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76" r:id="rId3"/>
    <p:sldId id="277" r:id="rId4"/>
    <p:sldId id="257" r:id="rId5"/>
    <p:sldId id="258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8" r:id="rId16"/>
    <p:sldId id="279" r:id="rId17"/>
    <p:sldId id="280" r:id="rId18"/>
    <p:sldId id="267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8" r:id="rId28"/>
    <p:sldId id="299" r:id="rId29"/>
    <p:sldId id="300" r:id="rId30"/>
    <p:sldId id="301" r:id="rId31"/>
    <p:sldId id="295" r:id="rId32"/>
    <p:sldId id="296" r:id="rId33"/>
    <p:sldId id="297" r:id="rId34"/>
    <p:sldId id="268" r:id="rId35"/>
    <p:sldId id="270" r:id="rId36"/>
    <p:sldId id="281" r:id="rId37"/>
    <p:sldId id="282" r:id="rId38"/>
    <p:sldId id="283" r:id="rId39"/>
    <p:sldId id="284" r:id="rId40"/>
    <p:sldId id="285" r:id="rId41"/>
    <p:sldId id="286" r:id="rId42"/>
    <p:sldId id="27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C02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Русский язык 4 класс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'русский язык 4 класс'!$B$5:$U$5</c:f>
              <c:strCache>
                <c:ptCount val="20"/>
                <c:pt idx="0">
                  <c:v>1К1</c:v>
                </c:pt>
                <c:pt idx="1">
                  <c:v>1К2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12,1</c:v>
                </c:pt>
                <c:pt idx="14">
                  <c:v>12,2</c:v>
                </c:pt>
                <c:pt idx="15">
                  <c:v>13,1</c:v>
                </c:pt>
                <c:pt idx="16">
                  <c:v>13,2</c:v>
                </c:pt>
                <c:pt idx="17">
                  <c:v>14</c:v>
                </c:pt>
                <c:pt idx="18">
                  <c:v>15,1</c:v>
                </c:pt>
                <c:pt idx="19">
                  <c:v>15,2</c:v>
                </c:pt>
              </c:strCache>
            </c:strRef>
          </c:cat>
          <c:val>
            <c:numRef>
              <c:f>'русский язык 4 класс'!$B$6:$U$6</c:f>
              <c:numCache>
                <c:formatCode>General</c:formatCode>
                <c:ptCount val="20"/>
                <c:pt idx="0">
                  <c:v>0</c:v>
                </c:pt>
                <c:pt idx="1">
                  <c:v>7.0000000000000001E-3</c:v>
                </c:pt>
                <c:pt idx="2">
                  <c:v>0.12</c:v>
                </c:pt>
                <c:pt idx="3">
                  <c:v>0.1</c:v>
                </c:pt>
                <c:pt idx="4">
                  <c:v>0.12</c:v>
                </c:pt>
                <c:pt idx="5">
                  <c:v>0.03</c:v>
                </c:pt>
                <c:pt idx="6">
                  <c:v>0.18</c:v>
                </c:pt>
                <c:pt idx="7">
                  <c:v>0.3</c:v>
                </c:pt>
                <c:pt idx="8">
                  <c:v>0.49</c:v>
                </c:pt>
                <c:pt idx="9">
                  <c:v>0.43</c:v>
                </c:pt>
                <c:pt idx="10">
                  <c:v>0.2</c:v>
                </c:pt>
                <c:pt idx="11">
                  <c:v>0.19</c:v>
                </c:pt>
                <c:pt idx="12">
                  <c:v>0.24</c:v>
                </c:pt>
                <c:pt idx="13">
                  <c:v>0.47</c:v>
                </c:pt>
                <c:pt idx="14">
                  <c:v>0.78</c:v>
                </c:pt>
                <c:pt idx="15">
                  <c:v>0.79</c:v>
                </c:pt>
                <c:pt idx="16">
                  <c:v>1.1000000000000001</c:v>
                </c:pt>
                <c:pt idx="17">
                  <c:v>0.5</c:v>
                </c:pt>
                <c:pt idx="18">
                  <c:v>1.4</c:v>
                </c:pt>
                <c:pt idx="19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225280"/>
        <c:axId val="174279488"/>
      </c:barChart>
      <c:catAx>
        <c:axId val="4822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279488"/>
        <c:crosses val="autoZero"/>
        <c:auto val="1"/>
        <c:lblAlgn val="ctr"/>
        <c:lblOffset val="100"/>
        <c:noMultiLvlLbl val="0"/>
      </c:catAx>
      <c:valAx>
        <c:axId val="17427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="1"/>
                  <a:t>% не приступивших к выполнению заданий</a:t>
                </a:r>
              </a:p>
            </c:rich>
          </c:tx>
          <c:layout>
            <c:manualLayout>
              <c:xMode val="edge"/>
              <c:yMode val="edge"/>
              <c:x val="1.0946907498631636E-2"/>
              <c:y val="0.1274537037037037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2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solidFill>
                  <a:sysClr val="windowText" lastClr="000000"/>
                </a:solidFill>
              </a:rPr>
              <a:t>Русский язык 4 класс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'русский язык 4 класс'!$A$3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'русский язык 4 класс'!$B$2:$U$2</c:f>
              <c:strCache>
                <c:ptCount val="20"/>
                <c:pt idx="0">
                  <c:v>1К1</c:v>
                </c:pt>
                <c:pt idx="1">
                  <c:v>1К2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12,1</c:v>
                </c:pt>
                <c:pt idx="14">
                  <c:v>12,2</c:v>
                </c:pt>
                <c:pt idx="15">
                  <c:v>13,1</c:v>
                </c:pt>
                <c:pt idx="16">
                  <c:v>13,2</c:v>
                </c:pt>
                <c:pt idx="17">
                  <c:v>14</c:v>
                </c:pt>
                <c:pt idx="18">
                  <c:v>15,1</c:v>
                </c:pt>
                <c:pt idx="19">
                  <c:v>15,2</c:v>
                </c:pt>
              </c:strCache>
            </c:strRef>
          </c:cat>
          <c:val>
            <c:numRef>
              <c:f>'русский язык 4 класс'!$B$3:$U$3</c:f>
              <c:numCache>
                <c:formatCode>General</c:formatCode>
                <c:ptCount val="20"/>
                <c:pt idx="0">
                  <c:v>60.89</c:v>
                </c:pt>
                <c:pt idx="1">
                  <c:v>87.4</c:v>
                </c:pt>
                <c:pt idx="2">
                  <c:v>64.900000000000006</c:v>
                </c:pt>
                <c:pt idx="3">
                  <c:v>83.42</c:v>
                </c:pt>
                <c:pt idx="4">
                  <c:v>75.69</c:v>
                </c:pt>
                <c:pt idx="5">
                  <c:v>75.569999999999993</c:v>
                </c:pt>
                <c:pt idx="6">
                  <c:v>79.650000000000006</c:v>
                </c:pt>
                <c:pt idx="7">
                  <c:v>55.98</c:v>
                </c:pt>
                <c:pt idx="8">
                  <c:v>60.46</c:v>
                </c:pt>
                <c:pt idx="9">
                  <c:v>67.77</c:v>
                </c:pt>
                <c:pt idx="10">
                  <c:v>72.13</c:v>
                </c:pt>
                <c:pt idx="11">
                  <c:v>70.790000000000006</c:v>
                </c:pt>
                <c:pt idx="12">
                  <c:v>64.98</c:v>
                </c:pt>
                <c:pt idx="13">
                  <c:v>69.239999999999995</c:v>
                </c:pt>
                <c:pt idx="14">
                  <c:v>68.5</c:v>
                </c:pt>
                <c:pt idx="15">
                  <c:v>68.099999999999994</c:v>
                </c:pt>
                <c:pt idx="16">
                  <c:v>60.23</c:v>
                </c:pt>
                <c:pt idx="17">
                  <c:v>79.63</c:v>
                </c:pt>
                <c:pt idx="18">
                  <c:v>43.26</c:v>
                </c:pt>
                <c:pt idx="19">
                  <c:v>39.61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'русский язык 4 класс'!$A$4</c:f>
              <c:strCache>
                <c:ptCount val="1"/>
                <c:pt idx="0">
                  <c:v>КБР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'русский язык 4 класс'!$B$2:$U$2</c:f>
              <c:strCache>
                <c:ptCount val="20"/>
                <c:pt idx="0">
                  <c:v>1К1</c:v>
                </c:pt>
                <c:pt idx="1">
                  <c:v>1К2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12,1</c:v>
                </c:pt>
                <c:pt idx="14">
                  <c:v>12,2</c:v>
                </c:pt>
                <c:pt idx="15">
                  <c:v>13,1</c:v>
                </c:pt>
                <c:pt idx="16">
                  <c:v>13,2</c:v>
                </c:pt>
                <c:pt idx="17">
                  <c:v>14</c:v>
                </c:pt>
                <c:pt idx="18">
                  <c:v>15,1</c:v>
                </c:pt>
                <c:pt idx="19">
                  <c:v>15,2</c:v>
                </c:pt>
              </c:strCache>
            </c:strRef>
          </c:cat>
          <c:val>
            <c:numRef>
              <c:f>'русский язык 4 класс'!$B$4:$U$4</c:f>
              <c:numCache>
                <c:formatCode>General</c:formatCode>
                <c:ptCount val="20"/>
                <c:pt idx="0">
                  <c:v>61.85</c:v>
                </c:pt>
                <c:pt idx="1">
                  <c:v>87.78</c:v>
                </c:pt>
                <c:pt idx="2">
                  <c:v>66.48</c:v>
                </c:pt>
                <c:pt idx="3">
                  <c:v>80.349999999999994</c:v>
                </c:pt>
                <c:pt idx="4">
                  <c:v>69</c:v>
                </c:pt>
                <c:pt idx="5">
                  <c:v>74.989999999999995</c:v>
                </c:pt>
                <c:pt idx="6">
                  <c:v>81.599999999999994</c:v>
                </c:pt>
                <c:pt idx="7">
                  <c:v>60.52</c:v>
                </c:pt>
                <c:pt idx="8">
                  <c:v>57.6</c:v>
                </c:pt>
                <c:pt idx="9">
                  <c:v>62.96</c:v>
                </c:pt>
                <c:pt idx="10">
                  <c:v>75.739999999999995</c:v>
                </c:pt>
                <c:pt idx="11">
                  <c:v>73.489999999999995</c:v>
                </c:pt>
                <c:pt idx="12">
                  <c:v>65.099999999999994</c:v>
                </c:pt>
                <c:pt idx="13">
                  <c:v>66.27</c:v>
                </c:pt>
                <c:pt idx="14">
                  <c:v>59.62</c:v>
                </c:pt>
                <c:pt idx="15">
                  <c:v>64.61</c:v>
                </c:pt>
                <c:pt idx="16">
                  <c:v>52.15</c:v>
                </c:pt>
                <c:pt idx="17">
                  <c:v>74.22</c:v>
                </c:pt>
                <c:pt idx="18">
                  <c:v>41.82</c:v>
                </c:pt>
                <c:pt idx="19">
                  <c:v>41.37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318144"/>
        <c:axId val="174314560"/>
      </c:lineChart>
      <c:catAx>
        <c:axId val="125318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14560"/>
        <c:crosses val="autoZero"/>
        <c:auto val="1"/>
        <c:lblAlgn val="ctr"/>
        <c:lblOffset val="100"/>
        <c:noMultiLvlLbl val="0"/>
      </c:catAx>
      <c:valAx>
        <c:axId val="17431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31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0.24170378702662168"/>
          <c:w val="0.89745603674540686"/>
          <c:h val="0.55031921009873763"/>
        </c:manualLayout>
      </c:layout>
      <c:barChart>
        <c:barDir val="col"/>
        <c:grouping val="clustered"/>
        <c:varyColors val="0"/>
        <c:ser>
          <c:idx val="0"/>
          <c:order val="0"/>
          <c:tx>
            <c:v>"2"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'рус.яз 4 класс'!$A$9:$A$11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'рус.яз 4 класс'!$B$9:$B$11</c:f>
              <c:numCache>
                <c:formatCode>General</c:formatCode>
                <c:ptCount val="3"/>
                <c:pt idx="0">
                  <c:v>10.01</c:v>
                </c:pt>
                <c:pt idx="1">
                  <c:v>11.55</c:v>
                </c:pt>
                <c:pt idx="2">
                  <c:v>8.24</c:v>
                </c:pt>
              </c:numCache>
            </c:numRef>
          </c:val>
        </c:ser>
        <c:ser>
          <c:idx val="1"/>
          <c:order val="1"/>
          <c:tx>
            <c:v>"3"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8.5268269602718663E-4"/>
                  <c:y val="7.2553225329200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'рус.яз 4 класс'!$A$9:$A$11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'рус.яз 4 класс'!$C$9:$C$11</c:f>
              <c:numCache>
                <c:formatCode>General</c:formatCode>
                <c:ptCount val="3"/>
                <c:pt idx="0">
                  <c:v>31.6</c:v>
                </c:pt>
                <c:pt idx="1">
                  <c:v>36.229999999999997</c:v>
                </c:pt>
                <c:pt idx="2">
                  <c:v>31.85</c:v>
                </c:pt>
              </c:numCache>
            </c:numRef>
          </c:val>
        </c:ser>
        <c:ser>
          <c:idx val="2"/>
          <c:order val="2"/>
          <c:tx>
            <c:v>"4"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'рус.яз 4 класс'!$A$9:$A$11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'рус.яз 4 класс'!$D$9:$D$11</c:f>
              <c:numCache>
                <c:formatCode>General</c:formatCode>
                <c:ptCount val="3"/>
                <c:pt idx="0">
                  <c:v>38.46</c:v>
                </c:pt>
                <c:pt idx="1">
                  <c:v>38.270000000000003</c:v>
                </c:pt>
                <c:pt idx="2">
                  <c:v>41.19</c:v>
                </c:pt>
              </c:numCache>
            </c:numRef>
          </c:val>
        </c:ser>
        <c:ser>
          <c:idx val="3"/>
          <c:order val="3"/>
          <c:tx>
            <c:v>"5"</c:v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'рус.яз 4 класс'!$A$9:$A$11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'рус.яз 4 класс'!$E$9:$E$11</c:f>
              <c:numCache>
                <c:formatCode>General</c:formatCode>
                <c:ptCount val="3"/>
                <c:pt idx="0">
                  <c:v>19.93</c:v>
                </c:pt>
                <c:pt idx="1">
                  <c:v>13.95</c:v>
                </c:pt>
                <c:pt idx="2">
                  <c:v>18.72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5318656"/>
        <c:axId val="165003840"/>
      </c:barChart>
      <c:catAx>
        <c:axId val="12531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003840"/>
        <c:crosses val="autoZero"/>
        <c:auto val="1"/>
        <c:lblAlgn val="ctr"/>
        <c:lblOffset val="100"/>
        <c:noMultiLvlLbl val="0"/>
      </c:catAx>
      <c:valAx>
        <c:axId val="16500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31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852527860246971"/>
          <c:y val="0.88215972052320346"/>
          <c:w val="0.22732102749451399"/>
          <c:h val="7.1338482816471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0.23958</cdr:x>
      <cdr:y>0.04861</cdr:y>
    </cdr:from>
    <cdr:to>
      <cdr:x>0.43958</cdr:x>
      <cdr:y>0.38194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5375" y="1333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0.13125</cdr:x>
      <cdr:y>0.01905</cdr:y>
    </cdr:from>
    <cdr:to>
      <cdr:x>0.90208</cdr:x>
      <cdr:y>0.18095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0075" y="57150"/>
          <a:ext cx="3524250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0.07701</cdr:x>
      <cdr:y>0.00549</cdr:y>
    </cdr:from>
    <cdr:to>
      <cdr:x>0.93117</cdr:x>
      <cdr:y>0.22059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7434" y="13289"/>
          <a:ext cx="4962884" cy="521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400" b="1" i="0" baseline="0">
              <a:effectLst/>
              <a:latin typeface="+mn-lt"/>
              <a:ea typeface="+mn-ea"/>
              <a:cs typeface="+mn-cs"/>
            </a:rPr>
            <a:t>Сравнительные результаты обучающихся 4 класса </a:t>
          </a:r>
          <a:endParaRPr lang="ru-RU" sz="1400">
            <a:effectLst/>
          </a:endParaRPr>
        </a:p>
        <a:p xmlns:a="http://schemas.openxmlformats.org/drawingml/2006/main">
          <a:pPr algn="ctr" rtl="0"/>
          <a:r>
            <a:rPr lang="ru-RU" sz="1400" b="1" i="0" baseline="0">
              <a:effectLst/>
              <a:latin typeface="+mn-lt"/>
              <a:ea typeface="+mn-ea"/>
              <a:cs typeface="+mn-cs"/>
            </a:rPr>
            <a:t>по русскому языку</a:t>
          </a:r>
          <a:endParaRPr lang="ru-RU" sz="1400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F93B3-9E6C-40C8-98E7-415EE0306E9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CC2DD-1127-4BE3-95E8-E384C6E92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8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C2DD-1127-4BE3-95E8-E384C6E927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1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C2DD-1127-4BE3-95E8-E384C6E927C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56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E21A-5281-48DB-A1E4-08F90DC6049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FD0F-37AB-4E10-88A8-FE965A51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9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E21A-5281-48DB-A1E4-08F90DC6049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FD0F-37AB-4E10-88A8-FE965A51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7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E21A-5281-48DB-A1E4-08F90DC6049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FD0F-37AB-4E10-88A8-FE965A51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E21A-5281-48DB-A1E4-08F90DC6049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FD0F-37AB-4E10-88A8-FE965A51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9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E21A-5281-48DB-A1E4-08F90DC6049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FD0F-37AB-4E10-88A8-FE965A51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4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E21A-5281-48DB-A1E4-08F90DC6049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FD0F-37AB-4E10-88A8-FE965A51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6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E21A-5281-48DB-A1E4-08F90DC6049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FD0F-37AB-4E10-88A8-FE965A51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6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E21A-5281-48DB-A1E4-08F90DC6049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FD0F-37AB-4E10-88A8-FE965A51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3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E21A-5281-48DB-A1E4-08F90DC6049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FD0F-37AB-4E10-88A8-FE965A51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7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E21A-5281-48DB-A1E4-08F90DC6049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FD0F-37AB-4E10-88A8-FE965A51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7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E21A-5281-48DB-A1E4-08F90DC6049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FD0F-37AB-4E10-88A8-FE965A51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6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CE21A-5281-48DB-A1E4-08F90DC60497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EFD0F-37AB-4E10-88A8-FE965A51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rcmiso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entrocenki07@mail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92696"/>
            <a:ext cx="72008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ВПР?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445" y="2305615"/>
            <a:ext cx="8784976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Организатором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 выступает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Целью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заявлен 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 информации о качестве преподавания предметов в учебных заведениях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уровне знаний школьников по отдельным предметам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445" y="5085184"/>
            <a:ext cx="878497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ВПР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совершенствования образовательных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программ и устранения пробелов в знаниях</a:t>
            </a:r>
          </a:p>
        </p:txBody>
      </p:sp>
    </p:spTree>
    <p:extLst>
      <p:ext uri="{BB962C8B-B14F-4D97-AF65-F5344CB8AC3E}">
        <p14:creationId xmlns:p14="http://schemas.microsoft.com/office/powerpoint/2010/main" val="12633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640960" cy="6370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дают ВПР?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утверждают, что ежегодное тестирование выпускников начальной школы в результате позволит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ученикам хорошую психологическую подготовку к экзаменам в 11-м и 9-м классах (ГИА и ЕГЭ);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проверить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объем и качество знаний, полученных в течение учебного года;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ВПР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заставят школьников систематически заниматься на протяжении всего учебного процесса, а не только в выпускных классах;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будут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видны недостатки учебной программы по экзаменационным дисциплинам;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родителям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будет понятна общая картина знаний ученика;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ВПР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помогут усовершенствовать региональную систему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25692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640960" cy="6278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важно знать и понимать, что: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 не нужно готовиться дополнительно, так как все задания соответствуют обычной школьной программе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проверочные работы в рамках одного (реже двух) школьных уроков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расписание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носит рекомендательный характер, а точные даты, когда будет проведение ВПР по отдельным предметам, определяет школа;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школьник пишет ВПР в 4 классе (детям предстоит сдавать 3 предмета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всех регионов России одинаковые – единый формат обеспечивает равные условия для ребят, независимо от географии проживания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день проведения среза ребенок отсутствовал по уважительной причине, пересдачи ему не грозят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ОВЗ могут участвовать в срезе на добровольной основе (по желанию родителей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плохой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никак не должен влиять на оценку за четвертый класс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58169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 родителям при подготовке детей к ВПР: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 родителей – убедить ребенка, что если не запускать учебу на протяжении всего учебного года, то не будет проблем с подготовкой к ВПР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интересоваться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результатами своего ребенка, постараться получить информацию об имеющихся у него проблемах и планах школы по устранению этих проблем;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оставлять подготовку к ВПР на последние месяцы зимы. Если вы не уверены в знаниях детей, лучше открыть демоверсию ВПР и познакомиться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заданиями;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соблюдать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правильный режим труда и отдыха, что поможет ученику физически и психологически подготовиться к проведению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самое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снизить напряжение и тревожность ребенка и обеспечить подходящие условия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постарайтесь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справиться со своими эмоциями, чтобы Ваше волнение не передалось ребенку и не увеличило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тревожность;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будьте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одновременно твердыми, но добрыми, не выступайте в роли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судьи;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наблюдайте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самочувствием ребенка, никто, кроме Вас, не сможет вовремя заметить и предотвратить ухудшение состояния ребенка, связанное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переутомлением;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обеспечьте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дома удобное место для занятий, проследите, чтобы никто из домашних не мешал. Помогите детям распределить время для подготовки по дням.  Во время интенсивного умственного напряжения необходима питательная и разнообразная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717" y="620688"/>
            <a:ext cx="8640960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проследите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чтобы накануне проверочной работы Ваш ребенок хорошо отдохнул и набрался сил. Рекомендуется прогулка, в ходе которой визуализируется (представляется образно) успешный для учащегося ход проверочной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очень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важно при подготовке к контрольной работе позитивно настроить ребенка на предстоящие события. Следует помнить, что для ребенка важна положительная самооценка. Пусть говорит про себя: «Я уверен в себе. Я справлюсь с поставленными задачами, и все будет хорошо…» Научите ребенка представлять себя спокойным и полностью владеющим собой, уверенным в своих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знаниях;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подбадривайте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ребенка, хвалите его за то, что он делает хорошо. Повышайте его уверенность в себе, так как чем больше ребенок боится неудачи, тем больше вероятность допуска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ошибок;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создайте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семье благоприятный климат: эмоционально ровный настрой родителей, наличие достаточного количества поддержки будет способствовать формированию уверенной в себе личности ребенка,  способной принимать решения и нести за них ответственность.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06610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81" y="332656"/>
            <a:ext cx="8640960" cy="42780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помнить!!!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проверочных работ нужны в первую очередь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самим школьникам и вам, их родителям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Вы сможете оценить, насколько хорошие знания даёт школа.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Результаты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ВПР интересны и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– работникам системы образования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Мы получаем оценку качества своей работы в сравнении с уровнем всей страны. И сможем понять, какие предметы у нас получается преподавать хорошо, а над какими нужно дополнительно поработать, возможно, придумать какие-то иные подходы и методы преподнесения знаний своим подопечным.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81" y="4941168"/>
            <a:ext cx="8640960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Некоторые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школы самостоятельно утверждают перенос оценок в журнал, тогда могут возникнуть проблемы из-за низкого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балла.</a:t>
            </a:r>
            <a:endParaRPr lang="ru-RU" sz="24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3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460497"/>
            <a:ext cx="491217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Плюсы и минусы ВПР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412775"/>
            <a:ext cx="187583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Плюсы: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420888"/>
            <a:ext cx="8928992" cy="403187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усовершенствования учебных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успеваемости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учеников;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понять «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слабые места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каждому отдельно взятому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учащемуся;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стресс-тест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школьников, приучающий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 взрослой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жизни;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отличная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репетиция перед будущими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тестами.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83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4082" y="332656"/>
            <a:ext cx="208929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Минусы: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86" y="1266726"/>
            <a:ext cx="8928992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Большой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стресс для маленьких учащихся младших классов, который может негативно сказаться на их психологическом и физическом здоровье. Этот эффект может оказаться с весьма далеко идущими последствиями, ведь серьёзный стресс в столь раннем возрасте может сделать здорового ребёнка (и тем более не очень здорового) инвалидом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Формализм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который, вероятно, возникает в ряде учебных заведений при проведении данных тестов, может стать жизненным кредо для «маленьких человечков» на долгие годы вперёд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801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268760"/>
            <a:ext cx="8799108" cy="55086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88640"/>
            <a:ext cx="8928992" cy="6480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 в 2023г.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период с 15 марта по 20 мая.             С 15 по 20 мая – 4-8 классы.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4 классе по предметам: «Русский язык», «Математика», «Окружающий мир»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принимают участие все обучающиеся параллели;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5 классе по предметам «Русский язык», «Математика», «История», «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Биология» принимают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все обучающиеся параллели;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6 классе по предметам «Русский язык», «Математика» принимают участие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обучающиеся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параллели; по предметам «История», «Биология», «География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«Обществознание» ВПР проводятся для каждого класса по двум предметам на основе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случайного выбора;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4–6 классах проводятся ВПР с контролем объективности результатов по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предметам «Русский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язык», «Математика» (формируемая выборка ОО и участников,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включённых в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выборку, определяется федеральным организатором). ВПР с контролем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объективности результатов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 проводятся в присутствии независимых наблюдателей 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аудитории, проверяются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 независимыми экспертами.</a:t>
            </a:r>
          </a:p>
        </p:txBody>
      </p:sp>
    </p:spTree>
    <p:extLst>
      <p:ext uri="{BB962C8B-B14F-4D97-AF65-F5344CB8AC3E}">
        <p14:creationId xmlns:p14="http://schemas.microsoft.com/office/powerpoint/2010/main" val="3254564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949" y="188640"/>
            <a:ext cx="8640960" cy="2369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 на 2023 год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отличие от ЕГЭ или ОГЭ, где для каждого предмета в календаре определена точная дата проведения экзамена, для ВПР, проводимых в 4 классе, в 2023 году будут определены периоды, в рамках которых учебные учреждения смогут назначить удобную для детей дату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837" y="3933056"/>
            <a:ext cx="864096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Как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правило, проверочная работа проводится на уроке согласно штатному расписанию.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редких случаях школа принимает изменение графика проведения уроков для более удобного распределения срезов (например, если предмет стоит первым или 4 уроком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089" y="692696"/>
            <a:ext cx="864096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Проверочная работа по русскому языку состоит из </a:t>
            </a:r>
            <a:r>
              <a:rPr lang="ru-RU" sz="24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двух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частей, в которых суммарно будет представлено 15 заданий.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91503"/>
              </p:ext>
            </p:extLst>
          </p:nvPr>
        </p:nvGraphicFramePr>
        <p:xfrm>
          <a:off x="971600" y="3068960"/>
          <a:ext cx="7398051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017"/>
                <a:gridCol w="2466017"/>
                <a:gridCol w="2466017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заданий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(диктант и 2</a:t>
                      </a:r>
                      <a:r>
                        <a:rPr lang="ru-RU" baseline="0" dirty="0" smtClean="0"/>
                        <a:t> задания к тексту)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мин.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 мин.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91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79763" y="410180"/>
            <a:ext cx="515782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Добровольность участия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9571" y="2348880"/>
            <a:ext cx="500252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Обязательность участия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309" y="4149080"/>
            <a:ext cx="7195048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Проведение ВПР практически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 всех классах, начиная с 4 класса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51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99" y="188456"/>
            <a:ext cx="7547826" cy="640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165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4" y="758704"/>
            <a:ext cx="8747756" cy="54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028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1" y="980728"/>
            <a:ext cx="885698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173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" y="548680"/>
            <a:ext cx="897728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260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9001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620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907300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644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23398"/>
              </p:ext>
            </p:extLst>
          </p:nvPr>
        </p:nvGraphicFramePr>
        <p:xfrm>
          <a:off x="1103784" y="620688"/>
          <a:ext cx="69364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216"/>
                <a:gridCol w="3468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Максимальный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№5,9,10,14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№4,6,8,11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№2,3,7,12,13,15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№1 (диктант)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00001"/>
              </p:ext>
            </p:extLst>
          </p:nvPr>
        </p:nvGraphicFramePr>
        <p:xfrm>
          <a:off x="1043608" y="4077072"/>
          <a:ext cx="679241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04"/>
                <a:gridCol w="1698104"/>
                <a:gridCol w="1698104"/>
                <a:gridCol w="1698104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0-13ПБ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14-23ПБ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24-32ПБ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33-38ПБ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065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791339"/>
            <a:ext cx="8640960" cy="7876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Сравнительная характеристика результатов ВПР-2023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 КБР и в целом по РФ</a:t>
            </a:r>
            <a:endParaRPr lang="ru-RU" sz="1400" dirty="0"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39917"/>
              </p:ext>
            </p:extLst>
          </p:nvPr>
        </p:nvGraphicFramePr>
        <p:xfrm>
          <a:off x="467544" y="1916832"/>
          <a:ext cx="8424936" cy="3701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235"/>
                <a:gridCol w="1277489"/>
                <a:gridCol w="1406410"/>
                <a:gridCol w="1528118"/>
                <a:gridCol w="1916684"/>
              </a:tblGrid>
              <a:tr h="21457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tabLst>
                          <a:tab pos="6477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Предмет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tabLst>
                          <a:tab pos="6477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параллель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477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% выполнения работы по РФ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tabLst>
                          <a:tab pos="6477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% выполнения работы по КБР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tabLst>
                          <a:tab pos="6477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% ОО демонстрирующих низкий уровень результатов по работе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800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4 класс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67,41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65,88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6,4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  <a:endParaRPr lang="ru-RU" sz="1800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smtClean="0">
                          <a:effectLst/>
                        </a:rPr>
                        <a:t>4 класс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64,72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62,58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Окружающий мир</a:t>
                      </a:r>
                      <a:endParaRPr lang="ru-RU" sz="1800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 класс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69,87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65,80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19,1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102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45354634"/>
              </p:ext>
            </p:extLst>
          </p:nvPr>
        </p:nvGraphicFramePr>
        <p:xfrm>
          <a:off x="107504" y="2367914"/>
          <a:ext cx="8712967" cy="394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791339"/>
            <a:ext cx="8640960" cy="3740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Процент участников, не приступивших к выполнению заданий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7054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791339"/>
            <a:ext cx="8640960" cy="7730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Выполнение заданий обучающимися ОО КБР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в сравнении со всей выборкой по РФ</a:t>
            </a:r>
            <a:endParaRPr lang="ru-RU" sz="1400" dirty="0">
              <a:ea typeface="Calibri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75906953"/>
              </p:ext>
            </p:extLst>
          </p:nvPr>
        </p:nvGraphicFramePr>
        <p:xfrm>
          <a:off x="251520" y="2133600"/>
          <a:ext cx="8640960" cy="439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192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9532" y="582067"/>
            <a:ext cx="8424936" cy="5693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это диагностические работы для оценки индивидуальных достижений обучающихся;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является государственной итоговой аттестацией;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проводится с использованием единых вариантов заданий для всей Российской Федерации, разрабатываемых на федеральном уровне в строгом соответствии с ФГОС;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проводятся образовательной организацией самостоятельно в соответствии с инструкцией.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64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791339"/>
            <a:ext cx="8640960" cy="3740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Сравнительные результаты обучающихся за три года 2021-2023гг.</a:t>
            </a:r>
            <a:endParaRPr lang="ru-RU" sz="1400" dirty="0">
              <a:ea typeface="Calibri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27435715"/>
              </p:ext>
            </p:extLst>
          </p:nvPr>
        </p:nvGraphicFramePr>
        <p:xfrm>
          <a:off x="107504" y="2146617"/>
          <a:ext cx="8928992" cy="445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3524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951398"/>
            <a:ext cx="8640960" cy="49552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Компьютерный формат проведения ВПР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Компьютеризация контрольных срезов – перспектива ближайших нескольких лет. </a:t>
            </a:r>
            <a:r>
              <a:rPr lang="ru-RU" sz="2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все </a:t>
            </a:r>
            <a:r>
              <a:rPr lang="ru-RU" sz="24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учебные заведения страны </a:t>
            </a:r>
            <a:r>
              <a:rPr lang="ru-RU" sz="2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24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готовы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перейти полностью к цифровому формату ВПР, но уже этой осенью 25% школ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провели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проверочные работы с помощью компьютеров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цифровой формат станет реальностью, то можно будет говорить о таких преимуществах, как: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персональных пакетов заданий для каждой школы;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высокая объективность;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максимально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быстрая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проверка.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05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8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935" y="735955"/>
            <a:ext cx="8640960" cy="53860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будет, если не сдать?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Проверочные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4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никак не влияют на основное образование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школьников. Естественно, руководство школы стремится охватить срезами максимальное количество детей, ведь если в классе на момент проведения работы </a:t>
            </a:r>
            <a:r>
              <a:rPr lang="ru-RU" sz="24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будет присутствовать мало детей, ее просто не засчитают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Более того, </a:t>
            </a:r>
            <a:r>
              <a:rPr lang="ru-RU" sz="24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говорить о достоверности результата можно только при высоком проценте охвата учащихся в регионах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ли страшно пропустить ВПР для самого ребенка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сути, если ребенок болел или отсутствовал по другой уважительной причине, которую родители подтверждают документально, то для него вопрос контрольного среза в большинстве школ просто снимается.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Но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ваша школа приняла решение выставлять баллы в журнал, то могут попросить все-таки написать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работу. (?????)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31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949" y="188640"/>
            <a:ext cx="8640960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подтвердил свой результат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ВПР!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Не должно быть проблем и у малышей, которые не смогут подтвердить свой результат на ВПР.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множество причин, по которым ребенок может написать срез хуже, чем ожидают родители и педагоги. На самом деле низкая оценка по ВПР – это просто факт, за которым не должны следовать наказания от родителей или учителя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717032"/>
            <a:ext cx="8640960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Цифровой банк работ</a:t>
            </a:r>
            <a:endParaRPr lang="ru-RU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В будущем, когда будет создан цифровой банк всех работ, родители смогут увидеть, как ребенок написал срез и проработать ошибки. Пока такой возможности нет, можно просто больше внимания уделять изучению предмета, который дается малышу сложнее других. Возможно, подтянуть знания за период летних каникул, разбирая тренировочные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задания.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16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47667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ОЦЕНИВАНИЕ?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2999560"/>
            <a:ext cx="17281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ОЦЕНИВАНИЕ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7764" y="1052735"/>
            <a:ext cx="396044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Определение позитивных и негативных моментов деятельности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861061"/>
            <a:ext cx="259228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Контроль качества образования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2722562"/>
            <a:ext cx="2592288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Инструмент, позволяющий определять развитие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7995" y="5301207"/>
            <a:ext cx="259228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Взгляд на свои действия и поступки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008" y="5301208"/>
            <a:ext cx="2926879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 коррекции деятельности обучаемого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>
            <a:stCxn id="5" idx="0"/>
            <a:endCxn id="6" idx="2"/>
          </p:cNvCxnSpPr>
          <p:nvPr/>
        </p:nvCxnSpPr>
        <p:spPr>
          <a:xfrm flipV="1">
            <a:off x="4427984" y="1699066"/>
            <a:ext cx="0" cy="13004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11" idx="0"/>
          </p:cNvCxnSpPr>
          <p:nvPr/>
        </p:nvCxnSpPr>
        <p:spPr>
          <a:xfrm flipH="1">
            <a:off x="2100448" y="3368892"/>
            <a:ext cx="2327536" cy="19323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10" idx="0"/>
          </p:cNvCxnSpPr>
          <p:nvPr/>
        </p:nvCxnSpPr>
        <p:spPr>
          <a:xfrm>
            <a:off x="4427984" y="3368892"/>
            <a:ext cx="2256155" cy="19323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3"/>
            <a:endCxn id="9" idx="1"/>
          </p:cNvCxnSpPr>
          <p:nvPr/>
        </p:nvCxnSpPr>
        <p:spPr>
          <a:xfrm>
            <a:off x="5292080" y="3184226"/>
            <a:ext cx="792088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1"/>
            <a:endCxn id="8" idx="3"/>
          </p:cNvCxnSpPr>
          <p:nvPr/>
        </p:nvCxnSpPr>
        <p:spPr>
          <a:xfrm flipH="1">
            <a:off x="2915816" y="3184226"/>
            <a:ext cx="648072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7272808" cy="400110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РЕЗУЛЬТАТА И ОТМЕТКА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88840"/>
            <a:ext cx="3456384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словесная характеристика результатов действий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988840"/>
            <a:ext cx="3456384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Отметка</a:t>
            </a:r>
            <a:r>
              <a:rPr lang="ru-RU" b="1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фиксация результата оценивания в виде знака из принятой системы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(цифровой балл)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88640"/>
            <a:ext cx="630005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Статистика по отметкам в 6 классах (по программе 5 класса)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 </a:t>
            </a:r>
            <a:r>
              <a:rPr lang="ru-RU" b="1" dirty="0">
                <a:solidFill>
                  <a:srgbClr val="FF0000"/>
                </a:solidFill>
              </a:rPr>
              <a:t>предмету «Русский </a:t>
            </a:r>
            <a:r>
              <a:rPr lang="ru-RU" b="1">
                <a:solidFill>
                  <a:srgbClr val="FF0000"/>
                </a:solidFill>
              </a:rPr>
              <a:t>язык</a:t>
            </a:r>
            <a:r>
              <a:rPr lang="ru-RU" b="1" smtClean="0">
                <a:solidFill>
                  <a:srgbClr val="FF0000"/>
                </a:solidFill>
              </a:rPr>
              <a:t>» (2020)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712968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52527"/>
              </p:ext>
            </p:extLst>
          </p:nvPr>
        </p:nvGraphicFramePr>
        <p:xfrm>
          <a:off x="395534" y="1340767"/>
          <a:ext cx="8424937" cy="4776907"/>
        </p:xfrm>
        <a:graphic>
          <a:graphicData uri="http://schemas.openxmlformats.org/drawingml/2006/table">
            <a:tbl>
              <a:tblPr firstRow="1" firstCol="1" bandRow="1"/>
              <a:tblGrid>
                <a:gridCol w="3193160"/>
                <a:gridCol w="734392"/>
                <a:gridCol w="1177303"/>
                <a:gridCol w="744896"/>
                <a:gridCol w="868316"/>
                <a:gridCol w="868316"/>
                <a:gridCol w="838554"/>
              </a:tblGrid>
              <a:tr h="2785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 участников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ОО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участников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Распределение групп баллов в %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Вся выборка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35560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1304778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19,82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30,38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9,63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КБР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9545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22,78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42,08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27,81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7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Нальчик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42,58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28,81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8,57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Прохладный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24,43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40,23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8,63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Баксан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44,65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29,91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Баксанский муниципальный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22,87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43,75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28,46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4,92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Зольский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муниципальный район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33,11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37,52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24,28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Лескенский муниципальный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21,71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41,59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29,36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Майский муниципальный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17,57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25,45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7,88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Прохладненский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муниципальный район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28,66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37,28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25,86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8,19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Терский муниципальный район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28,28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46,63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20,79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Урванский муниципальный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44,92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5,88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Чегемский муниципальный район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38,72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Черекский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муниципальный район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28,31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36,4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24,26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11,03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Эльбрусский муниципальный район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28,47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34,67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30,66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6340678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Красным выделены АТЕ с низкими результатами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78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3070" y="188640"/>
            <a:ext cx="647715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Сравнительные результаты по русскому языку за 3 года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сравнении с результатами по РФ (в %)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712968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7" y="1479510"/>
            <a:ext cx="8389906" cy="497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71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88640"/>
            <a:ext cx="71211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Соответствие отметок за выполненную работу и отметок по журналу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722" y="836712"/>
            <a:ext cx="8712968" cy="55446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8" y="1143202"/>
            <a:ext cx="8424936" cy="4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968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04664"/>
            <a:ext cx="7272808" cy="400110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РЕКОМЕНДАЦИИ ПО ВСЕМ ПРЕДМЕТАМ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712968" cy="56166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0" y="1412776"/>
            <a:ext cx="8414862" cy="518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42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56490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63250"/>
            <a:ext cx="8640960" cy="550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своевременная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диагностика уровня достижения обучающимися образовательных результатов;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участников образовательных отношений о состоянии освоения ООП начального общего образования и готовности младших школьников к продолжению образования на уровне основной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школы.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57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764704"/>
            <a:ext cx="8856984" cy="60486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chemeClr val="tx1"/>
                </a:solidFill>
              </a:rPr>
              <a:t>Вывод</a:t>
            </a:r>
            <a:r>
              <a:rPr lang="ru-RU" sz="1700" dirty="0">
                <a:solidFill>
                  <a:schemeClr val="tx1"/>
                </a:solidFill>
              </a:rPr>
              <a:t>: Повышение результатов ВПР по сравнению с итогами за 3 четверть связано </a:t>
            </a:r>
            <a:r>
              <a:rPr lang="ru-RU" sz="1700" dirty="0" smtClean="0">
                <a:solidFill>
                  <a:schemeClr val="tx1"/>
                </a:solidFill>
              </a:rPr>
              <a:t>с: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1) целенаправленной </a:t>
            </a:r>
            <a:r>
              <a:rPr lang="ru-RU" sz="1700" dirty="0">
                <a:solidFill>
                  <a:schemeClr val="tx1"/>
                </a:solidFill>
              </a:rPr>
              <a:t>работой учителей начальных классов по формированию УДД, предметных </a:t>
            </a:r>
            <a:r>
              <a:rPr lang="ru-RU" sz="1700" dirty="0" smtClean="0">
                <a:solidFill>
                  <a:schemeClr val="tx1"/>
                </a:solidFill>
              </a:rPr>
              <a:t>результатов;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2) </a:t>
            </a:r>
            <a:r>
              <a:rPr lang="ru-RU" sz="1700" dirty="0">
                <a:solidFill>
                  <a:schemeClr val="tx1"/>
                </a:solidFill>
              </a:rPr>
              <a:t>индивидуализацией обучения.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3) хорошая </a:t>
            </a:r>
            <a:r>
              <a:rPr lang="ru-RU" sz="1700" dirty="0" err="1">
                <a:solidFill>
                  <a:schemeClr val="tx1"/>
                </a:solidFill>
              </a:rPr>
              <a:t>мотивированность</a:t>
            </a:r>
            <a:r>
              <a:rPr lang="ru-RU" sz="1700" dirty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учащихся </a:t>
            </a:r>
            <a:r>
              <a:rPr lang="ru-RU" sz="1700" dirty="0">
                <a:solidFill>
                  <a:schemeClr val="tx1"/>
                </a:solidFill>
              </a:rPr>
              <a:t>начальной школы на получение положительных </a:t>
            </a:r>
            <a:r>
              <a:rPr lang="ru-RU" sz="1700" dirty="0" smtClean="0">
                <a:solidFill>
                  <a:schemeClr val="tx1"/>
                </a:solidFill>
              </a:rPr>
              <a:t>результатов:</a:t>
            </a:r>
            <a:endParaRPr lang="ru-RU" sz="1700" dirty="0">
              <a:solidFill>
                <a:schemeClr val="tx1"/>
              </a:solidFill>
            </a:endParaRPr>
          </a:p>
          <a:p>
            <a:endParaRPr lang="ru-RU" sz="1700" b="1" dirty="0" smtClean="0">
              <a:solidFill>
                <a:schemeClr val="tx1"/>
              </a:solidFill>
            </a:endParaRPr>
          </a:p>
          <a:p>
            <a:r>
              <a:rPr lang="ru-RU" sz="1700" b="1" dirty="0" smtClean="0">
                <a:solidFill>
                  <a:schemeClr val="tx1"/>
                </a:solidFill>
              </a:rPr>
              <a:t>Над </a:t>
            </a:r>
            <a:r>
              <a:rPr lang="ru-RU" sz="1700" b="1" dirty="0">
                <a:solidFill>
                  <a:schemeClr val="tx1"/>
                </a:solidFill>
              </a:rPr>
              <a:t>чем надо «поработать»</a:t>
            </a:r>
            <a:br>
              <a:rPr lang="ru-RU" sz="1700" b="1" dirty="0">
                <a:solidFill>
                  <a:schemeClr val="tx1"/>
                </a:solidFill>
              </a:rPr>
            </a:br>
            <a:r>
              <a:rPr lang="ru-RU" sz="1700" dirty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    Учителям </a:t>
            </a:r>
            <a:r>
              <a:rPr lang="ru-RU" sz="1700" dirty="0">
                <a:solidFill>
                  <a:schemeClr val="tx1"/>
                </a:solidFill>
              </a:rPr>
              <a:t>начальных классов, обратить внимание на </a:t>
            </a:r>
            <a:r>
              <a:rPr lang="ru-RU" sz="1700" dirty="0" smtClean="0">
                <a:solidFill>
                  <a:schemeClr val="tx1"/>
                </a:solidFill>
              </a:rPr>
              <a:t>формирование: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- </a:t>
            </a:r>
            <a:r>
              <a:rPr lang="ru-RU" sz="1700" b="1" dirty="0" smtClean="0">
                <a:solidFill>
                  <a:schemeClr val="tx1"/>
                </a:solidFill>
              </a:rPr>
              <a:t>регулятивных </a:t>
            </a:r>
            <a:r>
              <a:rPr lang="ru-RU" sz="1700" b="1" dirty="0">
                <a:solidFill>
                  <a:schemeClr val="tx1"/>
                </a:solidFill>
              </a:rPr>
              <a:t>УУД</a:t>
            </a:r>
            <a:r>
              <a:rPr lang="ru-RU" sz="1700" dirty="0">
                <a:solidFill>
                  <a:schemeClr val="tx1"/>
                </a:solidFill>
              </a:rPr>
              <a:t>: контроль и коррекция написанного;</a:t>
            </a:r>
          </a:p>
          <a:p>
            <a:r>
              <a:rPr lang="ru-RU" sz="1700" dirty="0">
                <a:solidFill>
                  <a:schemeClr val="tx1"/>
                </a:solidFill>
              </a:rPr>
              <a:t>-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 err="1" smtClean="0">
                <a:solidFill>
                  <a:schemeClr val="tx1"/>
                </a:solidFill>
              </a:rPr>
              <a:t>общеучебных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УУД</a:t>
            </a:r>
            <a:r>
              <a:rPr lang="ru-RU" sz="1700" dirty="0">
                <a:solidFill>
                  <a:schemeClr val="tx1"/>
                </a:solidFill>
              </a:rPr>
              <a:t>: поиск и выделение необходимой информации; структурирование знаний; рефлексия способов и условий действия, контроль и оценка процесса и результатов деятельности обучающихся;</a:t>
            </a:r>
          </a:p>
          <a:p>
            <a:r>
              <a:rPr lang="ru-RU" sz="1700" dirty="0">
                <a:solidFill>
                  <a:schemeClr val="tx1"/>
                </a:solidFill>
              </a:rPr>
              <a:t>- </a:t>
            </a:r>
            <a:r>
              <a:rPr lang="ru-RU" sz="1700" b="1" dirty="0" smtClean="0">
                <a:solidFill>
                  <a:schemeClr val="tx1"/>
                </a:solidFill>
              </a:rPr>
              <a:t>коммуникативных </a:t>
            </a:r>
            <a:r>
              <a:rPr lang="ru-RU" sz="1700" b="1" dirty="0">
                <a:solidFill>
                  <a:schemeClr val="tx1"/>
                </a:solidFill>
              </a:rPr>
              <a:t>УУД:</a:t>
            </a:r>
            <a:r>
              <a:rPr lang="ru-RU" sz="1700" dirty="0">
                <a:solidFill>
                  <a:schemeClr val="tx1"/>
                </a:solidFill>
              </a:rPr>
              <a:t> соблюдение и оценивание норм русского литературного языка в собственной </a:t>
            </a:r>
            <a:r>
              <a:rPr lang="ru-RU" sz="1700" dirty="0" smtClean="0">
                <a:solidFill>
                  <a:schemeClr val="tx1"/>
                </a:solidFill>
              </a:rPr>
              <a:t>речи.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     Необходимо </a:t>
            </a:r>
            <a:r>
              <a:rPr lang="ru-RU" sz="1700" dirty="0">
                <a:solidFill>
                  <a:schemeClr val="tx1"/>
                </a:solidFill>
              </a:rPr>
              <a:t>на уроках уделять больше внимания заданиям, требующим логических рассуждений, доказательств, обоснований, а также заданиям, направленным на сравнение, обобщение, формирующим умение делать выводы и прогнозы, работе с текстом и определением главной мысли в тексте.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    В </a:t>
            </a:r>
            <a:r>
              <a:rPr lang="ru-RU" sz="1700" dirty="0">
                <a:solidFill>
                  <a:schemeClr val="tx1"/>
                </a:solidFill>
              </a:rPr>
              <a:t>целом: по итогам Всероссийских проверочных работ можно сделать вывод, что большинство четвероклассников в целом успешно осваивают программу начального общего образования в соответствии с ФГОС и могут продолжать обучение на следующей ступени общего образования.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205610"/>
            <a:ext cx="700339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ПОДВЕДЕНИЕ ИТОГОВ ПОСЛЕ ПРОВЕДЕННЫХ ВПР</a:t>
            </a:r>
            <a:r>
              <a:rPr lang="ru-RU" dirty="0" smtClean="0">
                <a:solidFill>
                  <a:srgbClr val="002060"/>
                </a:solidFill>
              </a:rPr>
              <a:t> (образец, 4 класс)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93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75418"/>
            <a:ext cx="6319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ИЛИ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856984" cy="62646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Причины несоответствия результатов ВПР и оценок за 3 учебную четверть</a:t>
            </a:r>
            <a:br>
              <a:rPr lang="ru-RU" sz="1700" b="1" dirty="0">
                <a:solidFill>
                  <a:schemeClr val="tx1"/>
                </a:solidFill>
              </a:rPr>
            </a:br>
            <a:r>
              <a:rPr lang="ru-RU" sz="1700" b="1" dirty="0" smtClean="0">
                <a:solidFill>
                  <a:schemeClr val="tx1"/>
                </a:solidFill>
              </a:rPr>
              <a:t>(</a:t>
            </a:r>
            <a:r>
              <a:rPr lang="ru-RU" sz="1700" b="1" dirty="0">
                <a:solidFill>
                  <a:schemeClr val="tx1"/>
                </a:solidFill>
              </a:rPr>
              <a:t>причины снижения качества знаний по результатам ВПР</a:t>
            </a:r>
            <a:r>
              <a:rPr lang="ru-RU" sz="1700" b="1" dirty="0" smtClean="0">
                <a:solidFill>
                  <a:schemeClr val="tx1"/>
                </a:solidFill>
              </a:rPr>
              <a:t>) (образец, </a:t>
            </a:r>
            <a:r>
              <a:rPr lang="ru-RU" sz="1700" b="1" smtClean="0">
                <a:solidFill>
                  <a:schemeClr val="tx1"/>
                </a:solidFill>
              </a:rPr>
              <a:t>5 класс)</a:t>
            </a:r>
            <a:r>
              <a:rPr lang="ru-RU" sz="1700" b="1" dirty="0">
                <a:solidFill>
                  <a:schemeClr val="tx1"/>
                </a:solidFill>
              </a:rPr>
              <a:t/>
            </a:r>
            <a:br>
              <a:rPr lang="ru-RU" sz="1700" b="1" dirty="0">
                <a:solidFill>
                  <a:schemeClr val="tx1"/>
                </a:solidFill>
              </a:rPr>
            </a:b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     -</a:t>
            </a:r>
            <a:r>
              <a:rPr lang="ru-RU" sz="1700" dirty="0">
                <a:solidFill>
                  <a:schemeClr val="tx1"/>
                </a:solidFill>
              </a:rPr>
              <a:t>Низкий уровень </a:t>
            </a:r>
            <a:r>
              <a:rPr lang="ru-RU" sz="1700" dirty="0" err="1">
                <a:solidFill>
                  <a:schemeClr val="tx1"/>
                </a:solidFill>
              </a:rPr>
              <a:t>сформированности</a:t>
            </a:r>
            <a:r>
              <a:rPr lang="ru-RU" sz="1700" dirty="0">
                <a:solidFill>
                  <a:schemeClr val="tx1"/>
                </a:solidFill>
              </a:rPr>
              <a:t> навыков самоконтроля, включая навыки внимательного прочтения текста задания, предварительной оценки правильности полученного ответа и его проверки.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    -</a:t>
            </a:r>
            <a:r>
              <a:rPr lang="ru-RU" sz="1700" dirty="0">
                <a:solidFill>
                  <a:schemeClr val="tx1"/>
                </a:solidFill>
              </a:rPr>
              <a:t>Особенности формулировки и характер задания (для отдельных учащихся, не поняли задание и, как следствие, выполнили его неверно</a:t>
            </a:r>
            <a:r>
              <a:rPr lang="ru-RU" sz="1700" dirty="0" smtClean="0">
                <a:solidFill>
                  <a:schemeClr val="tx1"/>
                </a:solidFill>
              </a:rPr>
              <a:t>).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     -</a:t>
            </a:r>
            <a:r>
              <a:rPr lang="ru-RU" sz="1700" dirty="0">
                <a:solidFill>
                  <a:schemeClr val="tx1"/>
                </a:solidFill>
              </a:rPr>
              <a:t>Пропуски уроков по состоянию здоровья отдельными учащимися в течение четверти и, как следствие, недостаточное усвоение материала необходимого для успешного выполнения ВПР.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    -</a:t>
            </a:r>
            <a:r>
              <a:rPr lang="ru-RU" sz="1700" dirty="0">
                <a:solidFill>
                  <a:schemeClr val="tx1"/>
                </a:solidFill>
              </a:rPr>
              <a:t>Индивидуальные особенности некоторых учащихся (в том числе эмоциональное состояние во время выполнения работы, медлительность и нехватка времени на сосредоточенное выполнение заданий (старались сделать всё, быстро, но неверно).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    -</a:t>
            </a:r>
            <a:r>
              <a:rPr lang="ru-RU" sz="1700" dirty="0">
                <a:solidFill>
                  <a:schemeClr val="tx1"/>
                </a:solidFill>
              </a:rPr>
              <a:t>Слабо поставленная учебная мотивация и воспитательная работа классным руководителем с классом.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    -</a:t>
            </a:r>
            <a:r>
              <a:rPr lang="ru-RU" sz="1700" dirty="0">
                <a:solidFill>
                  <a:schemeClr val="tx1"/>
                </a:solidFill>
              </a:rPr>
              <a:t>Низкая мотивация отдельных учащихся к обучению, нежелание учиться.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    -</a:t>
            </a:r>
            <a:r>
              <a:rPr lang="ru-RU" sz="1700" dirty="0">
                <a:solidFill>
                  <a:schemeClr val="tx1"/>
                </a:solidFill>
              </a:rPr>
              <a:t>Недостатки в индивидуальной работе учителя-предметника с учащимися.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    -</a:t>
            </a:r>
            <a:r>
              <a:rPr lang="ru-RU" sz="1700" dirty="0">
                <a:solidFill>
                  <a:schemeClr val="tx1"/>
                </a:solidFill>
              </a:rPr>
              <a:t>Слабая работа с сильными детьми, отсутствие дифференцированных заданий слабым учащимся.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    -Несоответствие </a:t>
            </a:r>
            <a:r>
              <a:rPr lang="ru-RU" sz="1700" dirty="0">
                <a:solidFill>
                  <a:schemeClr val="tx1"/>
                </a:solidFill>
              </a:rPr>
              <a:t>заданий в УМК по предметам типам заданий в ВПР</a:t>
            </a:r>
            <a:r>
              <a:rPr lang="ru-RU" sz="1700" dirty="0" smtClean="0">
                <a:solidFill>
                  <a:schemeClr val="tx1"/>
                </a:solidFill>
              </a:rPr>
              <a:t>.  </a:t>
            </a:r>
            <a:endParaRPr lang="ru-RU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0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2636912"/>
            <a:ext cx="691276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5579" y="5733256"/>
            <a:ext cx="424847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Контакты:</a:t>
            </a:r>
          </a:p>
          <a:p>
            <a:r>
              <a:rPr lang="en-US" sz="1500" dirty="0">
                <a:hlinkClick r:id="rId3"/>
              </a:rPr>
              <a:t>http://</a:t>
            </a:r>
            <a:r>
              <a:rPr lang="en-US" sz="1500" dirty="0" smtClean="0">
                <a:hlinkClick r:id="rId3"/>
              </a:rPr>
              <a:t>www.kbrcmiso.ru</a:t>
            </a:r>
            <a:endParaRPr lang="en-US" sz="1500" dirty="0" smtClean="0"/>
          </a:p>
          <a:p>
            <a:r>
              <a:rPr lang="en-US" sz="1500" dirty="0" smtClean="0"/>
              <a:t>E-mail: </a:t>
            </a:r>
            <a:r>
              <a:rPr lang="en-US" sz="1500" dirty="0" smtClean="0">
                <a:hlinkClick r:id="rId4"/>
              </a:rPr>
              <a:t>centrocenki07@mail.ru</a:t>
            </a:r>
            <a:endParaRPr lang="en-US" sz="1500" dirty="0" smtClean="0"/>
          </a:p>
          <a:p>
            <a:r>
              <a:rPr lang="ru-RU" sz="1500" dirty="0" smtClean="0"/>
              <a:t>Тел.: 8 (8662) 93-02-23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1403" y="4532927"/>
            <a:ext cx="583264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Амшоков</a:t>
            </a:r>
            <a:r>
              <a:rPr lang="ru-RU" b="1" dirty="0" smtClean="0"/>
              <a:t> </a:t>
            </a:r>
            <a:r>
              <a:rPr lang="ru-RU" b="1" dirty="0" err="1" smtClean="0"/>
              <a:t>Хасанби</a:t>
            </a:r>
            <a:r>
              <a:rPr lang="ru-RU" b="1" dirty="0" smtClean="0"/>
              <a:t> </a:t>
            </a:r>
            <a:r>
              <a:rPr lang="ru-RU" b="1" dirty="0" err="1" smtClean="0"/>
              <a:t>Хажбеталович</a:t>
            </a:r>
            <a:r>
              <a:rPr lang="ru-RU" b="1" dirty="0" smtClean="0"/>
              <a:t>, </a:t>
            </a:r>
            <a:r>
              <a:rPr lang="ru-RU" dirty="0" smtClean="0"/>
              <a:t>доктор педагогических наук, Заслуженный учитель КБР –  </a:t>
            </a:r>
            <a:r>
              <a:rPr lang="ru-RU" b="1" dirty="0" smtClean="0"/>
              <a:t>начальник отдела </a:t>
            </a:r>
            <a:r>
              <a:rPr lang="ru-RU" dirty="0" smtClean="0"/>
              <a:t>оценки профессионального мастерства и квалификации педагогов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93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63250"/>
            <a:ext cx="8640960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Принципы ВПР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это новые технологии, которые обеспечивают единую работу учащихся всех школ страны, и единая система проведения ВПР одновременно во всех учебных заведениях начального уровня по единым комплектам документов с использованием единой системы оценки качества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226170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63250"/>
            <a:ext cx="8640960" cy="5693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сильных и слабых сторон в подаче материала по определенному предмету и корректировка обучающего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процесса;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процесса повышения квалификации педагогов на специальных курсах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семинарах;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педагога и родителей образовательной траектории учащегося и текущего уровня образованности школы, класса, ученика по отношению к требованиям, установленным ФГОС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63250"/>
            <a:ext cx="8640960" cy="60631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проведения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ВПР проводятся в форме контрольных работ.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экзамен, это контрольная работа, поэтому на нее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отводится 2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урока,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минут на два дня.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задания ВПР, школьники не могут пользоваться никакими вспомогательными материалами.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ВПР разрабатываются на федеральном уровне, поэтому используются единые материалы для проверки и единые критерии оценки учебных достижений по всей стране.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Запрещено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использовать при выполнении заданий справочные материалы и словари (исключение - использование черновика).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8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63250"/>
            <a:ext cx="8640960" cy="60631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чего нужны ВПР?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психологически подготовить учащихся к будущим экзаменам в старшей школе;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проверить объем знаний, полученный учениками за период обучения в начальной школе;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ВПР будут способствовать мотивации учеников 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заниматься ежегодно, а не только в выпускном классе начального обучения;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будут выявлены ошибки и недочеты в образовании по предметам: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математике, русскому языку, окружающему миру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; педагоги получат оценку качества своей работы в сравнении с уровнем всей страны, смогут понять, какие изменения вносить в профессиональную деятельность;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родители смогут понять, насколько школа дает хорошие знания;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ВПР будут способствовать оптимизации региональных программ образования.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9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63250"/>
            <a:ext cx="8640960" cy="55399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что влияют результаты ВПР?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одной стороны, ВПР ни на что не влияет. Это просто контрольные работы, нужные для оценки уровня подготовки конкретного ученика и устранения имеющихся пробелов в знаниях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дальнейшее обучение ребёнка, ни на его итоговую аттестацию в конце года, ни на поступление его в ВУЗ результаты ВПР не влияют. Даже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рекомендует использовать результаты ВПР для выставления годовых отметок учащимся.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4 классах – это не «ЕГЭ для начальной школы», поскольку по результатам ВПР не принимаются никакие обязательные решения, важные для определения дальнейшей судьбы или образовательной траектории школьника.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другой стороны, результаты ВПР в 4 и в других классах могут быть частью портфолио ученика.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эти результаты могут быть учтены только по желанию ребенка и его родителей. Например, при переходе в другую школу.</a:t>
            </a:r>
          </a:p>
        </p:txBody>
      </p:sp>
    </p:spTree>
    <p:extLst>
      <p:ext uri="{BB962C8B-B14F-4D97-AF65-F5344CB8AC3E}">
        <p14:creationId xmlns:p14="http://schemas.microsoft.com/office/powerpoint/2010/main" val="1923154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</TotalTime>
  <Words>1626</Words>
  <Application>Microsoft Office PowerPoint</Application>
  <PresentationFormat>Экран (4:3)</PresentationFormat>
  <Paragraphs>383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EGESC</dc:creator>
  <cp:lastModifiedBy>EGESC</cp:lastModifiedBy>
  <cp:revision>88</cp:revision>
  <dcterms:created xsi:type="dcterms:W3CDTF">2021-03-16T07:39:02Z</dcterms:created>
  <dcterms:modified xsi:type="dcterms:W3CDTF">2024-01-17T12:48:03Z</dcterms:modified>
</cp:coreProperties>
</file>