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71" r:id="rId5"/>
    <p:sldId id="258" r:id="rId6"/>
    <p:sldId id="260" r:id="rId7"/>
    <p:sldId id="279" r:id="rId8"/>
    <p:sldId id="261" r:id="rId9"/>
    <p:sldId id="273" r:id="rId10"/>
    <p:sldId id="262" r:id="rId11"/>
    <p:sldId id="264" r:id="rId12"/>
    <p:sldId id="263" r:id="rId13"/>
    <p:sldId id="265" r:id="rId14"/>
    <p:sldId id="266" r:id="rId15"/>
    <p:sldId id="267" r:id="rId16"/>
    <p:sldId id="268" r:id="rId17"/>
    <p:sldId id="269" r:id="rId18"/>
    <p:sldId id="270" r:id="rId19"/>
    <p:sldId id="272" r:id="rId20"/>
    <p:sldId id="274" r:id="rId21"/>
    <p:sldId id="275" r:id="rId22"/>
    <p:sldId id="276" r:id="rId23"/>
    <p:sldId id="277" r:id="rId24"/>
    <p:sldId id="284" r:id="rId25"/>
    <p:sldId id="286" r:id="rId26"/>
    <p:sldId id="285" r:id="rId27"/>
    <p:sldId id="287" r:id="rId28"/>
    <p:sldId id="288" r:id="rId29"/>
    <p:sldId id="289" r:id="rId30"/>
    <p:sldId id="278" r:id="rId31"/>
    <p:sldId id="280" r:id="rId32"/>
    <p:sldId id="281" r:id="rId33"/>
    <p:sldId id="282" r:id="rId34"/>
    <p:sldId id="283"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23.01.2024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23.01.2024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23.01.2024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23.01.2024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23.01.2024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23.01.2024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23.01.2024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23.01.2024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23.01.2024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ru-RU" smtClean="0"/>
              <a:t>Образец заголовка</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23.01.2024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B4C71EC6-210F-42DE-9C53-41977AD35B3D}" type="datetimeFigureOut">
              <a:rPr lang="ru-RU" smtClean="0"/>
              <a:t>23.01.2024</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19B0651-EE4F-4900-A07F-96A6BFA9D0F0}" type="slidenum">
              <a:rPr lang="ru-RU" smtClean="0"/>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4C71EC6-210F-42DE-9C53-41977AD35B3D}" type="datetimeFigureOut">
              <a:rPr lang="ru-RU" smtClean="0"/>
              <a:t>23.01.2024</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4400" b="1" dirty="0" smtClean="0"/>
              <a:t>Государственная политика в области воспитания и профилактики</a:t>
            </a:r>
            <a:endParaRPr lang="ru-RU" sz="4400" b="1" dirty="0"/>
          </a:p>
        </p:txBody>
      </p:sp>
      <p:sp>
        <p:nvSpPr>
          <p:cNvPr id="3" name="Подзаголовок 2"/>
          <p:cNvSpPr>
            <a:spLocks noGrp="1"/>
          </p:cNvSpPr>
          <p:nvPr>
            <p:ph type="subTitle" idx="1"/>
          </p:nvPr>
        </p:nvSpPr>
        <p:spPr/>
        <p:txBody>
          <a:bodyPr>
            <a:normAutofit fontScale="92500" lnSpcReduction="20000"/>
          </a:bodyPr>
          <a:lstStyle/>
          <a:p>
            <a:r>
              <a:rPr lang="ru-RU" dirty="0" smtClean="0"/>
              <a:t>Шонтукова Ирина Васильевна, </a:t>
            </a:r>
            <a:r>
              <a:rPr lang="ru-RU" dirty="0" err="1" smtClean="0"/>
              <a:t>к.п.н</a:t>
            </a:r>
            <a:r>
              <a:rPr lang="ru-RU" dirty="0" smtClean="0"/>
              <a:t>., доцент, заместитель директора ГБУ ДПО «Центр непрерывного повышения профессионального мастерства педагогических работников»</a:t>
            </a:r>
            <a:endParaRPr lang="ru-RU" dirty="0"/>
          </a:p>
        </p:txBody>
      </p:sp>
    </p:spTree>
    <p:extLst>
      <p:ext uri="{BB962C8B-B14F-4D97-AF65-F5344CB8AC3E}">
        <p14:creationId xmlns:p14="http://schemas.microsoft.com/office/powerpoint/2010/main" val="3329236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a:solidFill>
                  <a:srgbClr val="675E47"/>
                </a:solidFill>
              </a:rPr>
              <a:t>Закон «Об образовании в Российской Федерации»</a:t>
            </a:r>
            <a:endParaRPr lang="ru-RU" dirty="0"/>
          </a:p>
        </p:txBody>
      </p:sp>
      <p:sp>
        <p:nvSpPr>
          <p:cNvPr id="3" name="Объект 2"/>
          <p:cNvSpPr>
            <a:spLocks noGrp="1"/>
          </p:cNvSpPr>
          <p:nvPr>
            <p:ph idx="1"/>
          </p:nvPr>
        </p:nvSpPr>
        <p:spPr/>
        <p:txBody>
          <a:bodyPr/>
          <a:lstStyle/>
          <a:p>
            <a:r>
              <a:rPr lang="ru-RU" b="1" dirty="0"/>
              <a:t>Статья 3. Основные принципы государственной политики и правового регулирования отношений в сфере </a:t>
            </a:r>
            <a:r>
              <a:rPr lang="ru-RU" b="1" dirty="0" smtClean="0"/>
              <a:t>образования</a:t>
            </a:r>
          </a:p>
          <a:p>
            <a:r>
              <a:rPr lang="ru-RU" dirty="0"/>
              <a:t>4) единство обучения и воспитания, образовательного пространства на территории Российской Федерации, защита и развитие этнокультурных особенностей и традиций народов Российской Федерации в условиях многонационального государства</a:t>
            </a:r>
            <a:r>
              <a:rPr lang="ru-RU" dirty="0" smtClean="0"/>
              <a:t>;</a:t>
            </a:r>
          </a:p>
          <a:p>
            <a:r>
              <a:rPr lang="ru-RU" dirty="0"/>
              <a:t>6) светский характер образования в государственных, муниципальных организациях, осуществляющих образовательную деятельность</a:t>
            </a:r>
            <a:r>
              <a:rPr lang="ru-RU" dirty="0" smtClean="0"/>
              <a:t>;</a:t>
            </a:r>
          </a:p>
          <a:p>
            <a:endParaRPr lang="ru-RU" dirty="0"/>
          </a:p>
        </p:txBody>
      </p:sp>
    </p:spTree>
    <p:extLst>
      <p:ext uri="{BB962C8B-B14F-4D97-AF65-F5344CB8AC3E}">
        <p14:creationId xmlns:p14="http://schemas.microsoft.com/office/powerpoint/2010/main" val="649483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a:solidFill>
                  <a:srgbClr val="675E47"/>
                </a:solidFill>
              </a:rPr>
              <a:t>Закон «О Российском движении детей и молодежи»</a:t>
            </a:r>
            <a:endParaRPr lang="ru-RU" dirty="0"/>
          </a:p>
        </p:txBody>
      </p:sp>
      <p:sp>
        <p:nvSpPr>
          <p:cNvPr id="3" name="Объект 2"/>
          <p:cNvSpPr>
            <a:spLocks noGrp="1"/>
          </p:cNvSpPr>
          <p:nvPr>
            <p:ph idx="1"/>
          </p:nvPr>
        </p:nvSpPr>
        <p:spPr/>
        <p:txBody>
          <a:bodyPr>
            <a:normAutofit fontScale="77500" lnSpcReduction="20000"/>
          </a:bodyPr>
          <a:lstStyle/>
          <a:p>
            <a:r>
              <a:rPr lang="ru-RU" b="1" dirty="0"/>
              <a:t>Статья 2. Правовое положение </a:t>
            </a:r>
            <a:r>
              <a:rPr lang="ru-RU" b="1" dirty="0" smtClean="0"/>
              <a:t>Движения</a:t>
            </a:r>
            <a:endParaRPr lang="ru-RU" b="1" dirty="0"/>
          </a:p>
          <a:p>
            <a:r>
              <a:rPr lang="ru-RU" dirty="0"/>
              <a:t>1. Движение является добровольным, самоуправляемым общероссийским общественно-государственным движением, преследующим следующие цели</a:t>
            </a:r>
            <a:r>
              <a:rPr lang="ru-RU" dirty="0" smtClean="0"/>
              <a:t>:</a:t>
            </a:r>
            <a:endParaRPr lang="ru-RU" dirty="0"/>
          </a:p>
          <a:p>
            <a:r>
              <a:rPr lang="ru-RU" dirty="0"/>
              <a:t>1) содействие проведению государственной политики в интересах детей и молодежи</a:t>
            </a:r>
            <a:r>
              <a:rPr lang="ru-RU" dirty="0" smtClean="0"/>
              <a:t>;</a:t>
            </a:r>
            <a:endParaRPr lang="ru-RU" dirty="0"/>
          </a:p>
          <a:p>
            <a:r>
              <a:rPr lang="ru-RU" dirty="0"/>
              <a:t>2) содействие воспитанию детей, их профессиональной ориентации, организации досуга детей и молодежи</a:t>
            </a:r>
            <a:r>
              <a:rPr lang="ru-RU" dirty="0" smtClean="0"/>
              <a:t>;</a:t>
            </a:r>
            <a:endParaRPr lang="ru-RU" dirty="0"/>
          </a:p>
          <a:p>
            <a:r>
              <a:rPr lang="ru-RU" dirty="0"/>
              <a:t>3) создание равных возможностей для всестороннего развития и самореализации детей и молодежи</a:t>
            </a:r>
            <a:r>
              <a:rPr lang="ru-RU" dirty="0" smtClean="0"/>
              <a:t>;</a:t>
            </a:r>
            <a:endParaRPr lang="ru-RU" dirty="0"/>
          </a:p>
          <a:p>
            <a:r>
              <a:rPr lang="ru-RU" dirty="0"/>
              <a:t>4) подготовка детей и молодежи к полноценной жизни в обществе, включая формирование их мировоззрения на основе традиционных российских духовных и нравственных ценностей, традиций народов Российской Федерации, достижений российской и мировой культуры, а также развитие у них общественно значимой и творческой активности, высоких нравственных качеств, любви и уважения к Отечеству, трудолюбия, правовой культуры, бережного отношения к окружающей среде, чувства личной ответственности за свою судьбу и судьбу Отечества перед нынешним и будущими поколениями, иные общественно полезные цели.</a:t>
            </a:r>
          </a:p>
        </p:txBody>
      </p:sp>
    </p:spTree>
    <p:extLst>
      <p:ext uri="{BB962C8B-B14F-4D97-AF65-F5344CB8AC3E}">
        <p14:creationId xmlns:p14="http://schemas.microsoft.com/office/powerpoint/2010/main" val="761370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smtClean="0"/>
              <a:t>Закон «О Российском </a:t>
            </a:r>
            <a:r>
              <a:rPr lang="ru-RU" sz="4000" b="1" dirty="0"/>
              <a:t>движении детей и молодежи»</a:t>
            </a:r>
          </a:p>
        </p:txBody>
      </p:sp>
      <p:sp>
        <p:nvSpPr>
          <p:cNvPr id="3" name="Объект 2"/>
          <p:cNvSpPr>
            <a:spLocks noGrp="1"/>
          </p:cNvSpPr>
          <p:nvPr>
            <p:ph idx="1"/>
          </p:nvPr>
        </p:nvSpPr>
        <p:spPr/>
        <p:txBody>
          <a:bodyPr>
            <a:normAutofit fontScale="92500" lnSpcReduction="20000"/>
          </a:bodyPr>
          <a:lstStyle/>
          <a:p>
            <a:r>
              <a:rPr lang="ru-RU" b="1" dirty="0"/>
              <a:t>Статья 5. Осуществление основной деятельности </a:t>
            </a:r>
            <a:r>
              <a:rPr lang="ru-RU" b="1" dirty="0" smtClean="0"/>
              <a:t>Движения</a:t>
            </a:r>
            <a:endParaRPr lang="ru-RU" b="1" dirty="0"/>
          </a:p>
          <a:p>
            <a:r>
              <a:rPr lang="ru-RU" dirty="0"/>
              <a:t>1. Для обеспечения достижения целей своей деятельности Движение реализует </a:t>
            </a:r>
            <a:r>
              <a:rPr lang="ru-RU" b="1" dirty="0"/>
              <a:t>программу воспитательной работы Движения</a:t>
            </a:r>
            <a:r>
              <a:rPr lang="ru-RU" dirty="0"/>
              <a:t>, программы иной работы Движения с детьми и молодежью (далее также - программы работы Движения</a:t>
            </a:r>
            <a:r>
              <a:rPr lang="ru-RU" dirty="0" smtClean="0"/>
              <a:t>).</a:t>
            </a:r>
            <a:endParaRPr lang="ru-RU" dirty="0"/>
          </a:p>
          <a:p>
            <a:r>
              <a:rPr lang="ru-RU" dirty="0"/>
              <a:t>2. Программа воспитательной работы Движения, связанные с этой программой методические и иные материалы разрабатываются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общего образования, совместно с Правлением Движения на основе примерной рабочей программы воспитания и в соответствии со стратегией национальной безопасности Российской Федерации, а также утвержденной Правительством Российской Федерации стратегией развития воспитания в Российской Федерации и утверждаются Наблюдательным советом Движения.</a:t>
            </a:r>
          </a:p>
        </p:txBody>
      </p:sp>
    </p:spTree>
    <p:extLst>
      <p:ext uri="{BB962C8B-B14F-4D97-AF65-F5344CB8AC3E}">
        <p14:creationId xmlns:p14="http://schemas.microsoft.com/office/powerpoint/2010/main" val="74961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7848872" cy="1143000"/>
          </a:xfrm>
        </p:spPr>
        <p:txBody>
          <a:bodyPr/>
          <a:lstStyle/>
          <a:p>
            <a:pPr algn="ctr"/>
            <a:r>
              <a:rPr lang="ru-RU" sz="3200" b="1" dirty="0" smtClean="0"/>
              <a:t>Стратегия </a:t>
            </a:r>
            <a:r>
              <a:rPr lang="ru-RU" sz="3200" b="1" dirty="0"/>
              <a:t>национальной безопасности Российской Федерации</a:t>
            </a:r>
          </a:p>
        </p:txBody>
      </p:sp>
      <p:sp>
        <p:nvSpPr>
          <p:cNvPr id="3" name="Объект 2"/>
          <p:cNvSpPr>
            <a:spLocks noGrp="1"/>
          </p:cNvSpPr>
          <p:nvPr>
            <p:ph idx="1"/>
          </p:nvPr>
        </p:nvSpPr>
        <p:spPr/>
        <p:txBody>
          <a:bodyPr>
            <a:normAutofit fontScale="92500" lnSpcReduction="10000"/>
          </a:bodyPr>
          <a:lstStyle/>
          <a:p>
            <a:r>
              <a:rPr lang="ru-RU" b="1" dirty="0"/>
              <a:t>III. Национальные интересы Российской Федерации и стратегические национальные </a:t>
            </a:r>
            <a:r>
              <a:rPr lang="ru-RU" b="1" dirty="0" smtClean="0"/>
              <a:t>приоритеты</a:t>
            </a:r>
            <a:endParaRPr lang="ru-RU" b="1" dirty="0"/>
          </a:p>
          <a:p>
            <a:r>
              <a:rPr lang="ru-RU" dirty="0"/>
              <a:t>25. С учетом долгосрочных тенденций развития ситуации в Российской Федерации и в мире ее национальными интересами на современном этапе являются:</a:t>
            </a:r>
          </a:p>
          <a:p>
            <a:r>
              <a:rPr lang="ru-RU" dirty="0"/>
              <a:t>7) укрепление традиционных российских духовно-нравственных ценностей, сохранение культурного и исторического наследия народа России</a:t>
            </a:r>
            <a:r>
              <a:rPr lang="ru-RU" dirty="0" smtClean="0"/>
              <a:t>;</a:t>
            </a:r>
          </a:p>
          <a:p>
            <a:r>
              <a:rPr lang="ru-RU" dirty="0"/>
              <a:t>26. Обеспечение и защита национальных интересов Российской Федерации осуществляются за счет концентрации усилий и ресурсов органов публичной власти, организаций и институтов гражданского общества на реализации следующих стратегических национальных приоритетов</a:t>
            </a:r>
            <a:r>
              <a:rPr lang="ru-RU" dirty="0" smtClean="0"/>
              <a:t>:</a:t>
            </a:r>
          </a:p>
          <a:p>
            <a:r>
              <a:rPr lang="ru-RU" dirty="0"/>
              <a:t>8) защита традиционных российских духовно-нравственных ценностей, культуры и исторической памяти;</a:t>
            </a:r>
          </a:p>
        </p:txBody>
      </p:sp>
    </p:spTree>
    <p:extLst>
      <p:ext uri="{BB962C8B-B14F-4D97-AF65-F5344CB8AC3E}">
        <p14:creationId xmlns:p14="http://schemas.microsoft.com/office/powerpoint/2010/main" val="1575325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200" b="1" dirty="0">
                <a:solidFill>
                  <a:srgbClr val="675E47"/>
                </a:solidFill>
              </a:rPr>
              <a:t>Стратегия национальной безопасности Российской Федерации</a:t>
            </a:r>
            <a:endParaRPr lang="ru-RU" dirty="0"/>
          </a:p>
        </p:txBody>
      </p:sp>
      <p:sp>
        <p:nvSpPr>
          <p:cNvPr id="3" name="Объект 2"/>
          <p:cNvSpPr>
            <a:spLocks noGrp="1"/>
          </p:cNvSpPr>
          <p:nvPr>
            <p:ph idx="1"/>
          </p:nvPr>
        </p:nvSpPr>
        <p:spPr/>
        <p:txBody>
          <a:bodyPr>
            <a:normAutofit fontScale="77500" lnSpcReduction="20000"/>
          </a:bodyPr>
          <a:lstStyle/>
          <a:p>
            <a:r>
              <a:rPr lang="en-US" b="1" dirty="0" smtClean="0"/>
              <a:t>IV. </a:t>
            </a:r>
            <a:r>
              <a:rPr lang="ru-RU" b="1" dirty="0" smtClean="0"/>
              <a:t>Обеспечение национальной безопасности</a:t>
            </a:r>
          </a:p>
          <a:p>
            <a:r>
              <a:rPr lang="ru-RU" dirty="0" smtClean="0"/>
              <a:t>30. Особое внимание уделяется поддержке семьи, материнства, отцовства и детства, инвалидов и пожилых граждан, воспитанию детей, их всестороннему духовному, нравственному, интеллектуальному и физическому развитию. Активно формируются условия для достойной жизни старшего поколения. Повышение рождаемости становится обязательным условием для увеличения численности населения России.</a:t>
            </a:r>
          </a:p>
          <a:p>
            <a:r>
              <a:rPr lang="ru-RU" dirty="0" smtClean="0"/>
              <a:t>33. Достижение целей государственной политики в сфере сбережения народа России и развития человеческого потенциала обеспечивается путем решения следующих задач:</a:t>
            </a:r>
          </a:p>
          <a:p>
            <a:r>
              <a:rPr lang="ru-RU" dirty="0"/>
              <a:t>11) выявление и развитие способностей и талантов у детей и молодежи</a:t>
            </a:r>
            <a:r>
              <a:rPr lang="ru-RU" dirty="0" smtClean="0"/>
              <a:t>;</a:t>
            </a:r>
            <a:endParaRPr lang="ru-RU" dirty="0"/>
          </a:p>
          <a:p>
            <a:r>
              <a:rPr lang="ru-RU" dirty="0"/>
              <a:t>12) повышение качества общего образования</a:t>
            </a:r>
            <a:r>
              <a:rPr lang="ru-RU" dirty="0" smtClean="0"/>
              <a:t>;</a:t>
            </a:r>
            <a:endParaRPr lang="ru-RU" dirty="0"/>
          </a:p>
          <a:p>
            <a:r>
              <a:rPr lang="ru-RU" dirty="0"/>
              <a:t>13) предоставление гражданам широких возможностей для получения среднего и высшего профессионального образования, профессиональной подготовки и переподготовки на протяжении всей жизни в соответствии с потребностями рынка труда</a:t>
            </a:r>
            <a:r>
              <a:rPr lang="ru-RU" dirty="0" smtClean="0"/>
              <a:t>;</a:t>
            </a:r>
            <a:endParaRPr lang="ru-RU" dirty="0"/>
          </a:p>
          <a:p>
            <a:r>
              <a:rPr lang="ru-RU" dirty="0"/>
              <a:t>14) обучение и воспитание детей и молодежи на основе традиционных российских духовно-нравственных и культурно-исторических ценностей</a:t>
            </a:r>
            <a:r>
              <a:rPr lang="ru-RU" dirty="0" smtClean="0"/>
              <a:t>;</a:t>
            </a:r>
            <a:endParaRPr lang="ru-RU" dirty="0"/>
          </a:p>
          <a:p>
            <a:r>
              <a:rPr lang="ru-RU" dirty="0"/>
              <a:t>15) развитие сферы культуры, повышение доступности культурных благ для граждан;</a:t>
            </a:r>
          </a:p>
          <a:p>
            <a:endParaRPr lang="ru-RU" dirty="0"/>
          </a:p>
        </p:txBody>
      </p:sp>
    </p:spTree>
    <p:extLst>
      <p:ext uri="{BB962C8B-B14F-4D97-AF65-F5344CB8AC3E}">
        <p14:creationId xmlns:p14="http://schemas.microsoft.com/office/powerpoint/2010/main" val="1966195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800" b="1" dirty="0" smtClean="0"/>
              <a:t>Основы </a:t>
            </a:r>
            <a:r>
              <a:rPr lang="ru-RU" sz="2800" b="1" dirty="0"/>
              <a:t>государственной политики в укреплении традиционных российских духовно-нравственных ценностей</a:t>
            </a:r>
          </a:p>
        </p:txBody>
      </p:sp>
      <p:sp>
        <p:nvSpPr>
          <p:cNvPr id="3" name="Объект 2"/>
          <p:cNvSpPr>
            <a:spLocks noGrp="1"/>
          </p:cNvSpPr>
          <p:nvPr>
            <p:ph idx="1"/>
          </p:nvPr>
        </p:nvSpPr>
        <p:spPr>
          <a:xfrm>
            <a:off x="395536" y="1600200"/>
            <a:ext cx="7704856" cy="4925144"/>
          </a:xfrm>
        </p:spPr>
        <p:txBody>
          <a:bodyPr>
            <a:normAutofit fontScale="70000" lnSpcReduction="20000"/>
          </a:bodyPr>
          <a:lstStyle/>
          <a:p>
            <a:r>
              <a:rPr lang="en-US" sz="2300" b="1" dirty="0"/>
              <a:t>I. </a:t>
            </a:r>
            <a:r>
              <a:rPr lang="ru-RU" sz="2300" b="1" dirty="0"/>
              <a:t>Общие </a:t>
            </a:r>
            <a:r>
              <a:rPr lang="ru-RU" sz="2300" b="1" dirty="0" smtClean="0"/>
              <a:t>положения</a:t>
            </a:r>
          </a:p>
          <a:p>
            <a:r>
              <a:rPr lang="ru-RU" sz="2300" dirty="0"/>
              <a:t>4. Традиционные ценности - это нравственные ориентиры, формирующие мировоззрение граждан России, передаваемые от поколения к поколению, лежащие в основе общероссийской гражданской идентичности и единого культурного пространства страны, укрепляющие гражданское единство, нашедшие свое уникальное, самобытное проявление в духовном, историческом и культурном развитии многонационального народа России</a:t>
            </a:r>
            <a:r>
              <a:rPr lang="ru-RU" sz="2300" dirty="0" smtClean="0"/>
              <a:t>.</a:t>
            </a:r>
            <a:endParaRPr lang="ru-RU" sz="2300" dirty="0"/>
          </a:p>
          <a:p>
            <a:r>
              <a:rPr lang="ru-RU" sz="2300" dirty="0"/>
              <a:t>5. К традиционным ценностям относятся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r>
              <a:rPr lang="ru-RU" sz="2300" dirty="0" smtClean="0"/>
              <a:t>.</a:t>
            </a:r>
          </a:p>
          <a:p>
            <a:r>
              <a:rPr lang="ru-RU" sz="2300" dirty="0"/>
              <a:t>10. Государственная политика по сохранению и укреплению традиционных ценностей реализуется в области образования и воспитания, работы с молодежью, культуры, науки, межнациональных и межрелигиозных отношений, средств массовой информации и массовых коммуникаций, международного сотрудничества. В реализации такой государственной политики участвуют федеральные органы исполнительной власти, ведающие вопросами обороны, безопасности государства, внутренних дел, общественной безопасности, и иные органы публичной власти в пределах своих полномочий</a:t>
            </a:r>
            <a:r>
              <a:rPr lang="ru-RU" dirty="0"/>
              <a:t>.</a:t>
            </a:r>
          </a:p>
        </p:txBody>
      </p:sp>
    </p:spTree>
    <p:extLst>
      <p:ext uri="{BB962C8B-B14F-4D97-AF65-F5344CB8AC3E}">
        <p14:creationId xmlns:p14="http://schemas.microsoft.com/office/powerpoint/2010/main" val="3848782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800" b="1" dirty="0">
                <a:solidFill>
                  <a:srgbClr val="675E47"/>
                </a:solidFill>
              </a:rPr>
              <a:t>Основы государственной политики в укреплении традиционных российских духовно-нравственных ценностей</a:t>
            </a:r>
            <a:endParaRPr lang="ru-RU" dirty="0"/>
          </a:p>
        </p:txBody>
      </p:sp>
      <p:sp>
        <p:nvSpPr>
          <p:cNvPr id="3" name="Объект 2"/>
          <p:cNvSpPr>
            <a:spLocks noGrp="1"/>
          </p:cNvSpPr>
          <p:nvPr>
            <p:ph idx="1"/>
          </p:nvPr>
        </p:nvSpPr>
        <p:spPr>
          <a:xfrm>
            <a:off x="395536" y="1600200"/>
            <a:ext cx="7704856" cy="4925144"/>
          </a:xfrm>
        </p:spPr>
        <p:txBody>
          <a:bodyPr>
            <a:normAutofit fontScale="77500" lnSpcReduction="20000"/>
          </a:bodyPr>
          <a:lstStyle/>
          <a:p>
            <a:r>
              <a:rPr lang="ru-RU" b="1" dirty="0"/>
              <a:t>II. Цели и задачи государственной политики по сохранению и укреплению традиционных </a:t>
            </a:r>
            <a:r>
              <a:rPr lang="ru-RU" b="1" dirty="0" smtClean="0"/>
              <a:t>ценностей</a:t>
            </a:r>
            <a:endParaRPr lang="ru-RU" b="1" dirty="0"/>
          </a:p>
          <a:p>
            <a:r>
              <a:rPr lang="ru-RU" dirty="0"/>
              <a:t>23. Целями государственной политики по сохранению и укреплению традиционных ценностей являются</a:t>
            </a:r>
            <a:r>
              <a:rPr lang="ru-RU" dirty="0" smtClean="0"/>
              <a:t>:</a:t>
            </a:r>
            <a:endParaRPr lang="ru-RU" dirty="0"/>
          </a:p>
          <a:p>
            <a:r>
              <a:rPr lang="ru-RU" dirty="0"/>
              <a:t>а) сохранение и укрепление традиционных ценностей, обеспечение их передачи от поколения к поколению</a:t>
            </a:r>
            <a:r>
              <a:rPr lang="ru-RU" dirty="0" smtClean="0"/>
              <a:t>;</a:t>
            </a:r>
            <a:endParaRPr lang="ru-RU" dirty="0"/>
          </a:p>
          <a:p>
            <a:r>
              <a:rPr lang="ru-RU" dirty="0"/>
              <a:t>б) противодействие распространению деструктивной идеологии</a:t>
            </a:r>
            <a:r>
              <a:rPr lang="ru-RU" dirty="0" smtClean="0"/>
              <a:t>;</a:t>
            </a:r>
            <a:endParaRPr lang="ru-RU" dirty="0"/>
          </a:p>
          <a:p>
            <a:r>
              <a:rPr lang="ru-RU" dirty="0"/>
              <a:t>в) формирование на международной арене образа Российского государства как хранителя и защитника традиционных общечеловеческих духовно-нравственных ценностей</a:t>
            </a:r>
            <a:r>
              <a:rPr lang="ru-RU" dirty="0" smtClean="0"/>
              <a:t>.</a:t>
            </a:r>
          </a:p>
          <a:p>
            <a:r>
              <a:rPr lang="ru-RU" dirty="0"/>
              <a:t>24. Реализация стратегического национального приоритета "Защита традиционных российских духовно-нравственных ценностей, культуры и исторической памяти" предполагает решение следующих задач государственной политики по сохранению и укреплению традиционных ценностей</a:t>
            </a:r>
            <a:r>
              <a:rPr lang="ru-RU" dirty="0" smtClean="0"/>
              <a:t>:</a:t>
            </a:r>
          </a:p>
          <a:p>
            <a:r>
              <a:rPr lang="ru-RU" dirty="0"/>
              <a:t>д) воспитание в духе уважения к традиционным ценностям как ключевой инструмент государственной политики в области образования и культуры, необходимый для формирования гармонично развитой личности</a:t>
            </a:r>
            <a:r>
              <a:rPr lang="ru-RU" dirty="0" smtClean="0"/>
              <a:t>;</a:t>
            </a:r>
          </a:p>
          <a:p>
            <a:r>
              <a:rPr lang="ru-RU" dirty="0"/>
              <a:t>е) поддержка общественных проектов и институтов гражданского общества в области патриотического воспитания и сохранения историко-культурного наследия народов России;</a:t>
            </a:r>
          </a:p>
        </p:txBody>
      </p:sp>
    </p:spTree>
    <p:extLst>
      <p:ext uri="{BB962C8B-B14F-4D97-AF65-F5344CB8AC3E}">
        <p14:creationId xmlns:p14="http://schemas.microsoft.com/office/powerpoint/2010/main" val="1725561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smtClean="0"/>
              <a:t>Стратегия развития воспитания в Российской Федерации</a:t>
            </a:r>
            <a:endParaRPr lang="ru-RU" sz="3600" b="1" dirty="0"/>
          </a:p>
        </p:txBody>
      </p:sp>
      <p:sp>
        <p:nvSpPr>
          <p:cNvPr id="3" name="Объект 2"/>
          <p:cNvSpPr>
            <a:spLocks noGrp="1"/>
          </p:cNvSpPr>
          <p:nvPr>
            <p:ph idx="1"/>
          </p:nvPr>
        </p:nvSpPr>
        <p:spPr/>
        <p:txBody>
          <a:bodyPr>
            <a:normAutofit fontScale="77500" lnSpcReduction="20000"/>
          </a:bodyPr>
          <a:lstStyle/>
          <a:p>
            <a:r>
              <a:rPr lang="ru-RU" b="1" dirty="0"/>
              <a:t>III. Основные направления развития воспитания</a:t>
            </a:r>
          </a:p>
          <a:p>
            <a:r>
              <a:rPr lang="ru-RU" dirty="0"/>
              <a:t>1. Развитие социальных институтов воспитания</a:t>
            </a:r>
          </a:p>
          <a:p>
            <a:r>
              <a:rPr lang="ru-RU" dirty="0" smtClean="0"/>
              <a:t> </a:t>
            </a:r>
            <a:r>
              <a:rPr lang="ru-RU" dirty="0"/>
              <a:t>Поддержка семейного воспитания.</a:t>
            </a:r>
          </a:p>
          <a:p>
            <a:r>
              <a:rPr lang="ru-RU" dirty="0" smtClean="0"/>
              <a:t> </a:t>
            </a:r>
            <a:r>
              <a:rPr lang="ru-RU" dirty="0"/>
              <a:t>Развитие воспитания в системе образования.</a:t>
            </a:r>
          </a:p>
          <a:p>
            <a:r>
              <a:rPr lang="ru-RU" dirty="0" smtClean="0"/>
              <a:t> </a:t>
            </a:r>
            <a:r>
              <a:rPr lang="ru-RU" dirty="0"/>
              <a:t>Расширение воспитательных </a:t>
            </a:r>
            <a:r>
              <a:rPr lang="ru-RU" dirty="0" smtClean="0"/>
              <a:t>возможностей информационных </a:t>
            </a:r>
            <a:r>
              <a:rPr lang="ru-RU" dirty="0"/>
              <a:t>ресурсов.</a:t>
            </a:r>
          </a:p>
          <a:p>
            <a:r>
              <a:rPr lang="ru-RU" dirty="0" smtClean="0"/>
              <a:t> </a:t>
            </a:r>
            <a:r>
              <a:rPr lang="ru-RU" dirty="0"/>
              <a:t>Поддержка общественных </a:t>
            </a:r>
            <a:r>
              <a:rPr lang="ru-RU" dirty="0" smtClean="0"/>
              <a:t>объединений в </a:t>
            </a:r>
            <a:r>
              <a:rPr lang="ru-RU" dirty="0"/>
              <a:t>сфере </a:t>
            </a:r>
            <a:r>
              <a:rPr lang="ru-RU" dirty="0" smtClean="0"/>
              <a:t>воспитания</a:t>
            </a:r>
          </a:p>
          <a:p>
            <a:r>
              <a:rPr lang="ru-RU" dirty="0"/>
              <a:t>2. Обновление воспитательного процесса:</a:t>
            </a:r>
          </a:p>
          <a:p>
            <a:r>
              <a:rPr lang="ru-RU" dirty="0" smtClean="0"/>
              <a:t>Гражданское </a:t>
            </a:r>
            <a:r>
              <a:rPr lang="ru-RU" dirty="0"/>
              <a:t>воспитание.</a:t>
            </a:r>
          </a:p>
          <a:p>
            <a:r>
              <a:rPr lang="ru-RU" dirty="0" smtClean="0"/>
              <a:t>Патриотическое </a:t>
            </a:r>
            <a:r>
              <a:rPr lang="ru-RU" dirty="0"/>
              <a:t>воспитание и </a:t>
            </a:r>
            <a:r>
              <a:rPr lang="ru-RU" dirty="0" smtClean="0"/>
              <a:t>формирование российской </a:t>
            </a:r>
            <a:r>
              <a:rPr lang="ru-RU" dirty="0"/>
              <a:t>идентичности.</a:t>
            </a:r>
          </a:p>
          <a:p>
            <a:r>
              <a:rPr lang="ru-RU" dirty="0" smtClean="0"/>
              <a:t>Духовное </a:t>
            </a:r>
            <a:r>
              <a:rPr lang="ru-RU" dirty="0"/>
              <a:t>и нравственное воспитание.</a:t>
            </a:r>
          </a:p>
          <a:p>
            <a:r>
              <a:rPr lang="ru-RU" dirty="0" smtClean="0"/>
              <a:t>Приобщение </a:t>
            </a:r>
            <a:r>
              <a:rPr lang="ru-RU" dirty="0"/>
              <a:t>к культурному наследию.</a:t>
            </a:r>
          </a:p>
          <a:p>
            <a:r>
              <a:rPr lang="ru-RU" dirty="0" smtClean="0"/>
              <a:t>Популяризация </a:t>
            </a:r>
            <a:r>
              <a:rPr lang="ru-RU" dirty="0"/>
              <a:t>научных знаний.</a:t>
            </a:r>
          </a:p>
          <a:p>
            <a:r>
              <a:rPr lang="ru-RU" dirty="0" smtClean="0"/>
              <a:t>Физическое </a:t>
            </a:r>
            <a:r>
              <a:rPr lang="ru-RU" dirty="0"/>
              <a:t>развитие и </a:t>
            </a:r>
            <a:r>
              <a:rPr lang="ru-RU" dirty="0" smtClean="0"/>
              <a:t>формирование культуры </a:t>
            </a:r>
            <a:r>
              <a:rPr lang="ru-RU" dirty="0"/>
              <a:t>здоровья.</a:t>
            </a:r>
          </a:p>
          <a:p>
            <a:r>
              <a:rPr lang="ru-RU" dirty="0" smtClean="0"/>
              <a:t>Трудовое воспитание и </a:t>
            </a:r>
            <a:r>
              <a:rPr lang="ru-RU" dirty="0"/>
              <a:t>профессиональное самоопределение.</a:t>
            </a:r>
          </a:p>
          <a:p>
            <a:r>
              <a:rPr lang="ru-RU" dirty="0" smtClean="0"/>
              <a:t>Экологическое </a:t>
            </a:r>
            <a:r>
              <a:rPr lang="ru-RU" dirty="0"/>
              <a:t>воспитание</a:t>
            </a:r>
          </a:p>
        </p:txBody>
      </p:sp>
    </p:spTree>
    <p:extLst>
      <p:ext uri="{BB962C8B-B14F-4D97-AF65-F5344CB8AC3E}">
        <p14:creationId xmlns:p14="http://schemas.microsoft.com/office/powerpoint/2010/main" val="1406258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smtClean="0"/>
              <a:t>Федеральные государственные образовательные стандарты</a:t>
            </a:r>
            <a:endParaRPr lang="ru-RU" sz="3600" b="1" dirty="0"/>
          </a:p>
        </p:txBody>
      </p:sp>
      <p:sp>
        <p:nvSpPr>
          <p:cNvPr id="3" name="Объект 2"/>
          <p:cNvSpPr>
            <a:spLocks noGrp="1"/>
          </p:cNvSpPr>
          <p:nvPr>
            <p:ph idx="1"/>
          </p:nvPr>
        </p:nvSpPr>
        <p:spPr/>
        <p:txBody>
          <a:bodyPr/>
          <a:lstStyle/>
          <a:p>
            <a:r>
              <a:rPr lang="ru-RU" dirty="0" smtClean="0"/>
              <a:t>ФГОС в части воспитания устанавливают:</a:t>
            </a:r>
          </a:p>
          <a:p>
            <a:r>
              <a:rPr lang="ru-RU" dirty="0"/>
              <a:t>Требования к структуре ООП, где рабочая </a:t>
            </a:r>
            <a:r>
              <a:rPr lang="ru-RU" dirty="0" smtClean="0"/>
              <a:t>программа воспитания </a:t>
            </a:r>
            <a:r>
              <a:rPr lang="ru-RU" dirty="0"/>
              <a:t>является обязательным </a:t>
            </a:r>
            <a:r>
              <a:rPr lang="ru-RU" dirty="0" smtClean="0"/>
              <a:t>элементом. Требования </a:t>
            </a:r>
            <a:r>
              <a:rPr lang="ru-RU" dirty="0"/>
              <a:t>к программе воспитания.</a:t>
            </a:r>
          </a:p>
          <a:p>
            <a:r>
              <a:rPr lang="ru-RU" dirty="0" smtClean="0"/>
              <a:t>Требования </a:t>
            </a:r>
            <a:r>
              <a:rPr lang="ru-RU" dirty="0"/>
              <a:t>к условиям реализации ООП, </a:t>
            </a:r>
            <a:r>
              <a:rPr lang="ru-RU" dirty="0" smtClean="0"/>
              <a:t>которые должны </a:t>
            </a:r>
            <a:r>
              <a:rPr lang="ru-RU" dirty="0"/>
              <a:t>обеспечивать возможность выявления и </a:t>
            </a:r>
            <a:r>
              <a:rPr lang="ru-RU" dirty="0" smtClean="0"/>
              <a:t>развития способностей </a:t>
            </a:r>
            <a:r>
              <a:rPr lang="ru-RU" dirty="0"/>
              <a:t>обучающихся через урочную и </a:t>
            </a:r>
            <a:r>
              <a:rPr lang="ru-RU" dirty="0" smtClean="0"/>
              <a:t>внеурочную деятельность</a:t>
            </a:r>
            <a:r>
              <a:rPr lang="ru-RU" dirty="0"/>
              <a:t>, систему воспитательных </a:t>
            </a:r>
            <a:r>
              <a:rPr lang="ru-RU" dirty="0" smtClean="0"/>
              <a:t>мероприятий, практик</a:t>
            </a:r>
            <a:r>
              <a:rPr lang="ru-RU" dirty="0"/>
              <a:t>, учебных занятий и иных форм деятельности.</a:t>
            </a:r>
          </a:p>
          <a:p>
            <a:r>
              <a:rPr lang="ru-RU" dirty="0" smtClean="0"/>
              <a:t>Требования </a:t>
            </a:r>
            <a:r>
              <a:rPr lang="ru-RU" dirty="0"/>
              <a:t>к личностным результатам </a:t>
            </a:r>
            <a:r>
              <a:rPr lang="ru-RU" dirty="0" smtClean="0"/>
              <a:t>образования по </a:t>
            </a:r>
            <a:r>
              <a:rPr lang="ru-RU" dirty="0"/>
              <a:t>направлениям </a:t>
            </a:r>
            <a:r>
              <a:rPr lang="ru-RU" dirty="0" smtClean="0"/>
              <a:t>воспитания.</a:t>
            </a:r>
            <a:endParaRPr lang="ru-RU" dirty="0"/>
          </a:p>
        </p:txBody>
      </p:sp>
    </p:spTree>
    <p:extLst>
      <p:ext uri="{BB962C8B-B14F-4D97-AF65-F5344CB8AC3E}">
        <p14:creationId xmlns:p14="http://schemas.microsoft.com/office/powerpoint/2010/main" val="1685243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a:solidFill>
                  <a:srgbClr val="675E47"/>
                </a:solidFill>
              </a:rPr>
              <a:t>Федеральные государственные образовательные стандарты</a:t>
            </a:r>
            <a:endParaRPr lang="ru-RU" dirty="0"/>
          </a:p>
        </p:txBody>
      </p:sp>
      <p:sp>
        <p:nvSpPr>
          <p:cNvPr id="3" name="Объект 2"/>
          <p:cNvSpPr>
            <a:spLocks noGrp="1"/>
          </p:cNvSpPr>
          <p:nvPr>
            <p:ph idx="1"/>
          </p:nvPr>
        </p:nvSpPr>
        <p:spPr/>
        <p:txBody>
          <a:bodyPr>
            <a:normAutofit fontScale="92500" lnSpcReduction="20000"/>
          </a:bodyPr>
          <a:lstStyle/>
          <a:p>
            <a:r>
              <a:rPr lang="ru-RU" dirty="0"/>
              <a:t>Рабочая программа воспитания может иметь </a:t>
            </a:r>
            <a:r>
              <a:rPr lang="ru-RU" dirty="0" smtClean="0"/>
              <a:t>модульную структуру </a:t>
            </a:r>
            <a:r>
              <a:rPr lang="ru-RU" dirty="0"/>
              <a:t>и включать:</a:t>
            </a:r>
          </a:p>
          <a:p>
            <a:r>
              <a:rPr lang="ru-RU" dirty="0" smtClean="0"/>
              <a:t>Анализ </a:t>
            </a:r>
            <a:r>
              <a:rPr lang="ru-RU" dirty="0"/>
              <a:t>воспитательного процесса в Организации;</a:t>
            </a:r>
          </a:p>
          <a:p>
            <a:r>
              <a:rPr lang="ru-RU" dirty="0" smtClean="0"/>
              <a:t>Цель </a:t>
            </a:r>
            <a:r>
              <a:rPr lang="ru-RU" dirty="0"/>
              <a:t>и задачи воспитания обучающихся;</a:t>
            </a:r>
          </a:p>
          <a:p>
            <a:r>
              <a:rPr lang="ru-RU" dirty="0" smtClean="0"/>
              <a:t>Виды</a:t>
            </a:r>
            <a:r>
              <a:rPr lang="ru-RU" dirty="0"/>
              <a:t>, формы и содержание </a:t>
            </a:r>
            <a:r>
              <a:rPr lang="ru-RU" dirty="0" smtClean="0"/>
              <a:t>воспитательной деятельности </a:t>
            </a:r>
            <a:r>
              <a:rPr lang="ru-RU" dirty="0"/>
              <a:t>с учетом специфики </a:t>
            </a:r>
            <a:r>
              <a:rPr lang="ru-RU" dirty="0" smtClean="0"/>
              <a:t>Организации, интересов </a:t>
            </a:r>
            <a:r>
              <a:rPr lang="ru-RU" dirty="0"/>
              <a:t>субъектов воспитания, </a:t>
            </a:r>
            <a:r>
              <a:rPr lang="ru-RU" dirty="0" smtClean="0"/>
              <a:t>тематики учебных </a:t>
            </a:r>
            <a:r>
              <a:rPr lang="ru-RU" dirty="0"/>
              <a:t>модулей</a:t>
            </a:r>
            <a:r>
              <a:rPr lang="ru-RU" dirty="0" smtClean="0"/>
              <a:t>;</a:t>
            </a:r>
          </a:p>
          <a:p>
            <a:r>
              <a:rPr lang="ru-RU" dirty="0"/>
              <a:t>Систему поощрения социальной успешности и </a:t>
            </a:r>
            <a:r>
              <a:rPr lang="ru-RU" dirty="0" smtClean="0"/>
              <a:t>проявлений активной </a:t>
            </a:r>
            <a:r>
              <a:rPr lang="ru-RU" dirty="0"/>
              <a:t>жизненной позиции обучающихся;</a:t>
            </a:r>
          </a:p>
          <a:p>
            <a:r>
              <a:rPr lang="ru-RU" dirty="0" smtClean="0"/>
              <a:t>Рабочая </a:t>
            </a:r>
            <a:r>
              <a:rPr lang="ru-RU" dirty="0"/>
              <a:t>программа воспитания реализуется в </a:t>
            </a:r>
            <a:r>
              <a:rPr lang="ru-RU" dirty="0" smtClean="0"/>
              <a:t>единстве урочной </a:t>
            </a:r>
            <a:r>
              <a:rPr lang="ru-RU" dirty="0"/>
              <a:t>и внеурочной деятельности, </a:t>
            </a:r>
            <a:r>
              <a:rPr lang="ru-RU" dirty="0" smtClean="0"/>
              <a:t>осуществляемой Организацией </a:t>
            </a:r>
            <a:r>
              <a:rPr lang="ru-RU" dirty="0"/>
              <a:t>совместно с семьей и другими </a:t>
            </a:r>
            <a:r>
              <a:rPr lang="ru-RU" dirty="0" smtClean="0"/>
              <a:t>институтами воспитания</a:t>
            </a:r>
            <a:r>
              <a:rPr lang="ru-RU" dirty="0"/>
              <a:t>;</a:t>
            </a:r>
          </a:p>
          <a:p>
            <a:r>
              <a:rPr lang="ru-RU" dirty="0" smtClean="0"/>
              <a:t>Рабочая </a:t>
            </a:r>
            <a:r>
              <a:rPr lang="ru-RU" dirty="0"/>
              <a:t>программа воспитания должна </a:t>
            </a:r>
            <a:r>
              <a:rPr lang="ru-RU" dirty="0" smtClean="0"/>
              <a:t>предусматривать приобщение </a:t>
            </a:r>
            <a:r>
              <a:rPr lang="ru-RU" dirty="0"/>
              <a:t>обучающихся к российским </a:t>
            </a:r>
            <a:r>
              <a:rPr lang="ru-RU" dirty="0" smtClean="0"/>
              <a:t>традиционным духовным </a:t>
            </a:r>
            <a:r>
              <a:rPr lang="ru-RU" dirty="0"/>
              <a:t>ценностям, включая культурные ценности </a:t>
            </a:r>
            <a:r>
              <a:rPr lang="ru-RU" dirty="0" smtClean="0"/>
              <a:t>своей этнической </a:t>
            </a:r>
            <a:r>
              <a:rPr lang="ru-RU" dirty="0"/>
              <a:t>группы, правилам и нормам поведения </a:t>
            </a:r>
            <a:r>
              <a:rPr lang="ru-RU" dirty="0" smtClean="0"/>
              <a:t>в российском </a:t>
            </a:r>
            <a:r>
              <a:rPr lang="ru-RU" dirty="0"/>
              <a:t>обществе</a:t>
            </a:r>
          </a:p>
          <a:p>
            <a:endParaRPr lang="ru-RU" dirty="0"/>
          </a:p>
        </p:txBody>
      </p:sp>
    </p:spTree>
    <p:extLst>
      <p:ext uri="{BB962C8B-B14F-4D97-AF65-F5344CB8AC3E}">
        <p14:creationId xmlns:p14="http://schemas.microsoft.com/office/powerpoint/2010/main" val="1410975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smtClean="0"/>
              <a:t>Основные нормативные документы в сфере воспитания</a:t>
            </a:r>
            <a:endParaRPr lang="ru-RU" sz="3600" b="1" dirty="0"/>
          </a:p>
        </p:txBody>
      </p:sp>
      <p:sp>
        <p:nvSpPr>
          <p:cNvPr id="3" name="Объект 2"/>
          <p:cNvSpPr>
            <a:spLocks noGrp="1"/>
          </p:cNvSpPr>
          <p:nvPr>
            <p:ph idx="1"/>
          </p:nvPr>
        </p:nvSpPr>
        <p:spPr/>
        <p:txBody>
          <a:bodyPr/>
          <a:lstStyle/>
          <a:p>
            <a:r>
              <a:rPr lang="ru-RU" dirty="0" smtClean="0"/>
              <a:t>Конституция Российской Федерации</a:t>
            </a:r>
          </a:p>
          <a:p>
            <a:r>
              <a:rPr lang="ru-RU" dirty="0" smtClean="0"/>
              <a:t>Федеральный закон от 29 декабря 2012 года № 273-ФЗ «Об образовании в Российской Федерации»</a:t>
            </a:r>
            <a:endParaRPr lang="ru-RU" dirty="0"/>
          </a:p>
          <a:p>
            <a:r>
              <a:rPr lang="ru-RU" dirty="0" smtClean="0"/>
              <a:t>Федеральный закон от 14 июля 2022 года «О Российском движении детей и молодежи»</a:t>
            </a:r>
          </a:p>
          <a:p>
            <a:r>
              <a:rPr lang="ru-RU" dirty="0" smtClean="0"/>
              <a:t>Указ Президента Российской Федерации от 2 июля 2021 года №400 «О стратегии национальной безопасности Российской Федерации»</a:t>
            </a:r>
          </a:p>
          <a:p>
            <a:r>
              <a:rPr lang="ru-RU" dirty="0"/>
              <a:t>Указ Президента Российской Федерации от </a:t>
            </a:r>
            <a:r>
              <a:rPr lang="ru-RU" dirty="0" smtClean="0"/>
              <a:t>9 ноября 2022 </a:t>
            </a:r>
            <a:r>
              <a:rPr lang="ru-RU" dirty="0"/>
              <a:t>года </a:t>
            </a:r>
            <a:r>
              <a:rPr lang="ru-RU" dirty="0" smtClean="0"/>
              <a:t>№809 «Об утверждении основ государственной политики в укреплении традиционных российских духовно-нравственных ценностей» </a:t>
            </a:r>
            <a:endParaRPr lang="ru-RU" dirty="0"/>
          </a:p>
        </p:txBody>
      </p:sp>
    </p:spTree>
    <p:extLst>
      <p:ext uri="{BB962C8B-B14F-4D97-AF65-F5344CB8AC3E}">
        <p14:creationId xmlns:p14="http://schemas.microsoft.com/office/powerpoint/2010/main" val="2351901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smtClean="0"/>
              <a:t>Федеральная программа воспитания</a:t>
            </a:r>
            <a:endParaRPr lang="ru-RU" sz="4000" b="1" dirty="0"/>
          </a:p>
        </p:txBody>
      </p:sp>
      <p:sp>
        <p:nvSpPr>
          <p:cNvPr id="7" name="Объект 6"/>
          <p:cNvSpPr>
            <a:spLocks noGrp="1"/>
          </p:cNvSpPr>
          <p:nvPr>
            <p:ph idx="1"/>
          </p:nvPr>
        </p:nvSpPr>
        <p:spPr/>
        <p:txBody>
          <a:bodyPr>
            <a:normAutofit/>
          </a:bodyPr>
          <a:lstStyle/>
          <a:p>
            <a:r>
              <a:rPr lang="ru-RU" dirty="0"/>
              <a:t>я</a:t>
            </a:r>
            <a:r>
              <a:rPr lang="ru-RU" dirty="0" smtClean="0"/>
              <a:t>вляется частью Федеральной образовательной программы и включает такие элементы, как:</a:t>
            </a:r>
          </a:p>
          <a:p>
            <a:r>
              <a:rPr lang="ru-RU" b="1" dirty="0" smtClean="0"/>
              <a:t>Целевой раздел </a:t>
            </a:r>
            <a:r>
              <a:rPr lang="ru-RU" dirty="0" smtClean="0"/>
              <a:t>(цель воспитания, целевые ориентиры достижения личностных результатов)</a:t>
            </a:r>
          </a:p>
          <a:p>
            <a:r>
              <a:rPr lang="ru-RU" b="1" dirty="0" smtClean="0"/>
              <a:t>Содержательный раздел </a:t>
            </a:r>
            <a:r>
              <a:rPr lang="ru-RU" dirty="0" smtClean="0"/>
              <a:t>(уклад образовательной организации, основные виды, формы и содержание деятельности)</a:t>
            </a:r>
          </a:p>
          <a:p>
            <a:r>
              <a:rPr lang="ru-RU" b="1" dirty="0"/>
              <a:t>Организационный раздел </a:t>
            </a:r>
            <a:r>
              <a:rPr lang="ru-RU" dirty="0"/>
              <a:t>(кадровое обеспечение; </a:t>
            </a:r>
            <a:r>
              <a:rPr lang="ru-RU" dirty="0" smtClean="0"/>
              <a:t>нормативно-методическое обеспечение; требования </a:t>
            </a:r>
            <a:r>
              <a:rPr lang="ru-RU" dirty="0"/>
              <a:t>к условиям работы с детьми с особыми </a:t>
            </a:r>
            <a:r>
              <a:rPr lang="ru-RU" dirty="0" smtClean="0"/>
              <a:t>образовательными потребностями; система </a:t>
            </a:r>
            <a:r>
              <a:rPr lang="ru-RU" dirty="0"/>
              <a:t>поощрения социальной успешности и проявлений </a:t>
            </a:r>
            <a:r>
              <a:rPr lang="ru-RU" dirty="0" smtClean="0"/>
              <a:t> активной </a:t>
            </a:r>
            <a:r>
              <a:rPr lang="ru-RU" dirty="0"/>
              <a:t>жизненной позиции </a:t>
            </a:r>
            <a:r>
              <a:rPr lang="ru-RU" dirty="0" smtClean="0"/>
              <a:t>обучающихся; анализ </a:t>
            </a:r>
            <a:r>
              <a:rPr lang="ru-RU" dirty="0"/>
              <a:t>воспитательного процесса)</a:t>
            </a:r>
          </a:p>
        </p:txBody>
      </p:sp>
    </p:spTree>
    <p:extLst>
      <p:ext uri="{BB962C8B-B14F-4D97-AF65-F5344CB8AC3E}">
        <p14:creationId xmlns:p14="http://schemas.microsoft.com/office/powerpoint/2010/main" val="1664095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a:solidFill>
                  <a:srgbClr val="675E47"/>
                </a:solidFill>
              </a:rPr>
              <a:t>Федеральная программа воспитания</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575389574"/>
              </p:ext>
            </p:extLst>
          </p:nvPr>
        </p:nvGraphicFramePr>
        <p:xfrm>
          <a:off x="457200" y="1600200"/>
          <a:ext cx="7620000" cy="4302760"/>
        </p:xfrm>
        <a:graphic>
          <a:graphicData uri="http://schemas.openxmlformats.org/drawingml/2006/table">
            <a:tbl>
              <a:tblPr firstRow="1" bandRow="1">
                <a:tableStyleId>{5C22544A-7EE6-4342-B048-85BDC9FD1C3A}</a:tableStyleId>
              </a:tblPr>
              <a:tblGrid>
                <a:gridCol w="3810000"/>
                <a:gridCol w="3810000"/>
              </a:tblGrid>
              <a:tr h="370840">
                <a:tc gridSpan="2">
                  <a:txBody>
                    <a:bodyPr/>
                    <a:lstStyle/>
                    <a:p>
                      <a:pPr algn="ctr"/>
                      <a:r>
                        <a:rPr lang="ru-RU" dirty="0" smtClean="0"/>
                        <a:t>Основные виды, формы и содержание деятельности (модули)</a:t>
                      </a:r>
                      <a:endParaRPr lang="ru-RU" dirty="0"/>
                    </a:p>
                  </a:txBody>
                  <a:tcPr/>
                </a:tc>
                <a:tc hMerge="1">
                  <a:txBody>
                    <a:bodyPr/>
                    <a:lstStyle/>
                    <a:p>
                      <a:endParaRPr lang="ru-RU" dirty="0"/>
                    </a:p>
                  </a:txBody>
                  <a:tcPr/>
                </a:tc>
              </a:tr>
              <a:tr h="370840">
                <a:tc>
                  <a:txBody>
                    <a:bodyPr/>
                    <a:lstStyle/>
                    <a:p>
                      <a:r>
                        <a:rPr lang="ru-RU" dirty="0" smtClean="0"/>
                        <a:t>ИНВАРИАНТНЬIЕ </a:t>
                      </a:r>
                    </a:p>
                    <a:p>
                      <a:r>
                        <a:rPr lang="ru-RU" dirty="0" smtClean="0"/>
                        <a:t>OCHOBHЫE модули: </a:t>
                      </a:r>
                    </a:p>
                    <a:p>
                      <a:r>
                        <a:rPr lang="ru-RU" dirty="0" smtClean="0"/>
                        <a:t>• Урочная деятельность,</a:t>
                      </a:r>
                    </a:p>
                    <a:p>
                      <a:r>
                        <a:rPr lang="ru-RU" dirty="0" smtClean="0"/>
                        <a:t>• Внеурочная деятельность,</a:t>
                      </a:r>
                    </a:p>
                    <a:p>
                      <a:r>
                        <a:rPr lang="ru-RU" dirty="0" smtClean="0"/>
                        <a:t>• Основные школьные дела,</a:t>
                      </a:r>
                    </a:p>
                    <a:p>
                      <a:r>
                        <a:rPr lang="ru-RU" dirty="0" smtClean="0"/>
                        <a:t>• Классное руководство,</a:t>
                      </a:r>
                    </a:p>
                    <a:p>
                      <a:r>
                        <a:rPr lang="ru-RU" dirty="0" smtClean="0"/>
                        <a:t>• Внешкольные мероприятия,</a:t>
                      </a:r>
                    </a:p>
                    <a:p>
                      <a:r>
                        <a:rPr lang="ru-RU" dirty="0" smtClean="0"/>
                        <a:t>• Организация предметно-пространственной среды,</a:t>
                      </a:r>
                    </a:p>
                    <a:p>
                      <a:r>
                        <a:rPr lang="ru-RU" dirty="0" smtClean="0"/>
                        <a:t>• Взаимодействие с родителями</a:t>
                      </a:r>
                    </a:p>
                    <a:p>
                      <a:r>
                        <a:rPr lang="ru-RU" dirty="0" smtClean="0"/>
                        <a:t>(законными представителями),</a:t>
                      </a:r>
                    </a:p>
                    <a:p>
                      <a:r>
                        <a:rPr lang="ru-RU" dirty="0" smtClean="0"/>
                        <a:t>• Самоуправление,</a:t>
                      </a:r>
                      <a:r>
                        <a:rPr lang="ru-RU" baseline="0" dirty="0" smtClean="0"/>
                        <a:t> </a:t>
                      </a:r>
                      <a:r>
                        <a:rPr lang="ru-RU" dirty="0" smtClean="0"/>
                        <a:t>профилактика</a:t>
                      </a:r>
                    </a:p>
                    <a:p>
                      <a:r>
                        <a:rPr lang="ru-RU" dirty="0" smtClean="0"/>
                        <a:t>и безопасность,</a:t>
                      </a:r>
                      <a:r>
                        <a:rPr lang="ru-RU" baseline="0" dirty="0" smtClean="0"/>
                        <a:t> </a:t>
                      </a:r>
                      <a:r>
                        <a:rPr lang="ru-RU" dirty="0" smtClean="0"/>
                        <a:t>социальное партнёрство, профориентация.</a:t>
                      </a:r>
                      <a:endParaRPr lang="ru-RU" dirty="0"/>
                    </a:p>
                  </a:txBody>
                  <a:tcPr/>
                </a:tc>
                <a:tc>
                  <a:txBody>
                    <a:bodyPr/>
                    <a:lstStyle/>
                    <a:p>
                      <a:r>
                        <a:rPr lang="ru-RU" dirty="0" smtClean="0"/>
                        <a:t>ВАРИАТИВНЬIЕ </a:t>
                      </a:r>
                    </a:p>
                    <a:p>
                      <a:r>
                        <a:rPr lang="ru-RU" dirty="0" smtClean="0"/>
                        <a:t>ДОПОЛНИТЕЛЬНЫЕ  модули</a:t>
                      </a:r>
                    </a:p>
                    <a:p>
                      <a:r>
                        <a:rPr lang="ru-RU" dirty="0" smtClean="0"/>
                        <a:t>(определяются </a:t>
                      </a:r>
                      <a:r>
                        <a:rPr lang="ru-RU" baseline="0" dirty="0" smtClean="0"/>
                        <a:t> </a:t>
                      </a:r>
                      <a:r>
                        <a:rPr lang="ru-RU" dirty="0" smtClean="0"/>
                        <a:t>образовательной </a:t>
                      </a:r>
                    </a:p>
                    <a:p>
                      <a:r>
                        <a:rPr lang="ru-RU" dirty="0" smtClean="0"/>
                        <a:t>организацией самостоятельно): </a:t>
                      </a:r>
                    </a:p>
                    <a:p>
                      <a:r>
                        <a:rPr lang="ru-RU" dirty="0" smtClean="0"/>
                        <a:t>• Детские общественные </a:t>
                      </a:r>
                    </a:p>
                    <a:p>
                      <a:r>
                        <a:rPr lang="ru-RU" dirty="0" smtClean="0"/>
                        <a:t>объединения,</a:t>
                      </a:r>
                    </a:p>
                    <a:p>
                      <a:r>
                        <a:rPr lang="ru-RU" dirty="0" smtClean="0"/>
                        <a:t>• Школьные медиа,</a:t>
                      </a:r>
                    </a:p>
                    <a:p>
                      <a:r>
                        <a:rPr lang="ru-RU" dirty="0" smtClean="0"/>
                        <a:t>• Школьный музей,</a:t>
                      </a:r>
                    </a:p>
                    <a:p>
                      <a:r>
                        <a:rPr lang="ru-RU" dirty="0" smtClean="0"/>
                        <a:t>• Добровольческая деятельность,</a:t>
                      </a:r>
                    </a:p>
                    <a:p>
                      <a:r>
                        <a:rPr lang="ru-RU" dirty="0" smtClean="0"/>
                        <a:t>• Школьные спортивные клубы,</a:t>
                      </a:r>
                    </a:p>
                    <a:p>
                      <a:r>
                        <a:rPr lang="ru-RU" dirty="0" smtClean="0"/>
                        <a:t>• Школьные театры.</a:t>
                      </a:r>
                    </a:p>
                    <a:p>
                      <a:r>
                        <a:rPr lang="ru-RU" dirty="0" smtClean="0"/>
                        <a:t>•</a:t>
                      </a:r>
                      <a:r>
                        <a:rPr lang="ru-RU" baseline="0" dirty="0" smtClean="0"/>
                        <a:t> </a:t>
                      </a:r>
                      <a:r>
                        <a:rPr lang="ru-RU" dirty="0" smtClean="0"/>
                        <a:t>...</a:t>
                      </a:r>
                      <a:endParaRPr lang="ru-RU" dirty="0"/>
                    </a:p>
                  </a:txBody>
                  <a:tcPr/>
                </a:tc>
              </a:tr>
            </a:tbl>
          </a:graphicData>
        </a:graphic>
      </p:graphicFrame>
    </p:spTree>
    <p:extLst>
      <p:ext uri="{BB962C8B-B14F-4D97-AF65-F5344CB8AC3E}">
        <p14:creationId xmlns:p14="http://schemas.microsoft.com/office/powerpoint/2010/main" val="1069464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620000" cy="1301006"/>
          </a:xfrm>
        </p:spPr>
        <p:txBody>
          <a:bodyPr/>
          <a:lstStyle/>
          <a:p>
            <a:pPr algn="ctr"/>
            <a:r>
              <a:rPr lang="ru-RU" sz="3200" b="1" dirty="0" smtClean="0"/>
              <a:t>Основные нормативные документы в сфере профилактики правонарушений и защиты детей</a:t>
            </a:r>
            <a:endParaRPr lang="ru-RU" sz="3200" b="1" dirty="0"/>
          </a:p>
        </p:txBody>
      </p:sp>
      <p:sp>
        <p:nvSpPr>
          <p:cNvPr id="3" name="Объект 2"/>
          <p:cNvSpPr>
            <a:spLocks noGrp="1"/>
          </p:cNvSpPr>
          <p:nvPr>
            <p:ph idx="1"/>
          </p:nvPr>
        </p:nvSpPr>
        <p:spPr/>
        <p:txBody>
          <a:bodyPr>
            <a:normAutofit lnSpcReduction="10000"/>
          </a:bodyPr>
          <a:lstStyle/>
          <a:p>
            <a:r>
              <a:rPr lang="ru-RU" dirty="0"/>
              <a:t>Федеральный закон от 24 июня 1999 № 120-ФЗ «</a:t>
            </a:r>
            <a:r>
              <a:rPr lang="ru-RU" dirty="0" smtClean="0"/>
              <a:t>Об основах </a:t>
            </a:r>
            <a:r>
              <a:rPr lang="ru-RU" dirty="0"/>
              <a:t>системы профилактики безнадзорности </a:t>
            </a:r>
            <a:r>
              <a:rPr lang="ru-RU" dirty="0" smtClean="0"/>
              <a:t>и правонарушений несовершеннолетних»</a:t>
            </a:r>
          </a:p>
          <a:p>
            <a:r>
              <a:rPr lang="ru-RU" dirty="0" smtClean="0"/>
              <a:t>Указ </a:t>
            </a:r>
            <a:r>
              <a:rPr lang="ru-RU" dirty="0"/>
              <a:t>Президента Российской </a:t>
            </a:r>
            <a:r>
              <a:rPr lang="ru-RU" dirty="0" smtClean="0"/>
              <a:t>Федерации от </a:t>
            </a:r>
            <a:r>
              <a:rPr lang="ru-RU" dirty="0"/>
              <a:t>17 мая 2023 г. № </a:t>
            </a:r>
            <a:r>
              <a:rPr lang="ru-RU" dirty="0" smtClean="0"/>
              <a:t>358 «Об утверждении стратегии комплексной безопасности детей в Российской Федерации на период до 2030 года»</a:t>
            </a:r>
          </a:p>
          <a:p>
            <a:r>
              <a:rPr lang="ru-RU" dirty="0"/>
              <a:t>Постановление Правительства Российской </a:t>
            </a:r>
            <a:r>
              <a:rPr lang="ru-RU" dirty="0" smtClean="0"/>
              <a:t>Федерации от </a:t>
            </a:r>
            <a:r>
              <a:rPr lang="ru-RU" dirty="0"/>
              <a:t>6 мая 2006 г. №272 «О Правительственной комиссии </a:t>
            </a:r>
            <a:r>
              <a:rPr lang="ru-RU" dirty="0" smtClean="0"/>
              <a:t> по </a:t>
            </a:r>
            <a:r>
              <a:rPr lang="ru-RU" dirty="0"/>
              <a:t>делам несовершеннолетних и защите их прав»</a:t>
            </a:r>
          </a:p>
          <a:p>
            <a:r>
              <a:rPr lang="ru-RU" dirty="0"/>
              <a:t>Приказ Минпросвещения России от 19 декабря 2023 года N 968 «Об утверждении Положения </a:t>
            </a:r>
            <a:r>
              <a:rPr lang="ru-RU" dirty="0" smtClean="0"/>
              <a:t>о </a:t>
            </a:r>
            <a:r>
              <a:rPr lang="ru-RU" dirty="0"/>
              <a:t>Департаменте государственной политики в сфере </a:t>
            </a:r>
            <a:r>
              <a:rPr lang="ru-RU" dirty="0" smtClean="0"/>
              <a:t>защиты </a:t>
            </a:r>
            <a:r>
              <a:rPr lang="ru-RU" dirty="0"/>
              <a:t>прав детей Министерства просвещения </a:t>
            </a:r>
            <a:r>
              <a:rPr lang="ru-RU" dirty="0" smtClean="0"/>
              <a:t>Российской </a:t>
            </a:r>
            <a:r>
              <a:rPr lang="ru-RU" dirty="0"/>
              <a:t>Федерации»</a:t>
            </a:r>
          </a:p>
          <a:p>
            <a:endParaRPr lang="ru-RU" dirty="0"/>
          </a:p>
        </p:txBody>
      </p:sp>
    </p:spTree>
    <p:extLst>
      <p:ext uri="{BB962C8B-B14F-4D97-AF65-F5344CB8AC3E}">
        <p14:creationId xmlns:p14="http://schemas.microsoft.com/office/powerpoint/2010/main" val="1338537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7620000" cy="1301006"/>
          </a:xfrm>
        </p:spPr>
        <p:txBody>
          <a:bodyPr/>
          <a:lstStyle/>
          <a:p>
            <a:pPr algn="ctr"/>
            <a:r>
              <a:rPr lang="ru-RU" sz="3200" b="1" dirty="0">
                <a:solidFill>
                  <a:srgbClr val="675E47"/>
                </a:solidFill>
              </a:rPr>
              <a:t>Основные нормативные документы в сфере профилактики </a:t>
            </a:r>
            <a:r>
              <a:rPr lang="ru-RU" sz="3200" b="1" dirty="0" smtClean="0">
                <a:solidFill>
                  <a:srgbClr val="675E47"/>
                </a:solidFill>
              </a:rPr>
              <a:t>правонарушений и защиты детей</a:t>
            </a:r>
            <a:endParaRPr lang="ru-RU" dirty="0"/>
          </a:p>
        </p:txBody>
      </p:sp>
      <p:sp>
        <p:nvSpPr>
          <p:cNvPr id="3" name="Объект 2"/>
          <p:cNvSpPr>
            <a:spLocks noGrp="1"/>
          </p:cNvSpPr>
          <p:nvPr>
            <p:ph idx="1"/>
          </p:nvPr>
        </p:nvSpPr>
        <p:spPr/>
        <p:txBody>
          <a:bodyPr/>
          <a:lstStyle/>
          <a:p>
            <a:r>
              <a:rPr lang="ru-RU" dirty="0" smtClean="0"/>
              <a:t>Распоряжение Правительства </a:t>
            </a:r>
            <a:r>
              <a:rPr lang="ru-RU" dirty="0"/>
              <a:t>Российской Федерации от 23 января 2021 года N </a:t>
            </a:r>
            <a:r>
              <a:rPr lang="ru-RU" dirty="0" smtClean="0"/>
              <a:t>122-р «</a:t>
            </a:r>
            <a:r>
              <a:rPr lang="ru-RU" dirty="0"/>
              <a:t>Об утверждении </a:t>
            </a:r>
            <a:r>
              <a:rPr lang="ru-RU" dirty="0" smtClean="0"/>
              <a:t>Плана </a:t>
            </a:r>
            <a:r>
              <a:rPr lang="ru-RU" dirty="0"/>
              <a:t>основных мероприятий, проводимых в рамках Десятилетия детства, на период до 2027 года</a:t>
            </a:r>
            <a:r>
              <a:rPr lang="ru-RU" dirty="0" smtClean="0"/>
              <a:t>»</a:t>
            </a:r>
          </a:p>
          <a:p>
            <a:r>
              <a:rPr lang="ru-RU" dirty="0"/>
              <a:t>Распоряжение Правительства Российской </a:t>
            </a:r>
            <a:r>
              <a:rPr lang="ru-RU" dirty="0" smtClean="0"/>
              <a:t>Федерации от </a:t>
            </a:r>
            <a:r>
              <a:rPr lang="ru-RU" dirty="0"/>
              <a:t>22 марта 2017 года N </a:t>
            </a:r>
            <a:r>
              <a:rPr lang="ru-RU" dirty="0" smtClean="0"/>
              <a:t>520-р «Об </a:t>
            </a:r>
            <a:r>
              <a:rPr lang="ru-RU" dirty="0"/>
              <a:t>утверждении Концепции развития системы профилактики безнадзорности и правонарушений несовершеннолетних на период до 2025 </a:t>
            </a:r>
            <a:r>
              <a:rPr lang="ru-RU" dirty="0" smtClean="0"/>
              <a:t>года»</a:t>
            </a:r>
            <a:endParaRPr lang="ru-RU" dirty="0"/>
          </a:p>
        </p:txBody>
      </p:sp>
    </p:spTree>
    <p:extLst>
      <p:ext uri="{BB962C8B-B14F-4D97-AF65-F5344CB8AC3E}">
        <p14:creationId xmlns:p14="http://schemas.microsoft.com/office/powerpoint/2010/main" val="3554403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Федеральный закон №120</a:t>
            </a:r>
            <a:endParaRPr lang="ru-RU" dirty="0"/>
          </a:p>
        </p:txBody>
      </p:sp>
      <p:sp>
        <p:nvSpPr>
          <p:cNvPr id="3" name="Объект 2"/>
          <p:cNvSpPr>
            <a:spLocks noGrp="1"/>
          </p:cNvSpPr>
          <p:nvPr>
            <p:ph idx="1"/>
          </p:nvPr>
        </p:nvSpPr>
        <p:spPr/>
        <p:txBody>
          <a:bodyPr/>
          <a:lstStyle/>
          <a:p>
            <a:r>
              <a:rPr lang="ru-RU" dirty="0"/>
              <a:t>Статья 1. Основные </a:t>
            </a:r>
            <a:r>
              <a:rPr lang="ru-RU" dirty="0" smtClean="0"/>
              <a:t>понятия</a:t>
            </a:r>
          </a:p>
          <a:p>
            <a:r>
              <a:rPr lang="ru-RU" dirty="0"/>
              <a:t>профилактика безнадзорности и правонарушений несовершеннолетних - система социальных, правовых, педагогических и иных мер, направленных на выявление и устранение причин и условий, способствующих безнадзорности, беспризорности, правонарушениям и антиобщественным действиям несовершеннолетних, осуществляемых в совокупности с индивидуальной профилактической работой с несовершеннолетними и семьями, находящимися в социально опасном положении</a:t>
            </a:r>
          </a:p>
        </p:txBody>
      </p:sp>
    </p:spTree>
    <p:extLst>
      <p:ext uri="{BB962C8B-B14F-4D97-AF65-F5344CB8AC3E}">
        <p14:creationId xmlns:p14="http://schemas.microsoft.com/office/powerpoint/2010/main" val="2353775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Федеральный закон №120</a:t>
            </a:r>
          </a:p>
        </p:txBody>
      </p:sp>
      <p:sp>
        <p:nvSpPr>
          <p:cNvPr id="3" name="Объект 2"/>
          <p:cNvSpPr>
            <a:spLocks noGrp="1"/>
          </p:cNvSpPr>
          <p:nvPr>
            <p:ph idx="1"/>
          </p:nvPr>
        </p:nvSpPr>
        <p:spPr/>
        <p:txBody>
          <a:bodyPr>
            <a:normAutofit fontScale="77500" lnSpcReduction="20000"/>
          </a:bodyPr>
          <a:lstStyle/>
          <a:p>
            <a:r>
              <a:rPr lang="ru-RU" dirty="0"/>
              <a:t>Статья 4. Органы и учреждения системы профилактики безнадзорности и правонарушений несовершеннолетних</a:t>
            </a:r>
          </a:p>
          <a:p>
            <a:r>
              <a:rPr lang="ru-RU" dirty="0"/>
              <a:t>1. В систему профилактики безнадзорности и правонарушений несовершеннолетних входят комиссии по делам несовершеннолетних и защите их прав, органы управления социальной защитой населения, федеральные органы государственной власти и органы государственной власти субъектов Российской Федерации, осуществляющие государственное управление в сфере образования, и органы местного самоуправления, осуществляющие управление в сфере образования (далее - органы, осуществляющие управление в сфере образования), органы опеки и попечительства, органы по делам молодежи, органы управления здравоохранением, органы службы занятости, органы внутренних дел, учреждения уголовно-исполнительной системы (следственные изоляторы, воспитательные колонии и уголовно-исполнительные инспекции</a:t>
            </a:r>
            <a:r>
              <a:rPr lang="ru-RU" dirty="0" smtClean="0"/>
              <a:t>).</a:t>
            </a:r>
          </a:p>
          <a:p>
            <a:r>
              <a:rPr lang="ru-RU" dirty="0"/>
              <a:t>3. Участие в деятельности по профилактике безнадзорности и правонарушений несовершеннолетних Уполномоченного при Президенте Российской Федерации по правам ребенка, уполномоченных по правам ребенка в субъектах Российской Федерации, других органов, учреждений и организаций осуществляется в пределах их компетенции в порядке, установленном законодательством Российской Федерации и (или) законодательством субъектов Российской Федерации.</a:t>
            </a:r>
          </a:p>
        </p:txBody>
      </p:sp>
    </p:spTree>
    <p:extLst>
      <p:ext uri="{BB962C8B-B14F-4D97-AF65-F5344CB8AC3E}">
        <p14:creationId xmlns:p14="http://schemas.microsoft.com/office/powerpoint/2010/main" val="1635121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Федеральный закон №120</a:t>
            </a:r>
          </a:p>
        </p:txBody>
      </p:sp>
      <p:sp>
        <p:nvSpPr>
          <p:cNvPr id="3" name="Объект 2"/>
          <p:cNvSpPr>
            <a:spLocks noGrp="1"/>
          </p:cNvSpPr>
          <p:nvPr>
            <p:ph idx="1"/>
          </p:nvPr>
        </p:nvSpPr>
        <p:spPr/>
        <p:txBody>
          <a:bodyPr>
            <a:normAutofit fontScale="85000" lnSpcReduction="20000"/>
          </a:bodyPr>
          <a:lstStyle/>
          <a:p>
            <a:r>
              <a:rPr lang="ru-RU" dirty="0"/>
              <a:t>Статья 2. Основные задачи и принципы деятельности по профилактике безнадзорности и правонарушений </a:t>
            </a:r>
            <a:r>
              <a:rPr lang="ru-RU" dirty="0" smtClean="0"/>
              <a:t>несовершеннолетних</a:t>
            </a:r>
          </a:p>
          <a:p>
            <a:r>
              <a:rPr lang="ru-RU" dirty="0"/>
              <a:t>1. Основными задачами деятельности по профилактике безнадзорности и правонарушений несовершеннолетних являются</a:t>
            </a:r>
            <a:r>
              <a:rPr lang="ru-RU" dirty="0" smtClean="0"/>
              <a:t>:</a:t>
            </a:r>
            <a:endParaRPr lang="ru-RU" dirty="0"/>
          </a:p>
          <a:p>
            <a:r>
              <a:rPr lang="ru-RU" dirty="0"/>
              <a:t>предупреждение безнадзорности, беспризорности, правонарушений и антиобщественных действий несовершеннолетних, выявление и устранение причин и условий, способствующих этому</a:t>
            </a:r>
            <a:r>
              <a:rPr lang="ru-RU" dirty="0" smtClean="0"/>
              <a:t>;</a:t>
            </a:r>
            <a:endParaRPr lang="ru-RU" dirty="0"/>
          </a:p>
          <a:p>
            <a:r>
              <a:rPr lang="ru-RU" dirty="0"/>
              <a:t>обеспечение защиты прав и законных интересов несовершеннолетних</a:t>
            </a:r>
            <a:r>
              <a:rPr lang="ru-RU" dirty="0" smtClean="0"/>
              <a:t>;</a:t>
            </a:r>
            <a:endParaRPr lang="ru-RU" dirty="0"/>
          </a:p>
          <a:p>
            <a:r>
              <a:rPr lang="ru-RU" dirty="0"/>
              <a:t>социально-педагогическая реабилитация несовершеннолетних, находящихся в социально опасном положении</a:t>
            </a:r>
            <a:r>
              <a:rPr lang="ru-RU" dirty="0" smtClean="0"/>
              <a:t>;</a:t>
            </a:r>
            <a:endParaRPr lang="ru-RU" dirty="0"/>
          </a:p>
          <a:p>
            <a:r>
              <a:rPr lang="ru-RU" dirty="0"/>
              <a:t>выявление и пресечение случаев вовлечения несовершеннолетних в совершение преступлений, других противоправных и (или) антиобщественных действий, а также случаев склонения их к суицидальным действиям.</a:t>
            </a:r>
          </a:p>
        </p:txBody>
      </p:sp>
    </p:spTree>
    <p:extLst>
      <p:ext uri="{BB962C8B-B14F-4D97-AF65-F5344CB8AC3E}">
        <p14:creationId xmlns:p14="http://schemas.microsoft.com/office/powerpoint/2010/main" val="23538783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Федеральный закон №120</a:t>
            </a:r>
          </a:p>
        </p:txBody>
      </p:sp>
      <p:sp>
        <p:nvSpPr>
          <p:cNvPr id="3" name="Объект 2"/>
          <p:cNvSpPr>
            <a:spLocks noGrp="1"/>
          </p:cNvSpPr>
          <p:nvPr>
            <p:ph idx="1"/>
          </p:nvPr>
        </p:nvSpPr>
        <p:spPr/>
        <p:txBody>
          <a:bodyPr>
            <a:normAutofit fontScale="85000" lnSpcReduction="20000"/>
          </a:bodyPr>
          <a:lstStyle/>
          <a:p>
            <a:r>
              <a:rPr lang="ru-RU" dirty="0"/>
              <a:t>Статья 5. Категории лиц, в отношении которых проводится индивидуальная профилактическая </a:t>
            </a:r>
            <a:r>
              <a:rPr lang="ru-RU" dirty="0" smtClean="0"/>
              <a:t>работа</a:t>
            </a:r>
          </a:p>
          <a:p>
            <a:r>
              <a:rPr lang="ru-RU" dirty="0"/>
              <a:t>1. Органы и учреждения системы профилактики безнадзорности и правонарушений несовершеннолетних проводят индивидуальную профилактическую работу в отношении несовершеннолетних</a:t>
            </a:r>
            <a:r>
              <a:rPr lang="ru-RU" dirty="0" smtClean="0"/>
              <a:t>:</a:t>
            </a:r>
            <a:endParaRPr lang="ru-RU" dirty="0"/>
          </a:p>
          <a:p>
            <a:r>
              <a:rPr lang="ru-RU" dirty="0"/>
              <a:t>1) безнадзорных или беспризорных</a:t>
            </a:r>
            <a:r>
              <a:rPr lang="ru-RU" dirty="0" smtClean="0"/>
              <a:t>;</a:t>
            </a:r>
            <a:endParaRPr lang="ru-RU" dirty="0"/>
          </a:p>
          <a:p>
            <a:r>
              <a:rPr lang="ru-RU" dirty="0"/>
              <a:t>2) занимающихся бродяжничеством или попрошайничеством</a:t>
            </a:r>
            <a:r>
              <a:rPr lang="ru-RU" dirty="0" smtClean="0"/>
              <a:t>;</a:t>
            </a:r>
            <a:endParaRPr lang="ru-RU" dirty="0"/>
          </a:p>
          <a:p>
            <a:r>
              <a:rPr lang="ru-RU" dirty="0"/>
              <a:t>3) содержащихся в социально-реабилитационных центрах для несовершеннолетних, социальных приютах, центрах помощи детям, оставшимся без попечения родителей, специальных учебно-воспитательных и других учреждениях для несовершеннолетних, нуждающихся в социальной помощи и (или) реабилитации</a:t>
            </a:r>
            <a:r>
              <a:rPr lang="ru-RU" dirty="0" smtClean="0"/>
              <a:t>;</a:t>
            </a:r>
            <a:endParaRPr lang="ru-RU" dirty="0"/>
          </a:p>
          <a:p>
            <a:r>
              <a:rPr lang="ru-RU" dirty="0"/>
              <a:t>4) употребляющих наркотические средства или психотропные вещества без назначения врача либо употребляющих одурманивающие вещества, алкогольную и спиртосодержащую продукцию</a:t>
            </a:r>
            <a:r>
              <a:rPr lang="ru-RU" dirty="0" smtClean="0"/>
              <a:t>;</a:t>
            </a:r>
          </a:p>
          <a:p>
            <a:r>
              <a:rPr lang="ru-RU" dirty="0"/>
              <a:t>5) совершивших правонарушение, повлекшее применение мер административной ответственности;</a:t>
            </a:r>
          </a:p>
        </p:txBody>
      </p:sp>
    </p:spTree>
    <p:extLst>
      <p:ext uri="{BB962C8B-B14F-4D97-AF65-F5344CB8AC3E}">
        <p14:creationId xmlns:p14="http://schemas.microsoft.com/office/powerpoint/2010/main" val="1187034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Федеральный закон №120</a:t>
            </a:r>
          </a:p>
        </p:txBody>
      </p:sp>
      <p:sp>
        <p:nvSpPr>
          <p:cNvPr id="3" name="Объект 2"/>
          <p:cNvSpPr>
            <a:spLocks noGrp="1"/>
          </p:cNvSpPr>
          <p:nvPr>
            <p:ph idx="1"/>
          </p:nvPr>
        </p:nvSpPr>
        <p:spPr/>
        <p:txBody>
          <a:bodyPr>
            <a:normAutofit fontScale="85000" lnSpcReduction="20000"/>
          </a:bodyPr>
          <a:lstStyle/>
          <a:p>
            <a:r>
              <a:rPr lang="ru-RU" dirty="0"/>
              <a:t>6) совершивших правонарушение до достижения возраста, с которого наступает административная ответственность</a:t>
            </a:r>
            <a:r>
              <a:rPr lang="ru-RU" dirty="0" smtClean="0"/>
              <a:t>;</a:t>
            </a:r>
            <a:endParaRPr lang="ru-RU" dirty="0"/>
          </a:p>
          <a:p>
            <a:r>
              <a:rPr lang="ru-RU" dirty="0"/>
              <a:t>7) освобожденных от уголовной ответственности вследствие акта об амнистии или в связи с изменением обстановки, а также в случаях, когда признано, что исправление несовершеннолетнего может быть достигнуто путем применения принудительных мер воспитательного воздействия</a:t>
            </a:r>
            <a:r>
              <a:rPr lang="ru-RU" dirty="0" smtClean="0"/>
              <a:t>;</a:t>
            </a:r>
            <a:endParaRPr lang="ru-RU" dirty="0"/>
          </a:p>
          <a:p>
            <a:r>
              <a:rPr lang="ru-RU" dirty="0"/>
              <a:t>8) совершивших общественно опасное деяние и не подлежащих уголовной ответственности в связи с </a:t>
            </a:r>
            <a:r>
              <a:rPr lang="ru-RU" dirty="0" err="1"/>
              <a:t>недостижением</a:t>
            </a:r>
            <a:r>
              <a:rPr lang="ru-RU" dirty="0"/>
              <a:t> возраста, с которого наступает уголовная ответственность, или вследствие отставания в психическом развитии, не связанного с психическим расстройством (подпункт в редакции, введенной в действие с 9 июля 2003 года Федеральным законом от 7 июля 2003 года N 111-ФЗ, - см. предыдущую редакцию</a:t>
            </a:r>
            <a:r>
              <a:rPr lang="ru-RU" dirty="0" smtClean="0"/>
              <a:t>);</a:t>
            </a:r>
            <a:endParaRPr lang="ru-RU" dirty="0"/>
          </a:p>
          <a:p>
            <a:r>
              <a:rPr lang="ru-RU" dirty="0"/>
              <a:t>9) обвиняемых или подозреваемых в совершении преступлений, в отношении которых избраны меры пресечения, предусмотренные Уголовно-процессуальным кодексом Российской Федерации</a:t>
            </a:r>
            <a:r>
              <a:rPr lang="ru-RU" dirty="0" smtClean="0"/>
              <a:t>;</a:t>
            </a:r>
          </a:p>
          <a:p>
            <a:r>
              <a:rPr lang="ru-RU" dirty="0"/>
              <a:t>9_1) отбывающих наказание в виде лишения свободы в воспитательных колониях;</a:t>
            </a:r>
          </a:p>
        </p:txBody>
      </p:sp>
    </p:spTree>
    <p:extLst>
      <p:ext uri="{BB962C8B-B14F-4D97-AF65-F5344CB8AC3E}">
        <p14:creationId xmlns:p14="http://schemas.microsoft.com/office/powerpoint/2010/main" val="5092170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Федеральный закон №120</a:t>
            </a:r>
          </a:p>
        </p:txBody>
      </p:sp>
      <p:sp>
        <p:nvSpPr>
          <p:cNvPr id="3" name="Объект 2"/>
          <p:cNvSpPr>
            <a:spLocks noGrp="1"/>
          </p:cNvSpPr>
          <p:nvPr>
            <p:ph idx="1"/>
          </p:nvPr>
        </p:nvSpPr>
        <p:spPr/>
        <p:txBody>
          <a:bodyPr>
            <a:normAutofit fontScale="85000" lnSpcReduction="20000"/>
          </a:bodyPr>
          <a:lstStyle/>
          <a:p>
            <a:r>
              <a:rPr lang="ru-RU" dirty="0"/>
              <a:t>10) условно-досрочно освобожденных от отбывания наказания, освобожденных от наказания вследствие акта об амнистии или в связи с помилованием</a:t>
            </a:r>
            <a:r>
              <a:rPr lang="ru-RU" dirty="0" smtClean="0"/>
              <a:t>;</a:t>
            </a:r>
            <a:endParaRPr lang="ru-RU" dirty="0"/>
          </a:p>
          <a:p>
            <a:r>
              <a:rPr lang="ru-RU" dirty="0"/>
              <a:t>11) которым предоставлена отсрочка отбывания наказания или отсрочка исполнения приговора</a:t>
            </a:r>
            <a:r>
              <a:rPr lang="ru-RU" dirty="0" smtClean="0"/>
              <a:t>;</a:t>
            </a:r>
          </a:p>
          <a:p>
            <a:r>
              <a:rPr lang="ru-RU" dirty="0"/>
              <a:t>12) освобожденных из учреждений уголовно-исполнительной системы, вернувшихся из специальных учебно-воспитательных учреждений закрытого типа, если они в период пребывания в указанных учреждениях допускали нарушения режима, совершали противоправные деяния и (или) после освобождения (выпуска) находятся в социально опасном положении и (или) нуждаются в социальной помощи и (или) реабилитации</a:t>
            </a:r>
            <a:r>
              <a:rPr lang="ru-RU" dirty="0" smtClean="0"/>
              <a:t>;</a:t>
            </a:r>
            <a:endParaRPr lang="ru-RU" dirty="0"/>
          </a:p>
          <a:p>
            <a:r>
              <a:rPr lang="ru-RU" dirty="0"/>
              <a:t>13) осужденных за совершение преступления небольшой или средней тяжести и освобожденных судом от наказания с применением принудительных мер воспитательного воздействия</a:t>
            </a:r>
            <a:r>
              <a:rPr lang="ru-RU" dirty="0" smtClean="0"/>
              <a:t>;</a:t>
            </a:r>
            <a:endParaRPr lang="ru-RU" dirty="0"/>
          </a:p>
          <a:p>
            <a:r>
              <a:rPr lang="ru-RU" dirty="0"/>
              <a:t>14) осужденных условно, осужденных к обязательным работам, исправительным работам или иным мерам наказания, не связанным с лишением свободы.</a:t>
            </a:r>
          </a:p>
        </p:txBody>
      </p:sp>
    </p:spTree>
    <p:extLst>
      <p:ext uri="{BB962C8B-B14F-4D97-AF65-F5344CB8AC3E}">
        <p14:creationId xmlns:p14="http://schemas.microsoft.com/office/powerpoint/2010/main" val="113883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a:solidFill>
                  <a:srgbClr val="675E47"/>
                </a:solidFill>
              </a:rPr>
              <a:t>Основные нормативные документы в сфере воспитания</a:t>
            </a:r>
            <a:endParaRPr lang="ru-RU" dirty="0"/>
          </a:p>
        </p:txBody>
      </p:sp>
      <p:sp>
        <p:nvSpPr>
          <p:cNvPr id="3" name="Объект 2"/>
          <p:cNvSpPr>
            <a:spLocks noGrp="1"/>
          </p:cNvSpPr>
          <p:nvPr>
            <p:ph idx="1"/>
          </p:nvPr>
        </p:nvSpPr>
        <p:spPr/>
        <p:txBody>
          <a:bodyPr>
            <a:normAutofit fontScale="77500" lnSpcReduction="20000"/>
          </a:bodyPr>
          <a:lstStyle/>
          <a:p>
            <a:r>
              <a:rPr lang="ru-RU" dirty="0" smtClean="0"/>
              <a:t>Распоряжение Правительства </a:t>
            </a:r>
            <a:r>
              <a:rPr lang="ru-RU" dirty="0"/>
              <a:t>Российской Федерации от 29 мая 2015 года N </a:t>
            </a:r>
            <a:r>
              <a:rPr lang="ru-RU" dirty="0" smtClean="0"/>
              <a:t>996-р «Об утверждении Стратегии развития воспитания в Российской Федерации на период  до 2025 года»</a:t>
            </a:r>
            <a:endParaRPr lang="ru-RU" dirty="0"/>
          </a:p>
          <a:p>
            <a:r>
              <a:rPr lang="ru-RU" dirty="0" smtClean="0"/>
              <a:t>Распоряжение Правительства Российской </a:t>
            </a:r>
            <a:r>
              <a:rPr lang="ru-RU" dirty="0"/>
              <a:t>Федерации </a:t>
            </a:r>
            <a:r>
              <a:rPr lang="ru-RU" dirty="0" smtClean="0"/>
              <a:t>от </a:t>
            </a:r>
            <a:r>
              <a:rPr lang="ru-RU" dirty="0"/>
              <a:t>28 декабря 2021 г. № </a:t>
            </a:r>
            <a:r>
              <a:rPr lang="ru-RU" dirty="0" smtClean="0"/>
              <a:t>3894-р «Об утверждении Концепции развития детско-юношеского спорта в Российской Федерации до 2030 года»</a:t>
            </a:r>
          </a:p>
          <a:p>
            <a:r>
              <a:rPr lang="ru-RU" dirty="0" smtClean="0"/>
              <a:t>Распоряжение </a:t>
            </a:r>
            <a:r>
              <a:rPr lang="ru-RU" dirty="0"/>
              <a:t>Правительства </a:t>
            </a:r>
            <a:r>
              <a:rPr lang="ru-RU" dirty="0" smtClean="0"/>
              <a:t>Российской </a:t>
            </a:r>
            <a:r>
              <a:rPr lang="ru-RU" dirty="0"/>
              <a:t>Федерации </a:t>
            </a:r>
            <a:r>
              <a:rPr lang="ru-RU" dirty="0" smtClean="0"/>
              <a:t>от </a:t>
            </a:r>
            <a:r>
              <a:rPr lang="ru-RU" dirty="0"/>
              <a:t>31 марта 2022 г. № </a:t>
            </a:r>
            <a:r>
              <a:rPr lang="ru-RU" dirty="0" smtClean="0"/>
              <a:t>678-р «Об утверждении Концепции развития дополнительного образования детей до 2030 года»</a:t>
            </a:r>
          </a:p>
          <a:p>
            <a:r>
              <a:rPr lang="ru-RU" dirty="0"/>
              <a:t>Приказ Министерства просвещения РФ от 25 ноября 2022 г. № 1028 "Об утверждении федеральной образовательной программы дошкольного образования</a:t>
            </a:r>
            <a:r>
              <a:rPr lang="ru-RU" dirty="0" smtClean="0"/>
              <a:t>"</a:t>
            </a:r>
          </a:p>
          <a:p>
            <a:r>
              <a:rPr lang="ru-RU" dirty="0"/>
              <a:t>Приказ Министерства просвещения Российской Федерации от 18 мая 2023 г. N 372 «Об утверждении федеральной образовательной программы начального общего образования»</a:t>
            </a:r>
          </a:p>
          <a:p>
            <a:r>
              <a:rPr lang="ru-RU" dirty="0" smtClean="0"/>
              <a:t>Приказ </a:t>
            </a:r>
            <a:r>
              <a:rPr lang="ru-RU" dirty="0"/>
              <a:t>Министерства просвещения Российской Федерации от 18 мая 2023 г. N 370 «Об утверждении федеральной образовательной программы основного общего образования»</a:t>
            </a:r>
          </a:p>
          <a:p>
            <a:r>
              <a:rPr lang="ru-RU" dirty="0" smtClean="0"/>
              <a:t>Приказ </a:t>
            </a:r>
            <a:r>
              <a:rPr lang="ru-RU" dirty="0"/>
              <a:t>Министерства просвещения Российской Федерации от 18.05.2023 № 371 «Об утверждении федеральной образовательной программы среднего общего образования»</a:t>
            </a:r>
          </a:p>
          <a:p>
            <a:endParaRPr lang="ru-RU" dirty="0"/>
          </a:p>
          <a:p>
            <a:endParaRPr lang="ru-RU" dirty="0"/>
          </a:p>
        </p:txBody>
      </p:sp>
    </p:spTree>
    <p:extLst>
      <p:ext uri="{BB962C8B-B14F-4D97-AF65-F5344CB8AC3E}">
        <p14:creationId xmlns:p14="http://schemas.microsoft.com/office/powerpoint/2010/main" val="2439135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a:t>Концепция развития системы профилактики</a:t>
            </a:r>
          </a:p>
        </p:txBody>
      </p:sp>
      <p:sp>
        <p:nvSpPr>
          <p:cNvPr id="3" name="Объект 2"/>
          <p:cNvSpPr>
            <a:spLocks noGrp="1"/>
          </p:cNvSpPr>
          <p:nvPr>
            <p:ph idx="1"/>
          </p:nvPr>
        </p:nvSpPr>
        <p:spPr/>
        <p:txBody>
          <a:bodyPr>
            <a:normAutofit/>
          </a:bodyPr>
          <a:lstStyle/>
          <a:p>
            <a:r>
              <a:rPr lang="ru-RU" b="1" dirty="0"/>
              <a:t>Цель </a:t>
            </a:r>
            <a:r>
              <a:rPr lang="ru-RU" b="1" dirty="0" smtClean="0"/>
              <a:t>Концепции</a:t>
            </a:r>
          </a:p>
          <a:p>
            <a:r>
              <a:rPr lang="ru-RU" dirty="0"/>
              <a:t>Создание условий для успешной социализации (</a:t>
            </a:r>
            <a:r>
              <a:rPr lang="ru-RU" dirty="0" err="1"/>
              <a:t>ресоциализации</a:t>
            </a:r>
            <a:r>
              <a:rPr lang="ru-RU" dirty="0"/>
              <a:t>) </a:t>
            </a:r>
            <a:r>
              <a:rPr lang="ru-RU" dirty="0" smtClean="0"/>
              <a:t> несовершеннолетних</a:t>
            </a:r>
            <a:r>
              <a:rPr lang="ru-RU" dirty="0"/>
              <a:t>, формирования у них готовности к саморазвитию, </a:t>
            </a:r>
            <a:r>
              <a:rPr lang="ru-RU" dirty="0" smtClean="0"/>
              <a:t> самоопределению </a:t>
            </a:r>
            <a:r>
              <a:rPr lang="ru-RU" dirty="0"/>
              <a:t>и ответственному отношению к своей жизни, воспитание </a:t>
            </a:r>
            <a:r>
              <a:rPr lang="ru-RU" dirty="0" smtClean="0"/>
              <a:t>личности </a:t>
            </a:r>
            <a:r>
              <a:rPr lang="ru-RU" dirty="0"/>
              <a:t>на основе социокультурных, духовно-нравственных ценностей и принятых </a:t>
            </a:r>
            <a:r>
              <a:rPr lang="ru-RU" dirty="0" smtClean="0"/>
              <a:t> в </a:t>
            </a:r>
            <a:r>
              <a:rPr lang="ru-RU" dirty="0"/>
              <a:t>российском обществе правил и норм поведения в интересах человека, семьи, </a:t>
            </a:r>
            <a:r>
              <a:rPr lang="ru-RU" dirty="0" smtClean="0"/>
              <a:t> общества </a:t>
            </a:r>
            <a:r>
              <a:rPr lang="ru-RU" dirty="0"/>
              <a:t>и государства, формирование чувства патриотизма, гражданственности, </a:t>
            </a:r>
            <a:r>
              <a:rPr lang="ru-RU" dirty="0" smtClean="0"/>
              <a:t> уважения </a:t>
            </a:r>
            <a:r>
              <a:rPr lang="ru-RU" dirty="0"/>
              <a:t>к закону и правопорядку.</a:t>
            </a:r>
          </a:p>
        </p:txBody>
      </p:sp>
    </p:spTree>
    <p:extLst>
      <p:ext uri="{BB962C8B-B14F-4D97-AF65-F5344CB8AC3E}">
        <p14:creationId xmlns:p14="http://schemas.microsoft.com/office/powerpoint/2010/main" val="3658748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a:solidFill>
                  <a:srgbClr val="675E47"/>
                </a:solidFill>
              </a:rPr>
              <a:t>Концепция развития системы профилактики</a:t>
            </a:r>
            <a:endParaRPr lang="ru-RU" dirty="0"/>
          </a:p>
        </p:txBody>
      </p:sp>
      <p:sp>
        <p:nvSpPr>
          <p:cNvPr id="3" name="Объект 2"/>
          <p:cNvSpPr>
            <a:spLocks noGrp="1"/>
          </p:cNvSpPr>
          <p:nvPr>
            <p:ph idx="1"/>
          </p:nvPr>
        </p:nvSpPr>
        <p:spPr/>
        <p:txBody>
          <a:bodyPr>
            <a:normAutofit fontScale="77500" lnSpcReduction="20000"/>
          </a:bodyPr>
          <a:lstStyle/>
          <a:p>
            <a:r>
              <a:rPr lang="ru-RU" b="1" dirty="0"/>
              <a:t>Задачи Концепции:</a:t>
            </a:r>
          </a:p>
          <a:p>
            <a:r>
              <a:rPr lang="ru-RU" dirty="0" smtClean="0"/>
              <a:t>снижение </a:t>
            </a:r>
            <a:r>
              <a:rPr lang="ru-RU" dirty="0"/>
              <a:t>количества правонарушений, совершенных несовершеннолетними, в том числе повторных;</a:t>
            </a:r>
          </a:p>
          <a:p>
            <a:r>
              <a:rPr lang="ru-RU" dirty="0" smtClean="0"/>
              <a:t>реализация </a:t>
            </a:r>
            <a:r>
              <a:rPr lang="ru-RU" dirty="0"/>
              <a:t>права каждого ребенка жить и воспитываться в семье, укрепление института семьи;</a:t>
            </a:r>
          </a:p>
          <a:p>
            <a:r>
              <a:rPr lang="ru-RU" dirty="0" smtClean="0"/>
              <a:t>защита </a:t>
            </a:r>
            <a:r>
              <a:rPr lang="ru-RU" dirty="0"/>
              <a:t>прав несовершеннолетних, создание условий для формирования достойной жизненной перспективы;</a:t>
            </a:r>
          </a:p>
          <a:p>
            <a:r>
              <a:rPr lang="ru-RU" dirty="0" smtClean="0"/>
              <a:t>совершенствование </a:t>
            </a:r>
            <a:r>
              <a:rPr lang="ru-RU" dirty="0"/>
              <a:t>механизмов управления органами и учреждениями системы профилактики безнадзорности </a:t>
            </a:r>
            <a:r>
              <a:rPr lang="ru-RU" dirty="0" smtClean="0"/>
              <a:t>  и </a:t>
            </a:r>
            <a:r>
              <a:rPr lang="ru-RU" dirty="0"/>
              <a:t>правонарушений несовершеннолетних, включая повышение эффективности межведомственного взаимодействия;</a:t>
            </a:r>
          </a:p>
          <a:p>
            <a:r>
              <a:rPr lang="ru-RU" dirty="0" smtClean="0"/>
              <a:t>совершенствование </a:t>
            </a:r>
            <a:r>
              <a:rPr lang="ru-RU" dirty="0"/>
              <a:t>имеющихся и внедрение новых технологий и методов профилактической работы </a:t>
            </a:r>
            <a:r>
              <a:rPr lang="ru-RU" dirty="0" smtClean="0"/>
              <a:t> с </a:t>
            </a:r>
            <a:r>
              <a:rPr lang="ru-RU" dirty="0"/>
              <a:t>несовершеннолетними, в том числе расширение практики применения технологий восстановительного подхода с </a:t>
            </a:r>
            <a:r>
              <a:rPr lang="ru-RU" dirty="0" smtClean="0"/>
              <a:t>учетом эффективной </a:t>
            </a:r>
            <a:r>
              <a:rPr lang="ru-RU" dirty="0"/>
              <a:t>практики субъектов Российской Федерации;</a:t>
            </a:r>
          </a:p>
          <a:p>
            <a:r>
              <a:rPr lang="ru-RU" dirty="0" smtClean="0"/>
              <a:t>повышение </a:t>
            </a:r>
            <a:r>
              <a:rPr lang="ru-RU" dirty="0"/>
              <a:t>уровня профессиональной компетентности специалистов органов и учреждений системы профилактики </a:t>
            </a:r>
            <a:r>
              <a:rPr lang="ru-RU" dirty="0" smtClean="0"/>
              <a:t>безнадзорности </a:t>
            </a:r>
            <a:r>
              <a:rPr lang="ru-RU" dirty="0"/>
              <a:t>и правонарушений несовершеннолетних</a:t>
            </a:r>
          </a:p>
        </p:txBody>
      </p:sp>
    </p:spTree>
    <p:extLst>
      <p:ext uri="{BB962C8B-B14F-4D97-AF65-F5344CB8AC3E}">
        <p14:creationId xmlns:p14="http://schemas.microsoft.com/office/powerpoint/2010/main" val="10460761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smtClean="0"/>
              <a:t>Стратегия </a:t>
            </a:r>
            <a:r>
              <a:rPr lang="ru-RU" sz="3600" b="1" dirty="0"/>
              <a:t>комплексной безопасности детей</a:t>
            </a:r>
          </a:p>
        </p:txBody>
      </p:sp>
      <p:sp>
        <p:nvSpPr>
          <p:cNvPr id="3" name="Объект 2"/>
          <p:cNvSpPr>
            <a:spLocks noGrp="1"/>
          </p:cNvSpPr>
          <p:nvPr>
            <p:ph idx="1"/>
          </p:nvPr>
        </p:nvSpPr>
        <p:spPr/>
        <p:txBody>
          <a:bodyPr>
            <a:normAutofit/>
          </a:bodyPr>
          <a:lstStyle/>
          <a:p>
            <a:r>
              <a:rPr lang="ru-RU" b="1" dirty="0"/>
              <a:t>Основные угрозы безопасности детей</a:t>
            </a:r>
            <a:r>
              <a:rPr lang="ru-RU" dirty="0" smtClean="0"/>
              <a:t>:</a:t>
            </a:r>
          </a:p>
          <a:p>
            <a:r>
              <a:rPr lang="ru-RU" dirty="0"/>
              <a:t>снижение уровня благополучия детей и семей, имеющих детей;</a:t>
            </a:r>
          </a:p>
          <a:p>
            <a:r>
              <a:rPr lang="ru-RU" dirty="0" smtClean="0"/>
              <a:t>высокий </a:t>
            </a:r>
            <a:r>
              <a:rPr lang="ru-RU" dirty="0"/>
              <a:t>уровень травматизма среди детей, приводящий к их смертности или </a:t>
            </a:r>
            <a:r>
              <a:rPr lang="ru-RU" dirty="0" err="1" smtClean="0"/>
              <a:t>инвалидизации</a:t>
            </a:r>
            <a:r>
              <a:rPr lang="ru-RU" dirty="0"/>
              <a:t>;</a:t>
            </a:r>
          </a:p>
          <a:p>
            <a:r>
              <a:rPr lang="ru-RU" dirty="0" smtClean="0"/>
              <a:t>вовлечение </a:t>
            </a:r>
            <a:r>
              <a:rPr lang="ru-RU" dirty="0"/>
              <a:t>несовершеннолетних в преступную деятельность, совершение преступлений </a:t>
            </a:r>
            <a:r>
              <a:rPr lang="ru-RU" dirty="0" smtClean="0"/>
              <a:t>в </a:t>
            </a:r>
            <a:r>
              <a:rPr lang="ru-RU" dirty="0"/>
              <a:t>отношении детей;</a:t>
            </a:r>
          </a:p>
          <a:p>
            <a:r>
              <a:rPr lang="ru-RU" dirty="0" smtClean="0"/>
              <a:t>распространение </a:t>
            </a:r>
            <a:r>
              <a:rPr lang="ru-RU" dirty="0"/>
              <a:t>информации, представляющей опасность для детей, в том числе </a:t>
            </a:r>
            <a:r>
              <a:rPr lang="ru-RU" dirty="0" smtClean="0"/>
              <a:t>посредством </a:t>
            </a:r>
            <a:r>
              <a:rPr lang="ru-RU" dirty="0"/>
              <a:t>информационно-телекоммуникационной сети Интернет;</a:t>
            </a:r>
          </a:p>
          <a:p>
            <a:r>
              <a:rPr lang="ru-RU" dirty="0" smtClean="0"/>
              <a:t>изменение </a:t>
            </a:r>
            <a:r>
              <a:rPr lang="ru-RU" dirty="0"/>
              <a:t>представлений о традиционных духовно-нравственных, в том числе семейных, </a:t>
            </a:r>
            <a:r>
              <a:rPr lang="ru-RU" dirty="0" smtClean="0"/>
              <a:t>ценностях</a:t>
            </a:r>
            <a:r>
              <a:rPr lang="ru-RU" dirty="0"/>
              <a:t>.</a:t>
            </a:r>
          </a:p>
          <a:p>
            <a:endParaRPr lang="ru-RU" dirty="0"/>
          </a:p>
        </p:txBody>
      </p:sp>
    </p:spTree>
    <p:extLst>
      <p:ext uri="{BB962C8B-B14F-4D97-AF65-F5344CB8AC3E}">
        <p14:creationId xmlns:p14="http://schemas.microsoft.com/office/powerpoint/2010/main" val="2721235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a:solidFill>
                  <a:srgbClr val="675E47"/>
                </a:solidFill>
              </a:rPr>
              <a:t>Стратегия комплексной безопасности детей</a:t>
            </a:r>
            <a:endParaRPr lang="ru-RU" dirty="0"/>
          </a:p>
        </p:txBody>
      </p:sp>
      <p:sp>
        <p:nvSpPr>
          <p:cNvPr id="3" name="Объект 2"/>
          <p:cNvSpPr>
            <a:spLocks noGrp="1"/>
          </p:cNvSpPr>
          <p:nvPr>
            <p:ph idx="1"/>
          </p:nvPr>
        </p:nvSpPr>
        <p:spPr/>
        <p:txBody>
          <a:bodyPr>
            <a:normAutofit fontScale="92500"/>
          </a:bodyPr>
          <a:lstStyle/>
          <a:p>
            <a:r>
              <a:rPr lang="ru-RU" b="1" dirty="0"/>
              <a:t>Основные направления реализации государственной политики </a:t>
            </a:r>
            <a:r>
              <a:rPr lang="ru-RU" b="1" dirty="0" smtClean="0"/>
              <a:t>в </a:t>
            </a:r>
            <a:r>
              <a:rPr lang="ru-RU" b="1" dirty="0"/>
              <a:t>сфере обеспечения безопасности детей</a:t>
            </a:r>
            <a:r>
              <a:rPr lang="ru-RU" b="1" dirty="0" smtClean="0"/>
              <a:t>:</a:t>
            </a:r>
          </a:p>
          <a:p>
            <a:r>
              <a:rPr lang="ru-RU" dirty="0"/>
              <a:t>сбережение детей, укрепление благополучия семей, имеющих детей;</a:t>
            </a:r>
          </a:p>
          <a:p>
            <a:r>
              <a:rPr lang="ru-RU" dirty="0" smtClean="0"/>
              <a:t>развитие </a:t>
            </a:r>
            <a:r>
              <a:rPr lang="ru-RU" dirty="0"/>
              <a:t>современной безопасной инфраструктуры для детей, формирование условий для </a:t>
            </a:r>
            <a:r>
              <a:rPr lang="ru-RU" dirty="0" smtClean="0"/>
              <a:t>активного </a:t>
            </a:r>
            <a:r>
              <a:rPr lang="ru-RU" dirty="0"/>
              <a:t>участия детей, в том числе детей-инвалидов и детей с ограниченными возможностями </a:t>
            </a:r>
            <a:r>
              <a:rPr lang="ru-RU" dirty="0" smtClean="0"/>
              <a:t>здоровья</a:t>
            </a:r>
            <a:r>
              <a:rPr lang="ru-RU" dirty="0"/>
              <a:t>, в жизни общества;</a:t>
            </a:r>
          </a:p>
          <a:p>
            <a:r>
              <a:rPr lang="ru-RU" dirty="0" smtClean="0"/>
              <a:t>профилактика </a:t>
            </a:r>
            <a:r>
              <a:rPr lang="ru-RU" dirty="0"/>
              <a:t>преступлений, совершаемых несовершеннолетними и в отношении их;</a:t>
            </a:r>
          </a:p>
          <a:p>
            <a:r>
              <a:rPr lang="ru-RU" dirty="0" smtClean="0"/>
              <a:t>формирование </a:t>
            </a:r>
            <a:r>
              <a:rPr lang="ru-RU" dirty="0"/>
              <a:t>безопасной информационной среды для детей;</a:t>
            </a:r>
          </a:p>
          <a:p>
            <a:r>
              <a:rPr lang="ru-RU" dirty="0" smtClean="0"/>
              <a:t>укрепление </a:t>
            </a:r>
            <a:r>
              <a:rPr lang="ru-RU" dirty="0"/>
              <a:t>института семьи, сохранение и поддержка традиционных российских </a:t>
            </a:r>
            <a:r>
              <a:rPr lang="ru-RU" dirty="0" err="1"/>
              <a:t>духовнонравственных</a:t>
            </a:r>
            <a:r>
              <a:rPr lang="ru-RU" dirty="0"/>
              <a:t>, в том числе семейных, ценностей.</a:t>
            </a:r>
          </a:p>
        </p:txBody>
      </p:sp>
    </p:spTree>
    <p:extLst>
      <p:ext uri="{BB962C8B-B14F-4D97-AF65-F5344CB8AC3E}">
        <p14:creationId xmlns:p14="http://schemas.microsoft.com/office/powerpoint/2010/main" val="1068688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823902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a:solidFill>
                  <a:srgbClr val="675E47"/>
                </a:solidFill>
              </a:rPr>
              <a:t>Основные нормативные документы в сфере воспитания</a:t>
            </a:r>
            <a:endParaRPr lang="ru-RU" dirty="0"/>
          </a:p>
        </p:txBody>
      </p:sp>
      <p:sp>
        <p:nvSpPr>
          <p:cNvPr id="3" name="Объект 2"/>
          <p:cNvSpPr>
            <a:spLocks noGrp="1"/>
          </p:cNvSpPr>
          <p:nvPr>
            <p:ph idx="1"/>
          </p:nvPr>
        </p:nvSpPr>
        <p:spPr/>
        <p:txBody>
          <a:bodyPr>
            <a:normAutofit fontScale="92500" lnSpcReduction="20000"/>
          </a:bodyPr>
          <a:lstStyle/>
          <a:p>
            <a:r>
              <a:rPr lang="ru-RU" dirty="0"/>
              <a:t>Приказ </a:t>
            </a:r>
            <a:r>
              <a:rPr lang="ru-RU" dirty="0" err="1"/>
              <a:t>Минобрнауки</a:t>
            </a:r>
            <a:r>
              <a:rPr lang="ru-RU" dirty="0"/>
              <a:t> России от 17.10.2013 № 1155 «Об утверждении федерального государственного образовательного стандарта дошкольного образования»</a:t>
            </a:r>
          </a:p>
          <a:p>
            <a:r>
              <a:rPr lang="ru-RU" dirty="0"/>
              <a:t>Приказ Минпросвещения России от 31.05.2021 N 286 "Об утверждении федерального государственного образовательного стандарта начального общего образования" </a:t>
            </a:r>
          </a:p>
          <a:p>
            <a:r>
              <a:rPr lang="ru-RU" dirty="0"/>
              <a:t>Приказ Минпросвещения России от 31.05.2021 N 287 "Об утверждении федерального государственного образовательного стандарта основного общего образования" </a:t>
            </a:r>
          </a:p>
          <a:p>
            <a:r>
              <a:rPr lang="ru-RU" dirty="0"/>
              <a:t>Приказ </a:t>
            </a:r>
            <a:r>
              <a:rPr lang="ru-RU" dirty="0" err="1"/>
              <a:t>Минобрнауки</a:t>
            </a:r>
            <a:r>
              <a:rPr lang="ru-RU" dirty="0"/>
              <a:t> России от 17.05.2012 N 413 «Об утверждении федерального государственного образовательного стандарта среднего общего образования» </a:t>
            </a:r>
          </a:p>
          <a:p>
            <a:r>
              <a:rPr lang="ru-RU" dirty="0"/>
              <a:t>Приказ Министерства просвещения РФ от 12 августа 2022 г. № 732 «О внесении изменений в федеральный государственный образовательный стандарт среднего общего образования, утвержденный приказом Министерства образования и науки Российской Федерации от 17 мая 2012 г. № 413</a:t>
            </a:r>
            <a:r>
              <a:rPr lang="ru-RU" dirty="0" smtClean="0"/>
              <a:t>»</a:t>
            </a:r>
            <a:endParaRPr lang="ru-RU" dirty="0"/>
          </a:p>
        </p:txBody>
      </p:sp>
    </p:spTree>
    <p:extLst>
      <p:ext uri="{BB962C8B-B14F-4D97-AF65-F5344CB8AC3E}">
        <p14:creationId xmlns:p14="http://schemas.microsoft.com/office/powerpoint/2010/main" val="1363460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600" b="1" dirty="0">
                <a:solidFill>
                  <a:srgbClr val="675E47"/>
                </a:solidFill>
              </a:rPr>
              <a:t>Основные нормативные документы в сфере воспитания</a:t>
            </a:r>
            <a:endParaRPr lang="ru-RU" dirty="0"/>
          </a:p>
        </p:txBody>
      </p:sp>
      <p:sp>
        <p:nvSpPr>
          <p:cNvPr id="3" name="Объект 2"/>
          <p:cNvSpPr>
            <a:spLocks noGrp="1"/>
          </p:cNvSpPr>
          <p:nvPr>
            <p:ph idx="1"/>
          </p:nvPr>
        </p:nvSpPr>
        <p:spPr/>
        <p:txBody>
          <a:bodyPr>
            <a:normAutofit fontScale="85000" lnSpcReduction="10000"/>
          </a:bodyPr>
          <a:lstStyle/>
          <a:p>
            <a:r>
              <a:rPr lang="ru-RU" sz="3200" dirty="0"/>
              <a:t>Указ Президента Российской Федерации </a:t>
            </a:r>
            <a:r>
              <a:rPr lang="ru-RU" sz="3200" dirty="0" smtClean="0"/>
              <a:t>от </a:t>
            </a:r>
            <a:r>
              <a:rPr lang="ru-RU" sz="3200" dirty="0"/>
              <a:t>21.07.2020 г. № 474 «О национальных </a:t>
            </a:r>
            <a:r>
              <a:rPr lang="ru-RU" sz="3200" dirty="0" smtClean="0"/>
              <a:t>целях </a:t>
            </a:r>
            <a:r>
              <a:rPr lang="ru-RU" sz="3200" dirty="0"/>
              <a:t>развития Российской Федерации </a:t>
            </a:r>
            <a:r>
              <a:rPr lang="ru-RU" sz="3200" dirty="0" smtClean="0"/>
              <a:t>на </a:t>
            </a:r>
            <a:r>
              <a:rPr lang="ru-RU" sz="3200" dirty="0"/>
              <a:t>период до 2030 года»</a:t>
            </a:r>
          </a:p>
          <a:p>
            <a:r>
              <a:rPr lang="ru-RU" sz="3200" b="1" dirty="0" smtClean="0"/>
              <a:t>Национальный проект «Образование»:</a:t>
            </a:r>
          </a:p>
          <a:p>
            <a:r>
              <a:rPr lang="ru-RU" sz="3200" dirty="0" smtClean="0"/>
              <a:t>Федеральный проект «Успех каждого ребенка»</a:t>
            </a:r>
          </a:p>
          <a:p>
            <a:r>
              <a:rPr lang="ru-RU" sz="3200" dirty="0" smtClean="0"/>
              <a:t>Федеральный проект «Патриотическое воспитание граждан Российской Федерации»</a:t>
            </a:r>
          </a:p>
          <a:p>
            <a:r>
              <a:rPr lang="ru-RU" sz="3200" dirty="0" smtClean="0"/>
              <a:t>Федеральный проект «Социальная активность»</a:t>
            </a:r>
            <a:endParaRPr lang="ru-RU" sz="3200" dirty="0"/>
          </a:p>
        </p:txBody>
      </p:sp>
    </p:spTree>
    <p:extLst>
      <p:ext uri="{BB962C8B-B14F-4D97-AF65-F5344CB8AC3E}">
        <p14:creationId xmlns:p14="http://schemas.microsoft.com/office/powerpoint/2010/main" val="881827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smtClean="0"/>
              <a:t>Конституция Российской Федерации</a:t>
            </a:r>
            <a:endParaRPr lang="ru-RU" sz="4000" b="1" dirty="0"/>
          </a:p>
        </p:txBody>
      </p:sp>
      <p:sp>
        <p:nvSpPr>
          <p:cNvPr id="3" name="Объект 2"/>
          <p:cNvSpPr>
            <a:spLocks noGrp="1"/>
          </p:cNvSpPr>
          <p:nvPr>
            <p:ph idx="1"/>
          </p:nvPr>
        </p:nvSpPr>
        <p:spPr/>
        <p:txBody>
          <a:bodyPr>
            <a:normAutofit fontScale="92500" lnSpcReduction="10000"/>
          </a:bodyPr>
          <a:lstStyle/>
          <a:p>
            <a:r>
              <a:rPr lang="ru-RU" b="1" dirty="0"/>
              <a:t>Статья 43</a:t>
            </a:r>
          </a:p>
          <a:p>
            <a:r>
              <a:rPr lang="ru-RU" dirty="0"/>
              <a:t>1. Каждый имеет право на образование</a:t>
            </a:r>
            <a:r>
              <a:rPr lang="ru-RU" dirty="0" smtClean="0"/>
              <a:t>.</a:t>
            </a:r>
            <a:endParaRPr lang="ru-RU" dirty="0"/>
          </a:p>
          <a:p>
            <a:r>
              <a:rPr lang="ru-RU" dirty="0"/>
              <a:t>2. Гарантируются общедоступность и бесплатность дошкольного, основного общего и среднего профессионального образования в государственных или муниципальных образовательных учреждениях и на предприятиях</a:t>
            </a:r>
            <a:r>
              <a:rPr lang="ru-RU" dirty="0" smtClean="0"/>
              <a:t>.</a:t>
            </a:r>
            <a:endParaRPr lang="ru-RU" dirty="0"/>
          </a:p>
          <a:p>
            <a:r>
              <a:rPr lang="ru-RU" dirty="0"/>
              <a:t>3. Каждый вправе на конкурсной основе бесплатно получить высшее образование в государственном или муниципальном образовательном учреждении и на предприятии</a:t>
            </a:r>
            <a:r>
              <a:rPr lang="ru-RU" dirty="0" smtClean="0"/>
              <a:t>.</a:t>
            </a:r>
            <a:endParaRPr lang="ru-RU" dirty="0"/>
          </a:p>
          <a:p>
            <a:r>
              <a:rPr lang="ru-RU" dirty="0"/>
              <a:t>4. Основное общее образование обязательно. Родители или лица, их заменяющие, обеспечивают получение детьми основного общего образования</a:t>
            </a:r>
            <a:r>
              <a:rPr lang="ru-RU" dirty="0" smtClean="0"/>
              <a:t>.</a:t>
            </a:r>
            <a:endParaRPr lang="ru-RU" dirty="0"/>
          </a:p>
          <a:p>
            <a:r>
              <a:rPr lang="ru-RU" dirty="0"/>
              <a:t>5. Российская Федерация устанавливает федеральные государственные образовательные стандарты, поддерживает различные формы образования и самообразования.</a:t>
            </a:r>
          </a:p>
        </p:txBody>
      </p:sp>
    </p:spTree>
    <p:extLst>
      <p:ext uri="{BB962C8B-B14F-4D97-AF65-F5344CB8AC3E}">
        <p14:creationId xmlns:p14="http://schemas.microsoft.com/office/powerpoint/2010/main" val="1345989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smtClean="0"/>
              <a:t>Конституция </a:t>
            </a:r>
            <a:r>
              <a:rPr lang="ru-RU" sz="4000" b="1" dirty="0"/>
              <a:t>Российской Федерации</a:t>
            </a:r>
          </a:p>
        </p:txBody>
      </p:sp>
      <p:sp>
        <p:nvSpPr>
          <p:cNvPr id="3" name="Объект 2"/>
          <p:cNvSpPr>
            <a:spLocks noGrp="1"/>
          </p:cNvSpPr>
          <p:nvPr>
            <p:ph idx="1"/>
          </p:nvPr>
        </p:nvSpPr>
        <p:spPr/>
        <p:txBody>
          <a:bodyPr/>
          <a:lstStyle/>
          <a:p>
            <a:r>
              <a:rPr lang="ru-RU" dirty="0" smtClean="0"/>
              <a:t>ст</a:t>
            </a:r>
            <a:r>
              <a:rPr lang="ru-RU" dirty="0"/>
              <a:t>. </a:t>
            </a:r>
            <a:r>
              <a:rPr lang="ru-RU" dirty="0" smtClean="0"/>
              <a:t>67.1</a:t>
            </a:r>
          </a:p>
          <a:p>
            <a:r>
              <a:rPr lang="ru-RU" dirty="0" smtClean="0"/>
              <a:t>4. Дети </a:t>
            </a:r>
            <a:r>
              <a:rPr lang="ru-RU" dirty="0"/>
              <a:t>являются важнейшим приоритетом государственной политики России. Государство создает условия, способствующие всестороннему духовному, нравственному, интеллектуальному и физическому развитию детей, воспитанию в них патриотизма, гражданственности и уважения к старшим. Государство, обеспечивая приоритет семейного воспитания, берет на себя обязанности родителей в отношении детей, оставшихся без попечения.</a:t>
            </a:r>
          </a:p>
          <a:p>
            <a:pPr marL="114300" indent="0">
              <a:buNone/>
            </a:pPr>
            <a:endParaRPr lang="ru-RU" dirty="0"/>
          </a:p>
        </p:txBody>
      </p:sp>
    </p:spTree>
    <p:extLst>
      <p:ext uri="{BB962C8B-B14F-4D97-AF65-F5344CB8AC3E}">
        <p14:creationId xmlns:p14="http://schemas.microsoft.com/office/powerpoint/2010/main" val="3939551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smtClean="0"/>
              <a:t>Закон «Об образовании в Российской Федерации»</a:t>
            </a:r>
            <a:endParaRPr lang="ru-RU" sz="4000" b="1" dirty="0"/>
          </a:p>
        </p:txBody>
      </p:sp>
      <p:sp>
        <p:nvSpPr>
          <p:cNvPr id="3" name="Объект 2"/>
          <p:cNvSpPr>
            <a:spLocks noGrp="1"/>
          </p:cNvSpPr>
          <p:nvPr>
            <p:ph idx="1"/>
          </p:nvPr>
        </p:nvSpPr>
        <p:spPr/>
        <p:txBody>
          <a:bodyPr>
            <a:normAutofit fontScale="77500" lnSpcReduction="20000"/>
          </a:bodyPr>
          <a:lstStyle/>
          <a:p>
            <a:r>
              <a:rPr lang="ru-RU" b="1" dirty="0"/>
              <a:t>Статья 2. Основные понятия, используемые в настоящем Федеральном </a:t>
            </a:r>
            <a:r>
              <a:rPr lang="ru-RU" b="1" dirty="0" smtClean="0"/>
              <a:t>законе</a:t>
            </a:r>
          </a:p>
          <a:p>
            <a:r>
              <a:rPr lang="ru-RU" dirty="0"/>
              <a:t>1) образование - единый целенаправленный процесс воспитания и обучения, являющийся общественно значимым благом и осуществляемый в интересах человека, семьи, общества и государства, а также совокупность приобретаемых знаний, умений, навыков, ценностных установок, опыта деятельности и компетенции определенных объема и сложности в целях интеллектуального, духовно-нравственного, творческого, физического и (или) профессионального развития человека, удовлетворения его образовательных потребностей и интересов;</a:t>
            </a:r>
          </a:p>
          <a:p>
            <a:r>
              <a:rPr lang="ru-RU" dirty="0" smtClean="0"/>
              <a:t>2) воспитание </a:t>
            </a:r>
            <a:r>
              <a:rPr lang="ru-RU" dirty="0"/>
              <a:t>- деятельность, направленная на развитие личности, формирование у обучающихся трудолюбия, ответственного отношения к труду и его результатам, создание условий для самоопределения и социализации обучающихся на основе социокультурных, традиционных российских духовно-нравственных ценностей и принятых в российском обществе правил и норм поведения в интересах человека, семьи, общества и государства, формирование у обучающихся чувства патриотизма, гражданственности, уважения к памяти защитников Отечества и подвигам Героев Отечества, закону и правопорядку, человеку труда и старшему поколению, взаимного уважения, бережного отношения к культурному наследию и традициям многонационального народа Российской Федерации, природе и окружающей </a:t>
            </a:r>
            <a:r>
              <a:rPr lang="ru-RU" dirty="0" smtClean="0"/>
              <a:t>среде;</a:t>
            </a:r>
          </a:p>
        </p:txBody>
      </p:sp>
    </p:spTree>
    <p:extLst>
      <p:ext uri="{BB962C8B-B14F-4D97-AF65-F5344CB8AC3E}">
        <p14:creationId xmlns:p14="http://schemas.microsoft.com/office/powerpoint/2010/main" val="2594479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4000" b="1" dirty="0">
                <a:solidFill>
                  <a:srgbClr val="675E47"/>
                </a:solidFill>
              </a:rPr>
              <a:t>Закон «Об образовании в Российской Федерации»</a:t>
            </a:r>
            <a:endParaRPr lang="ru-RU" dirty="0"/>
          </a:p>
        </p:txBody>
      </p:sp>
      <p:sp>
        <p:nvSpPr>
          <p:cNvPr id="3" name="Объект 2"/>
          <p:cNvSpPr>
            <a:spLocks noGrp="1"/>
          </p:cNvSpPr>
          <p:nvPr>
            <p:ph idx="1"/>
          </p:nvPr>
        </p:nvSpPr>
        <p:spPr/>
        <p:txBody>
          <a:bodyPr>
            <a:normAutofit fontScale="77500" lnSpcReduction="20000"/>
          </a:bodyPr>
          <a:lstStyle/>
          <a:p>
            <a:r>
              <a:rPr lang="ru-RU" b="1" dirty="0"/>
              <a:t>Статья 2. Основные понятия, используемые в настоящем Федеральном </a:t>
            </a:r>
            <a:r>
              <a:rPr lang="ru-RU" b="1" dirty="0" smtClean="0"/>
              <a:t>законе</a:t>
            </a:r>
          </a:p>
          <a:p>
            <a:r>
              <a:rPr lang="ru-RU" dirty="0" smtClean="0"/>
              <a:t>9</a:t>
            </a:r>
            <a:r>
              <a:rPr lang="ru-RU" dirty="0"/>
              <a:t>) образовательная программа - комплекс основных характеристик образования (объем, содержание, планируемые результаты) и организационно-педагогических условий, который представлен в виде учебного плана, календарного учебного графика, рабочих программ учебных предметов, курсов, дисциплин (модулей), иных компонентов, оценочных и методических материалов, а также в предусмотренных настоящим Федеральным законом случаях в виде рабочей программы воспитания, календарного плана воспитательной работы, форм аттестации</a:t>
            </a:r>
            <a:r>
              <a:rPr lang="ru-RU" dirty="0" smtClean="0"/>
              <a:t>;</a:t>
            </a:r>
          </a:p>
          <a:p>
            <a:r>
              <a:rPr lang="ru-RU" dirty="0"/>
              <a:t>10_1)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a:t>
            </a:r>
          </a:p>
        </p:txBody>
      </p:sp>
    </p:spTree>
    <p:extLst>
      <p:ext uri="{BB962C8B-B14F-4D97-AF65-F5344CB8AC3E}">
        <p14:creationId xmlns:p14="http://schemas.microsoft.com/office/powerpoint/2010/main" val="3718669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седство">
  <a:themeElements>
    <a:clrScheme name="Соседство">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едство">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393</TotalTime>
  <Words>3646</Words>
  <Application>Microsoft Office PowerPoint</Application>
  <PresentationFormat>Экран (4:3)</PresentationFormat>
  <Paragraphs>217</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Соседство</vt:lpstr>
      <vt:lpstr>Государственная политика в области воспитания и профилактики</vt:lpstr>
      <vt:lpstr>Основные нормативные документы в сфере воспитания</vt:lpstr>
      <vt:lpstr>Основные нормативные документы в сфере воспитания</vt:lpstr>
      <vt:lpstr>Основные нормативные документы в сфере воспитания</vt:lpstr>
      <vt:lpstr>Основные нормативные документы в сфере воспитания</vt:lpstr>
      <vt:lpstr>Конституция Российской Федерации</vt:lpstr>
      <vt:lpstr>Конституция Российской Федерации</vt:lpstr>
      <vt:lpstr>Закон «Об образовании в Российской Федерации»</vt:lpstr>
      <vt:lpstr>Закон «Об образовании в Российской Федерации»</vt:lpstr>
      <vt:lpstr>Закон «Об образовании в Российской Федерации»</vt:lpstr>
      <vt:lpstr>Закон «О Российском движении детей и молодежи»</vt:lpstr>
      <vt:lpstr>Закон «О Российском движении детей и молодежи»</vt:lpstr>
      <vt:lpstr>Стратегия национальной безопасности Российской Федерации</vt:lpstr>
      <vt:lpstr>Стратегия национальной безопасности Российской Федерации</vt:lpstr>
      <vt:lpstr>Основы государственной политики в укреплении традиционных российских духовно-нравственных ценностей</vt:lpstr>
      <vt:lpstr>Основы государственной политики в укреплении традиционных российских духовно-нравственных ценностей</vt:lpstr>
      <vt:lpstr>Стратегия развития воспитания в Российской Федерации</vt:lpstr>
      <vt:lpstr>Федеральные государственные образовательные стандарты</vt:lpstr>
      <vt:lpstr>Федеральные государственные образовательные стандарты</vt:lpstr>
      <vt:lpstr>Федеральная программа воспитания</vt:lpstr>
      <vt:lpstr>Федеральная программа воспитания</vt:lpstr>
      <vt:lpstr>Основные нормативные документы в сфере профилактики правонарушений и защиты детей</vt:lpstr>
      <vt:lpstr>Основные нормативные документы в сфере профилактики правонарушений и защиты детей</vt:lpstr>
      <vt:lpstr>Федеральный закон №120</vt:lpstr>
      <vt:lpstr>Федеральный закон №120</vt:lpstr>
      <vt:lpstr>Федеральный закон №120</vt:lpstr>
      <vt:lpstr>Федеральный закон №120</vt:lpstr>
      <vt:lpstr>Федеральный закон №120</vt:lpstr>
      <vt:lpstr>Федеральный закон №120</vt:lpstr>
      <vt:lpstr>Концепция развития системы профилактики</vt:lpstr>
      <vt:lpstr>Концепция развития системы профилактики</vt:lpstr>
      <vt:lpstr>Стратегия комплексной безопасности детей</vt:lpstr>
      <vt:lpstr>Стратегия комплексной безопасности детей</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Государственная политика в области воспитания и профилактики</dc:title>
  <dc:creator>ShontukovaIV</dc:creator>
  <cp:lastModifiedBy>ShontukovaIV</cp:lastModifiedBy>
  <cp:revision>45</cp:revision>
  <dcterms:created xsi:type="dcterms:W3CDTF">2024-01-23T07:45:36Z</dcterms:created>
  <dcterms:modified xsi:type="dcterms:W3CDTF">2024-01-23T14:21:33Z</dcterms:modified>
</cp:coreProperties>
</file>