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9"/>
  </p:notesMasterIdLst>
  <p:sldIdLst>
    <p:sldId id="256" r:id="rId2"/>
    <p:sldId id="269" r:id="rId3"/>
    <p:sldId id="257" r:id="rId4"/>
    <p:sldId id="261" r:id="rId5"/>
    <p:sldId id="259" r:id="rId6"/>
    <p:sldId id="260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62" r:id="rId19"/>
    <p:sldId id="267" r:id="rId20"/>
    <p:sldId id="286" r:id="rId21"/>
    <p:sldId id="287" r:id="rId22"/>
    <p:sldId id="288" r:id="rId23"/>
    <p:sldId id="281" r:id="rId24"/>
    <p:sldId id="282" r:id="rId25"/>
    <p:sldId id="283" r:id="rId26"/>
    <p:sldId id="284" r:id="rId27"/>
    <p:sldId id="285" r:id="rId28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D8C1"/>
    <a:srgbClr val="993300"/>
    <a:srgbClr val="DDC29B"/>
    <a:srgbClr val="DAC39A"/>
    <a:srgbClr val="D5BB8B"/>
    <a:srgbClr val="CCCCFF"/>
    <a:srgbClr val="66FF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 altLang="ru-RU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 altLang="ru-RU"/>
          </a:p>
        </p:txBody>
      </p:sp>
      <p:sp>
        <p:nvSpPr>
          <p:cNvPr id="2662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 altLang="ru-RU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170B443-325E-45EC-A260-CC7878DFCD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905263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77712D-6DAE-4CE8-A03B-33D4C8FF51F3}" type="slidenum">
              <a:rPr lang="ru-RU" altLang="ru-RU"/>
              <a:pPr/>
              <a:t>11</a:t>
            </a:fld>
            <a:endParaRPr lang="ru-RU" altLang="ru-RU"/>
          </a:p>
        </p:txBody>
      </p:sp>
      <p:sp>
        <p:nvSpPr>
          <p:cNvPr id="29698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4875"/>
            <a:ext cx="4984750" cy="4467225"/>
          </a:xfrm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0635BC-015C-47F1-956E-3BADC7066849}" type="slidenum">
              <a:rPr lang="ru-RU" altLang="ru-RU"/>
              <a:pPr/>
              <a:t>12</a:t>
            </a:fld>
            <a:endParaRPr lang="ru-RU" altLang="ru-RU"/>
          </a:p>
        </p:txBody>
      </p:sp>
      <p:sp>
        <p:nvSpPr>
          <p:cNvPr id="31746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4875"/>
            <a:ext cx="4984750" cy="4467225"/>
          </a:xfrm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3E1D91-CB1D-40F7-B3D9-64936E3DD9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67921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63340B-455C-4841-B248-A20FB360AC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40389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385EB1-43B1-46B8-A21B-369403D0084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7695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DF1AFE-9582-4DC4-BEC7-CD180DD0EC5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36733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2633EC-5F73-4DE4-B7B4-2498E794C74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91156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FBCDAE-E889-4816-BE1B-37B04116BB4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57015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BCA98F-2744-442E-B41B-B0588DD750F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94954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DBB143-3265-47D0-9950-7B81A057548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5551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2EB1A3-B19C-4629-85E1-833435E0D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67324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1A3853-C4C1-4DE6-B8C1-A9FBC2394EC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333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0B3245-C77B-4616-94C0-766BCB4F45D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3038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 altLang="ru-RU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 altLang="ru-RU"/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AC4A9DA-AA1F-494E-A008-D2B7DAC2C04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176E8-6331-4C0A-B7C4-D91581B1F913}" type="slidenum">
              <a:rPr lang="ru-RU" altLang="ru-RU"/>
              <a:pPr/>
              <a:t>1</a:t>
            </a:fld>
            <a:endParaRPr lang="ru-RU" alt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7088" y="3068638"/>
            <a:ext cx="7704137" cy="1727200"/>
          </a:xfrm>
        </p:spPr>
        <p:txBody>
          <a:bodyPr/>
          <a:lstStyle/>
          <a:p>
            <a:r>
              <a:rPr lang="ru-RU" altLang="ru-RU" b="1">
                <a:solidFill>
                  <a:srgbClr val="D60093"/>
                </a:solidFill>
              </a:rPr>
              <a:t>«Мероприятия по предупреждению и минимизации последствий проявлений терроризма»</a:t>
            </a:r>
            <a:r>
              <a:rPr lang="ru-RU" alt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3599D-0C59-40F3-A382-499597812208}" type="slidenum">
              <a:rPr lang="ru-RU" altLang="ru-RU"/>
              <a:pPr/>
              <a:t>10</a:t>
            </a:fld>
            <a:endParaRPr lang="ru-RU" altLang="ru-RU"/>
          </a:p>
        </p:txBody>
      </p:sp>
      <p:sp>
        <p:nvSpPr>
          <p:cNvPr id="27650" name="AutoShape 2"/>
          <p:cNvSpPr>
            <a:spLocks noChangeArrowheads="1"/>
          </p:cNvSpPr>
          <p:nvPr/>
        </p:nvSpPr>
        <p:spPr bwMode="auto">
          <a:xfrm rot="438153">
            <a:off x="188913" y="-171450"/>
            <a:ext cx="8963025" cy="7034213"/>
          </a:xfrm>
          <a:prstGeom prst="irregularSeal1">
            <a:avLst/>
          </a:prstGeom>
          <a:gradFill rotWithShape="1">
            <a:gsLst>
              <a:gs pos="0">
                <a:srgbClr val="FFD5D5"/>
              </a:gs>
              <a:gs pos="100000">
                <a:srgbClr val="FFFFCC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7651" name="Group 3"/>
          <p:cNvGrpSpPr>
            <a:grpSpLocks/>
          </p:cNvGrpSpPr>
          <p:nvPr/>
        </p:nvGrpSpPr>
        <p:grpSpPr bwMode="auto">
          <a:xfrm>
            <a:off x="250825" y="1412875"/>
            <a:ext cx="8642350" cy="2592388"/>
            <a:chOff x="158" y="1207"/>
            <a:chExt cx="5444" cy="1633"/>
          </a:xfrm>
        </p:grpSpPr>
        <p:sp>
          <p:nvSpPr>
            <p:cNvPr id="27652" name="Text Box 4"/>
            <p:cNvSpPr txBox="1">
              <a:spLocks noChangeArrowheads="1"/>
            </p:cNvSpPr>
            <p:nvPr/>
          </p:nvSpPr>
          <p:spPr bwMode="auto">
            <a:xfrm>
              <a:off x="4558" y="2432"/>
              <a:ext cx="1044" cy="408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0" hangingPunct="0"/>
              <a:endParaRPr lang="ru-RU" altLang="ru-RU" sz="800" b="1">
                <a:latin typeface="Times New Roman" pitchFamily="18" charset="0"/>
              </a:endParaRPr>
            </a:p>
            <a:p>
              <a:pPr algn="ctr" eaLnBrk="0" hangingPunct="0"/>
              <a:r>
                <a:rPr lang="ru-RU" altLang="ru-RU" sz="1600" b="1">
                  <a:latin typeface="Times New Roman" pitchFamily="18" charset="0"/>
                </a:rPr>
                <a:t>УГОЛОВНЫЙ</a:t>
              </a:r>
            </a:p>
          </p:txBody>
        </p:sp>
        <p:sp>
          <p:nvSpPr>
            <p:cNvPr id="27653" name="Text Box 5"/>
            <p:cNvSpPr txBox="1">
              <a:spLocks noChangeArrowheads="1"/>
            </p:cNvSpPr>
            <p:nvPr/>
          </p:nvSpPr>
          <p:spPr bwMode="auto">
            <a:xfrm>
              <a:off x="1746" y="1207"/>
              <a:ext cx="2540" cy="539"/>
            </a:xfrm>
            <a:prstGeom prst="rect">
              <a:avLst/>
            </a:prstGeom>
            <a:solidFill>
              <a:srgbClr val="FFD5D5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0" hangingPunct="0"/>
              <a:r>
                <a:rPr lang="ru-RU" altLang="ru-RU" sz="3200" b="1">
                  <a:latin typeface="Times New Roman" pitchFamily="18" charset="0"/>
                </a:rPr>
                <a:t>Виды терроризма</a:t>
              </a:r>
            </a:p>
          </p:txBody>
        </p:sp>
        <p:sp>
          <p:nvSpPr>
            <p:cNvPr id="27654" name="Line 6"/>
            <p:cNvSpPr>
              <a:spLocks noChangeShapeType="1"/>
            </p:cNvSpPr>
            <p:nvPr/>
          </p:nvSpPr>
          <p:spPr bwMode="auto">
            <a:xfrm>
              <a:off x="1190" y="2143"/>
              <a:ext cx="381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655" name="Line 7"/>
            <p:cNvSpPr>
              <a:spLocks noChangeShapeType="1"/>
            </p:cNvSpPr>
            <p:nvPr/>
          </p:nvSpPr>
          <p:spPr bwMode="auto">
            <a:xfrm>
              <a:off x="1190" y="2143"/>
              <a:ext cx="0" cy="26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656" name="Line 8"/>
            <p:cNvSpPr>
              <a:spLocks noChangeShapeType="1"/>
            </p:cNvSpPr>
            <p:nvPr/>
          </p:nvSpPr>
          <p:spPr bwMode="auto">
            <a:xfrm>
              <a:off x="5005" y="2143"/>
              <a:ext cx="0" cy="26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657" name="Line 9"/>
            <p:cNvSpPr>
              <a:spLocks noChangeShapeType="1"/>
            </p:cNvSpPr>
            <p:nvPr/>
          </p:nvSpPr>
          <p:spPr bwMode="auto">
            <a:xfrm>
              <a:off x="2426" y="2160"/>
              <a:ext cx="0" cy="26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658" name="Line 10"/>
            <p:cNvSpPr>
              <a:spLocks noChangeShapeType="1"/>
            </p:cNvSpPr>
            <p:nvPr/>
          </p:nvSpPr>
          <p:spPr bwMode="auto">
            <a:xfrm>
              <a:off x="3787" y="2160"/>
              <a:ext cx="0" cy="26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659" name="Text Box 11"/>
            <p:cNvSpPr txBox="1">
              <a:spLocks noChangeArrowheads="1"/>
            </p:cNvSpPr>
            <p:nvPr/>
          </p:nvSpPr>
          <p:spPr bwMode="auto">
            <a:xfrm>
              <a:off x="158" y="2432"/>
              <a:ext cx="1594" cy="408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0" hangingPunct="0"/>
              <a:endParaRPr lang="ru-RU" altLang="ru-RU" sz="800" b="1">
                <a:latin typeface="Times New Roman" pitchFamily="18" charset="0"/>
              </a:endParaRPr>
            </a:p>
            <a:p>
              <a:pPr algn="ctr" eaLnBrk="0" hangingPunct="0"/>
              <a:r>
                <a:rPr lang="ru-RU" altLang="ru-RU" sz="1600" b="1">
                  <a:latin typeface="Times New Roman" pitchFamily="18" charset="0"/>
                </a:rPr>
                <a:t>ПОЛИТИЧЕСКИЙ</a:t>
              </a:r>
            </a:p>
          </p:txBody>
        </p:sp>
        <p:sp>
          <p:nvSpPr>
            <p:cNvPr id="27660" name="Text Box 12"/>
            <p:cNvSpPr txBox="1">
              <a:spLocks noChangeArrowheads="1"/>
            </p:cNvSpPr>
            <p:nvPr/>
          </p:nvSpPr>
          <p:spPr bwMode="auto">
            <a:xfrm>
              <a:off x="1882" y="2432"/>
              <a:ext cx="1132" cy="408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0" hangingPunct="0"/>
              <a:endParaRPr lang="ru-RU" altLang="ru-RU" sz="800" b="1">
                <a:latin typeface="Times New Roman" pitchFamily="18" charset="0"/>
              </a:endParaRPr>
            </a:p>
            <a:p>
              <a:pPr algn="ctr" eaLnBrk="0" hangingPunct="0"/>
              <a:r>
                <a:rPr lang="ru-RU" altLang="ru-RU" sz="1600" b="1">
                  <a:latin typeface="Times New Roman" pitchFamily="18" charset="0"/>
                </a:rPr>
                <a:t>ЭТНИЧЕСКИЙ</a:t>
              </a:r>
            </a:p>
          </p:txBody>
        </p:sp>
        <p:sp>
          <p:nvSpPr>
            <p:cNvPr id="27661" name="Text Box 13"/>
            <p:cNvSpPr txBox="1">
              <a:spLocks noChangeArrowheads="1"/>
            </p:cNvSpPr>
            <p:nvPr/>
          </p:nvSpPr>
          <p:spPr bwMode="auto">
            <a:xfrm>
              <a:off x="3152" y="2432"/>
              <a:ext cx="1267" cy="408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0" hangingPunct="0"/>
              <a:endParaRPr lang="ru-RU" altLang="ru-RU" sz="800" b="1">
                <a:latin typeface="Times New Roman" pitchFamily="18" charset="0"/>
              </a:endParaRPr>
            </a:p>
            <a:p>
              <a:pPr algn="ctr" eaLnBrk="0" hangingPunct="0"/>
              <a:r>
                <a:rPr lang="ru-RU" altLang="ru-RU" sz="1600" b="1">
                  <a:latin typeface="Times New Roman" pitchFamily="18" charset="0"/>
                </a:rPr>
                <a:t>РЕЛИГИОЗНЫЙ</a:t>
              </a:r>
            </a:p>
          </p:txBody>
        </p:sp>
        <p:sp>
          <p:nvSpPr>
            <p:cNvPr id="27662" name="Line 14"/>
            <p:cNvSpPr>
              <a:spLocks noChangeShapeType="1"/>
            </p:cNvSpPr>
            <p:nvPr/>
          </p:nvSpPr>
          <p:spPr bwMode="auto">
            <a:xfrm>
              <a:off x="2971" y="1752"/>
              <a:ext cx="0" cy="37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7663" name="Group 15"/>
          <p:cNvGrpSpPr>
            <a:grpSpLocks/>
          </p:cNvGrpSpPr>
          <p:nvPr/>
        </p:nvGrpSpPr>
        <p:grpSpPr bwMode="auto">
          <a:xfrm>
            <a:off x="323850" y="4508500"/>
            <a:ext cx="8569325" cy="1800225"/>
            <a:chOff x="204" y="2840"/>
            <a:chExt cx="5398" cy="1134"/>
          </a:xfrm>
        </p:grpSpPr>
        <p:pic>
          <p:nvPicPr>
            <p:cNvPr id="27664" name="Picture 16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2840"/>
              <a:ext cx="1497" cy="10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65" name="Picture 1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7" y="2840"/>
              <a:ext cx="1134" cy="10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66" name="Picture 1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8" y="2840"/>
              <a:ext cx="1044" cy="1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67" name="Picture 19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8" y="2840"/>
              <a:ext cx="1224" cy="1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37F0B-232C-4C7A-9980-7FC3C64BCF1E}" type="slidenum">
              <a:rPr lang="ru-RU" altLang="ru-RU"/>
              <a:pPr/>
              <a:t>11</a:t>
            </a:fld>
            <a:endParaRPr lang="ru-RU" altLang="ru-RU"/>
          </a:p>
        </p:txBody>
      </p:sp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2000250" y="190500"/>
            <a:ext cx="5334000" cy="838200"/>
          </a:xfrm>
          <a:prstGeom prst="ribbon">
            <a:avLst>
              <a:gd name="adj1" fmla="val 12500"/>
              <a:gd name="adj2" fmla="val 50000"/>
            </a:avLst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title"/>
          </p:nvPr>
        </p:nvSpPr>
        <p:spPr>
          <a:xfrm>
            <a:off x="1981200" y="304800"/>
            <a:ext cx="5410200" cy="609600"/>
          </a:xfrm>
        </p:spPr>
        <p:txBody>
          <a:bodyPr/>
          <a:lstStyle/>
          <a:p>
            <a:r>
              <a:rPr lang="ru-RU" altLang="ru-RU" sz="2800"/>
              <a:t>Цели террора</a:t>
            </a:r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304800" y="1752600"/>
            <a:ext cx="3048000" cy="7620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5486400" y="1752600"/>
            <a:ext cx="3352800" cy="7620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ru-RU" altLang="ru-RU" sz="2000" b="1">
                <a:latin typeface="Times New Roman" pitchFamily="18" charset="0"/>
              </a:rPr>
              <a:t>Морально-психологическое</a:t>
            </a:r>
          </a:p>
          <a:p>
            <a:pPr algn="ctr" eaLnBrk="0" hangingPunct="0"/>
            <a:r>
              <a:rPr lang="ru-RU" altLang="ru-RU" sz="2000" b="1">
                <a:latin typeface="Times New Roman" pitchFamily="18" charset="0"/>
              </a:rPr>
              <a:t>воздействие на население</a:t>
            </a:r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304800" y="2819400"/>
            <a:ext cx="3048000" cy="6096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ru-RU" altLang="ru-RU" sz="2000" b="1">
                <a:latin typeface="Times New Roman" pitchFamily="18" charset="0"/>
              </a:rPr>
              <a:t>Провокация войны</a:t>
            </a:r>
          </a:p>
        </p:txBody>
      </p:sp>
      <p:sp>
        <p:nvSpPr>
          <p:cNvPr id="28679" name="AutoShape 7"/>
          <p:cNvSpPr>
            <a:spLocks noChangeArrowheads="1"/>
          </p:cNvSpPr>
          <p:nvPr/>
        </p:nvSpPr>
        <p:spPr bwMode="auto">
          <a:xfrm>
            <a:off x="5562600" y="2819400"/>
            <a:ext cx="3276600" cy="6096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ru-RU" altLang="ru-RU" sz="2000" b="1">
                <a:latin typeface="Times New Roman" pitchFamily="18" charset="0"/>
              </a:rPr>
              <a:t>Устранение соперника</a:t>
            </a:r>
          </a:p>
        </p:txBody>
      </p:sp>
      <p:sp>
        <p:nvSpPr>
          <p:cNvPr id="28680" name="AutoShape 8"/>
          <p:cNvSpPr>
            <a:spLocks noChangeArrowheads="1"/>
          </p:cNvSpPr>
          <p:nvPr/>
        </p:nvSpPr>
        <p:spPr bwMode="auto">
          <a:xfrm>
            <a:off x="304800" y="3733800"/>
            <a:ext cx="3048000" cy="7620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ru-RU" altLang="ru-RU" sz="2000" b="1">
                <a:latin typeface="Times New Roman" pitchFamily="18" charset="0"/>
              </a:rPr>
              <a:t>Нанесение </a:t>
            </a:r>
          </a:p>
          <a:p>
            <a:pPr algn="ctr" eaLnBrk="0" hangingPunct="0"/>
            <a:r>
              <a:rPr lang="ru-RU" altLang="ru-RU" sz="2000" b="1">
                <a:latin typeface="Times New Roman" pitchFamily="18" charset="0"/>
              </a:rPr>
              <a:t>экономического ущерба </a:t>
            </a:r>
          </a:p>
        </p:txBody>
      </p:sp>
      <p:sp>
        <p:nvSpPr>
          <p:cNvPr id="28681" name="AutoShape 9"/>
          <p:cNvSpPr>
            <a:spLocks noChangeArrowheads="1"/>
          </p:cNvSpPr>
          <p:nvPr/>
        </p:nvSpPr>
        <p:spPr bwMode="auto">
          <a:xfrm>
            <a:off x="5562600" y="3733800"/>
            <a:ext cx="3276600" cy="7620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ru-RU" altLang="ru-RU" sz="2000" b="1">
                <a:latin typeface="Times New Roman" pitchFamily="18" charset="0"/>
              </a:rPr>
              <a:t>Месть за какую-то </a:t>
            </a:r>
          </a:p>
          <a:p>
            <a:pPr algn="ctr" eaLnBrk="0" hangingPunct="0"/>
            <a:r>
              <a:rPr lang="ru-RU" altLang="ru-RU" sz="2000" b="1">
                <a:latin typeface="Times New Roman" pitchFamily="18" charset="0"/>
              </a:rPr>
              <a:t>деятельность</a:t>
            </a:r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304800" y="1752600"/>
            <a:ext cx="3048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81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</a:pPr>
            <a:r>
              <a:rPr lang="ru-RU" altLang="ru-RU" sz="2000" b="1">
                <a:latin typeface="Times New Roman" pitchFamily="18" charset="0"/>
              </a:rPr>
              <a:t>Воздействие на органы государственной власти</a:t>
            </a:r>
          </a:p>
        </p:txBody>
      </p:sp>
      <p:sp>
        <p:nvSpPr>
          <p:cNvPr id="28683" name="AutoShape 11"/>
          <p:cNvSpPr>
            <a:spLocks noChangeArrowheads="1"/>
          </p:cNvSpPr>
          <p:nvPr/>
        </p:nvSpPr>
        <p:spPr bwMode="auto">
          <a:xfrm>
            <a:off x="1066800" y="4800600"/>
            <a:ext cx="2743200" cy="6096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ru-RU" altLang="ru-RU" sz="2000" b="1">
                <a:latin typeface="Times New Roman" pitchFamily="18" charset="0"/>
              </a:rPr>
              <a:t>Вымогательство </a:t>
            </a:r>
          </a:p>
        </p:txBody>
      </p:sp>
      <p:sp>
        <p:nvSpPr>
          <p:cNvPr id="28684" name="AutoShape 12"/>
          <p:cNvSpPr>
            <a:spLocks noChangeArrowheads="1"/>
          </p:cNvSpPr>
          <p:nvPr/>
        </p:nvSpPr>
        <p:spPr bwMode="auto">
          <a:xfrm>
            <a:off x="5334000" y="4800600"/>
            <a:ext cx="2971800" cy="6096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ru-RU" altLang="ru-RU" sz="2000" b="1">
                <a:latin typeface="Times New Roman" pitchFamily="18" charset="0"/>
              </a:rPr>
              <a:t>Другие цели</a:t>
            </a:r>
          </a:p>
        </p:txBody>
      </p:sp>
      <p:sp>
        <p:nvSpPr>
          <p:cNvPr id="28685" name="AutoShape 13"/>
          <p:cNvSpPr>
            <a:spLocks noChangeArrowheads="1"/>
          </p:cNvSpPr>
          <p:nvPr/>
        </p:nvSpPr>
        <p:spPr bwMode="auto">
          <a:xfrm>
            <a:off x="3200400" y="5791200"/>
            <a:ext cx="2743200" cy="6858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rgbClr val="808080"/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ru-RU" altLang="ru-RU" sz="2000" b="1">
                <a:latin typeface="Times New Roman" pitchFamily="18" charset="0"/>
              </a:rPr>
              <a:t>Криминализация </a:t>
            </a:r>
          </a:p>
          <a:p>
            <a:pPr algn="ctr" eaLnBrk="0" hangingPunct="0"/>
            <a:r>
              <a:rPr lang="ru-RU" altLang="ru-RU" sz="2000" b="1">
                <a:latin typeface="Times New Roman" pitchFamily="18" charset="0"/>
              </a:rPr>
              <a:t>общества</a:t>
            </a:r>
          </a:p>
        </p:txBody>
      </p:sp>
      <p:sp>
        <p:nvSpPr>
          <p:cNvPr id="28686" name="AutoShape 14"/>
          <p:cNvSpPr>
            <a:spLocks noChangeArrowheads="1"/>
          </p:cNvSpPr>
          <p:nvPr/>
        </p:nvSpPr>
        <p:spPr bwMode="auto">
          <a:xfrm>
            <a:off x="4076700" y="1047750"/>
            <a:ext cx="990600" cy="5334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>
            <a:off x="3352800" y="1524000"/>
            <a:ext cx="12954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>
            <a:off x="4572000" y="1524000"/>
            <a:ext cx="9144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H="1">
            <a:off x="3348038" y="1557338"/>
            <a:ext cx="1219200" cy="167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>
            <a:off x="4572000" y="1524000"/>
            <a:ext cx="990600" cy="167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91" name="Line 19"/>
          <p:cNvSpPr>
            <a:spLocks noChangeShapeType="1"/>
          </p:cNvSpPr>
          <p:nvPr/>
        </p:nvSpPr>
        <p:spPr bwMode="auto">
          <a:xfrm flipH="1">
            <a:off x="3352800" y="1524000"/>
            <a:ext cx="1219200" cy="2743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92" name="Line 20"/>
          <p:cNvSpPr>
            <a:spLocks noChangeShapeType="1"/>
          </p:cNvSpPr>
          <p:nvPr/>
        </p:nvSpPr>
        <p:spPr bwMode="auto">
          <a:xfrm>
            <a:off x="4572000" y="1600200"/>
            <a:ext cx="990600" cy="2667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93" name="Line 21"/>
          <p:cNvSpPr>
            <a:spLocks noChangeShapeType="1"/>
          </p:cNvSpPr>
          <p:nvPr/>
        </p:nvSpPr>
        <p:spPr bwMode="auto">
          <a:xfrm>
            <a:off x="4572000" y="1600200"/>
            <a:ext cx="0" cy="419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94" name="Line 22"/>
          <p:cNvSpPr>
            <a:spLocks noChangeShapeType="1"/>
          </p:cNvSpPr>
          <p:nvPr/>
        </p:nvSpPr>
        <p:spPr bwMode="auto">
          <a:xfrm flipH="1">
            <a:off x="3810000" y="4267200"/>
            <a:ext cx="76200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95" name="Line 23"/>
          <p:cNvSpPr>
            <a:spLocks noChangeShapeType="1"/>
          </p:cNvSpPr>
          <p:nvPr/>
        </p:nvSpPr>
        <p:spPr bwMode="auto">
          <a:xfrm>
            <a:off x="4572000" y="4267200"/>
            <a:ext cx="76200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8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8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8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8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28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28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28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8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8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28675" grpId="0"/>
      <p:bldP spid="28676" grpId="0" animBg="1"/>
      <p:bldP spid="28677" grpId="0" animBg="1"/>
      <p:bldP spid="28678" grpId="0" animBg="1"/>
      <p:bldP spid="28679" grpId="0" animBg="1"/>
      <p:bldP spid="28680" grpId="0" animBg="1"/>
      <p:bldP spid="28681" grpId="0" animBg="1"/>
      <p:bldP spid="28682" grpId="0"/>
      <p:bldP spid="28683" grpId="0" animBg="1"/>
      <p:bldP spid="28684" grpId="0" animBg="1"/>
      <p:bldP spid="28685" grpId="0" animBg="1"/>
      <p:bldP spid="28686" grpId="0" animBg="1"/>
      <p:bldP spid="28687" grpId="0" animBg="1"/>
      <p:bldP spid="28688" grpId="0" animBg="1"/>
      <p:bldP spid="28689" grpId="0" animBg="1"/>
      <p:bldP spid="28690" grpId="0" animBg="1"/>
      <p:bldP spid="28691" grpId="0" animBg="1"/>
      <p:bldP spid="28692" grpId="0" animBg="1"/>
      <p:bldP spid="28693" grpId="0" animBg="1"/>
      <p:bldP spid="28694" grpId="0" animBg="1"/>
      <p:bldP spid="2869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89D27-7FA3-4BC8-89B8-D3CBA48B8492}" type="slidenum">
              <a:rPr lang="ru-RU" altLang="ru-RU"/>
              <a:pPr/>
              <a:t>12</a:t>
            </a:fld>
            <a:endParaRPr lang="ru-RU" altLang="ru-RU"/>
          </a:p>
        </p:txBody>
      </p:sp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3048000" y="2057400"/>
            <a:ext cx="3048000" cy="2362200"/>
          </a:xfrm>
          <a:prstGeom prst="pentagon">
            <a:avLst/>
          </a:prstGeom>
          <a:solidFill>
            <a:srgbClr val="FFD5D5"/>
          </a:solidFill>
          <a:ln>
            <a:noFill/>
          </a:ln>
          <a:effectLst>
            <a:prstShdw prst="shdw17" dist="56796" dir="3806097">
              <a:srgbClr val="FFD5D5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sz="2200" b="1"/>
              <a:t>ПРИЕМЫ </a:t>
            </a:r>
          </a:p>
          <a:p>
            <a:pPr algn="ctr" eaLnBrk="0" hangingPunct="0"/>
            <a:r>
              <a:rPr lang="ru-RU" altLang="ru-RU" b="1"/>
              <a:t>И </a:t>
            </a:r>
          </a:p>
          <a:p>
            <a:pPr algn="ctr" eaLnBrk="0" hangingPunct="0"/>
            <a:r>
              <a:rPr lang="ru-RU" altLang="ru-RU" sz="2200" b="1"/>
              <a:t>МЕТОДЫ</a:t>
            </a:r>
          </a:p>
          <a:p>
            <a:pPr algn="ctr" eaLnBrk="0" hangingPunct="0"/>
            <a:r>
              <a:rPr lang="ru-RU" altLang="ru-RU" sz="2200" b="1"/>
              <a:t>ТЕРАКТОВ</a:t>
            </a:r>
          </a:p>
          <a:p>
            <a:pPr algn="ctr" eaLnBrk="0" hangingPunct="0"/>
            <a:endParaRPr lang="ru-RU" altLang="ru-RU" sz="2200" b="1"/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381000" y="457200"/>
            <a:ext cx="1752600" cy="935038"/>
          </a:xfrm>
          <a:prstGeom prst="rect">
            <a:avLst/>
          </a:prstGeom>
          <a:solidFill>
            <a:srgbClr val="CCFFFF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altLang="ru-RU" b="1">
                <a:latin typeface="Times New Roman" pitchFamily="18" charset="0"/>
              </a:rPr>
              <a:t>Захват транспортных средств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2438400" y="457200"/>
            <a:ext cx="1905000" cy="935038"/>
          </a:xfrm>
          <a:prstGeom prst="rect">
            <a:avLst/>
          </a:prstGeom>
          <a:solidFill>
            <a:srgbClr val="CCFFFF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altLang="ru-RU" b="1">
                <a:latin typeface="Times New Roman" pitchFamily="18" charset="0"/>
              </a:rPr>
              <a:t>Взрывы зданий и сооружений</a:t>
            </a:r>
          </a:p>
          <a:p>
            <a:pPr algn="ctr" eaLnBrk="0" hangingPunct="0">
              <a:spcBef>
                <a:spcPct val="50000"/>
              </a:spcBef>
            </a:pPr>
            <a:endParaRPr lang="ru-RU" altLang="ru-RU" sz="1200" b="1">
              <a:latin typeface="Times New Roman" pitchFamily="18" charset="0"/>
            </a:endParaRP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4648200" y="457200"/>
            <a:ext cx="2057400" cy="935038"/>
          </a:xfrm>
          <a:prstGeom prst="rect">
            <a:avLst/>
          </a:prstGeom>
          <a:solidFill>
            <a:srgbClr val="CCFFFF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altLang="ru-RU" b="1">
                <a:latin typeface="Times New Roman" pitchFamily="18" charset="0"/>
              </a:rPr>
              <a:t>Взрывы в местах скопления людей </a:t>
            </a:r>
          </a:p>
          <a:p>
            <a:pPr algn="ctr" eaLnBrk="0" hangingPunct="0">
              <a:spcBef>
                <a:spcPct val="50000"/>
              </a:spcBef>
            </a:pPr>
            <a:endParaRPr lang="ru-RU" altLang="ru-RU" sz="1200" b="1">
              <a:latin typeface="Times New Roman" pitchFamily="18" charset="0"/>
            </a:endParaRPr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7010400" y="457200"/>
            <a:ext cx="1752600" cy="935038"/>
          </a:xfrm>
          <a:prstGeom prst="rect">
            <a:avLst/>
          </a:prstGeom>
          <a:solidFill>
            <a:srgbClr val="CCFFFF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altLang="ru-RU" b="1">
                <a:latin typeface="Times New Roman" pitchFamily="18" charset="0"/>
              </a:rPr>
              <a:t>Похищение людей </a:t>
            </a:r>
          </a:p>
          <a:p>
            <a:pPr algn="ctr" eaLnBrk="0" hangingPunct="0">
              <a:spcBef>
                <a:spcPct val="50000"/>
              </a:spcBef>
            </a:pPr>
            <a:endParaRPr lang="ru-RU" altLang="ru-RU" sz="1200" b="1">
              <a:latin typeface="Times New Roman" pitchFamily="18" charset="0"/>
            </a:endParaRPr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381000" y="2036763"/>
            <a:ext cx="1752600" cy="1012825"/>
          </a:xfrm>
          <a:prstGeom prst="rect">
            <a:avLst/>
          </a:prstGeom>
          <a:solidFill>
            <a:srgbClr val="CCFFFF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ru-RU" altLang="ru-RU" sz="200" b="1">
              <a:latin typeface="Times New Roman" pitchFamily="18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ru-RU" altLang="ru-RU" b="1">
                <a:latin typeface="Times New Roman" pitchFamily="18" charset="0"/>
              </a:rPr>
              <a:t>Взятие в заложники</a:t>
            </a:r>
          </a:p>
          <a:p>
            <a:pPr algn="ctr" eaLnBrk="0" hangingPunct="0">
              <a:spcBef>
                <a:spcPct val="50000"/>
              </a:spcBef>
            </a:pPr>
            <a:endParaRPr lang="ru-RU" altLang="ru-RU" sz="800" b="1">
              <a:latin typeface="Times New Roman" pitchFamily="18" charset="0"/>
            </a:endParaRPr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381000" y="3636963"/>
            <a:ext cx="1752600" cy="965200"/>
          </a:xfrm>
          <a:prstGeom prst="rect">
            <a:avLst/>
          </a:prstGeom>
          <a:solidFill>
            <a:srgbClr val="CCFFFF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ru-RU" altLang="ru-RU" sz="800" b="1">
              <a:latin typeface="Times New Roman" pitchFamily="18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ru-RU" altLang="ru-RU" b="1">
                <a:latin typeface="Times New Roman" pitchFamily="18" charset="0"/>
              </a:rPr>
              <a:t>Убийства </a:t>
            </a:r>
          </a:p>
          <a:p>
            <a:pPr algn="ctr" eaLnBrk="0" hangingPunct="0">
              <a:spcBef>
                <a:spcPct val="50000"/>
              </a:spcBef>
            </a:pPr>
            <a:endParaRPr lang="ru-RU" altLang="ru-RU" sz="1400" b="1">
              <a:latin typeface="Times New Roman" pitchFamily="18" charset="0"/>
            </a:endParaRPr>
          </a:p>
        </p:txBody>
      </p: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381000" y="5257800"/>
            <a:ext cx="1752600" cy="896938"/>
          </a:xfrm>
          <a:prstGeom prst="rect">
            <a:avLst/>
          </a:prstGeom>
          <a:solidFill>
            <a:srgbClr val="CCFFFF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ru-RU" altLang="ru-RU" sz="200" b="1">
              <a:latin typeface="Times New Roman" pitchFamily="18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ru-RU" altLang="ru-RU" b="1">
                <a:latin typeface="Times New Roman" pitchFamily="18" charset="0"/>
              </a:rPr>
              <a:t>Нападения </a:t>
            </a:r>
          </a:p>
          <a:p>
            <a:pPr algn="ctr" eaLnBrk="0" hangingPunct="0">
              <a:spcBef>
                <a:spcPct val="50000"/>
              </a:spcBef>
            </a:pPr>
            <a:endParaRPr lang="ru-RU" altLang="ru-RU" sz="1500" b="1">
              <a:latin typeface="Times New Roman" pitchFamily="18" charset="0"/>
            </a:endParaRPr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7010400" y="5257800"/>
            <a:ext cx="1752600" cy="898525"/>
          </a:xfrm>
          <a:prstGeom prst="rect">
            <a:avLst/>
          </a:prstGeom>
          <a:solidFill>
            <a:srgbClr val="CCFFFF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ru-RU" altLang="ru-RU" sz="200" b="1">
              <a:latin typeface="Times New Roman" pitchFamily="18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ru-RU" altLang="ru-RU" b="1">
                <a:latin typeface="Times New Roman" pitchFamily="18" charset="0"/>
              </a:rPr>
              <a:t>Другие приемы </a:t>
            </a:r>
            <a:endParaRPr lang="ru-RU" altLang="ru-RU" sz="200" b="1">
              <a:latin typeface="Times New Roman" pitchFamily="18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ru-RU" altLang="ru-RU" sz="200" b="1">
              <a:latin typeface="Times New Roman" pitchFamily="18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ru-RU" altLang="ru-RU" sz="100" b="1">
                <a:latin typeface="Times New Roman" pitchFamily="18" charset="0"/>
              </a:rPr>
              <a:t>2</a:t>
            </a:r>
          </a:p>
        </p:txBody>
      </p:sp>
      <p:sp>
        <p:nvSpPr>
          <p:cNvPr id="30731" name="Text Box 11"/>
          <p:cNvSpPr txBox="1">
            <a:spLocks noChangeArrowheads="1"/>
          </p:cNvSpPr>
          <p:nvPr/>
        </p:nvSpPr>
        <p:spPr bwMode="auto">
          <a:xfrm>
            <a:off x="7010400" y="3636963"/>
            <a:ext cx="1752600" cy="965200"/>
          </a:xfrm>
          <a:prstGeom prst="rect">
            <a:avLst/>
          </a:prstGeom>
          <a:solidFill>
            <a:srgbClr val="CCFFFF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ru-RU" altLang="ru-RU" sz="800" b="1">
              <a:latin typeface="Times New Roman" pitchFamily="18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ru-RU" altLang="ru-RU" b="1">
                <a:latin typeface="Times New Roman" pitchFamily="18" charset="0"/>
              </a:rPr>
              <a:t>Угрозы</a:t>
            </a:r>
          </a:p>
          <a:p>
            <a:pPr algn="ctr" eaLnBrk="0" hangingPunct="0">
              <a:spcBef>
                <a:spcPct val="50000"/>
              </a:spcBef>
            </a:pPr>
            <a:endParaRPr lang="ru-RU" altLang="ru-RU" sz="1400" b="1">
              <a:latin typeface="Times New Roman" pitchFamily="18" charset="0"/>
            </a:endParaRPr>
          </a:p>
        </p:txBody>
      </p:sp>
      <p:sp>
        <p:nvSpPr>
          <p:cNvPr id="30732" name="Text Box 12"/>
          <p:cNvSpPr txBox="1">
            <a:spLocks noChangeArrowheads="1"/>
          </p:cNvSpPr>
          <p:nvPr/>
        </p:nvSpPr>
        <p:spPr bwMode="auto">
          <a:xfrm>
            <a:off x="7010400" y="2036763"/>
            <a:ext cx="1752600" cy="935037"/>
          </a:xfrm>
          <a:prstGeom prst="rect">
            <a:avLst/>
          </a:prstGeom>
          <a:solidFill>
            <a:srgbClr val="CCFFFF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altLang="ru-RU" b="1">
                <a:latin typeface="Times New Roman" pitchFamily="18" charset="0"/>
              </a:rPr>
              <a:t>Уничтожение материальных средств</a:t>
            </a:r>
            <a:endParaRPr lang="ru-RU" altLang="ru-RU" sz="1200" b="1">
              <a:latin typeface="Times New Roman" pitchFamily="18" charset="0"/>
            </a:endParaRPr>
          </a:p>
        </p:txBody>
      </p:sp>
      <p:sp>
        <p:nvSpPr>
          <p:cNvPr id="30733" name="Text Box 13"/>
          <p:cNvSpPr txBox="1">
            <a:spLocks noChangeArrowheads="1"/>
          </p:cNvSpPr>
          <p:nvPr/>
        </p:nvSpPr>
        <p:spPr bwMode="auto">
          <a:xfrm>
            <a:off x="2514600" y="5257800"/>
            <a:ext cx="1752600" cy="896938"/>
          </a:xfrm>
          <a:prstGeom prst="rect">
            <a:avLst/>
          </a:prstGeom>
          <a:solidFill>
            <a:srgbClr val="CCFFFF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ru-RU" altLang="ru-RU" sz="200" b="1">
              <a:latin typeface="Times New Roman" pitchFamily="18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ru-RU" altLang="ru-RU" b="1">
                <a:latin typeface="Times New Roman" pitchFamily="18" charset="0"/>
              </a:rPr>
              <a:t>Отравления </a:t>
            </a:r>
          </a:p>
          <a:p>
            <a:pPr algn="ctr" eaLnBrk="0" hangingPunct="0">
              <a:spcBef>
                <a:spcPct val="50000"/>
              </a:spcBef>
            </a:pPr>
            <a:endParaRPr lang="ru-RU" altLang="ru-RU" sz="1500" b="1">
              <a:latin typeface="Times New Roman" pitchFamily="18" charset="0"/>
            </a:endParaRPr>
          </a:p>
        </p:txBody>
      </p:sp>
      <p:sp>
        <p:nvSpPr>
          <p:cNvPr id="30734" name="Text Box 14"/>
          <p:cNvSpPr txBox="1">
            <a:spLocks noChangeArrowheads="1"/>
          </p:cNvSpPr>
          <p:nvPr/>
        </p:nvSpPr>
        <p:spPr bwMode="auto">
          <a:xfrm>
            <a:off x="4876800" y="5257800"/>
            <a:ext cx="1752600" cy="896938"/>
          </a:xfrm>
          <a:prstGeom prst="rect">
            <a:avLst/>
          </a:prstGeom>
          <a:solidFill>
            <a:srgbClr val="CCFFFF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ru-RU" altLang="ru-RU" sz="200" b="1">
              <a:latin typeface="Times New Roman" pitchFamily="18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ru-RU" altLang="ru-RU" b="1">
                <a:latin typeface="Times New Roman" pitchFamily="18" charset="0"/>
              </a:rPr>
              <a:t>Заражения </a:t>
            </a:r>
          </a:p>
          <a:p>
            <a:pPr algn="ctr" eaLnBrk="0" hangingPunct="0">
              <a:spcBef>
                <a:spcPct val="50000"/>
              </a:spcBef>
            </a:pPr>
            <a:endParaRPr lang="ru-RU" altLang="ru-RU" sz="1500" b="1">
              <a:latin typeface="Times New Roman" pitchFamily="18" charset="0"/>
            </a:endParaRPr>
          </a:p>
        </p:txBody>
      </p:sp>
      <p:sp>
        <p:nvSpPr>
          <p:cNvPr id="30735" name="Line 15"/>
          <p:cNvSpPr>
            <a:spLocks noChangeShapeType="1"/>
          </p:cNvSpPr>
          <p:nvPr/>
        </p:nvSpPr>
        <p:spPr bwMode="auto">
          <a:xfrm flipV="1">
            <a:off x="5257800" y="1371600"/>
            <a:ext cx="457200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36" name="Line 16"/>
          <p:cNvSpPr>
            <a:spLocks noChangeShapeType="1"/>
          </p:cNvSpPr>
          <p:nvPr/>
        </p:nvSpPr>
        <p:spPr bwMode="auto">
          <a:xfrm flipV="1">
            <a:off x="5257800" y="1371600"/>
            <a:ext cx="2667000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37" name="Line 17"/>
          <p:cNvSpPr>
            <a:spLocks noChangeShapeType="1"/>
          </p:cNvSpPr>
          <p:nvPr/>
        </p:nvSpPr>
        <p:spPr bwMode="auto">
          <a:xfrm flipV="1">
            <a:off x="6096000" y="2057400"/>
            <a:ext cx="9144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38" name="Line 18"/>
          <p:cNvSpPr>
            <a:spLocks noChangeShapeType="1"/>
          </p:cNvSpPr>
          <p:nvPr/>
        </p:nvSpPr>
        <p:spPr bwMode="auto">
          <a:xfrm>
            <a:off x="6096000" y="2971800"/>
            <a:ext cx="9144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39" name="Line 19"/>
          <p:cNvSpPr>
            <a:spLocks noChangeShapeType="1"/>
          </p:cNvSpPr>
          <p:nvPr/>
        </p:nvSpPr>
        <p:spPr bwMode="auto">
          <a:xfrm>
            <a:off x="5791200" y="3733800"/>
            <a:ext cx="152400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40" name="Line 20"/>
          <p:cNvSpPr>
            <a:spLocks noChangeShapeType="1"/>
          </p:cNvSpPr>
          <p:nvPr/>
        </p:nvSpPr>
        <p:spPr bwMode="auto">
          <a:xfrm flipH="1">
            <a:off x="3352800" y="4419600"/>
            <a:ext cx="3048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41" name="Line 21"/>
          <p:cNvSpPr>
            <a:spLocks noChangeShapeType="1"/>
          </p:cNvSpPr>
          <p:nvPr/>
        </p:nvSpPr>
        <p:spPr bwMode="auto">
          <a:xfrm>
            <a:off x="5486400" y="4419600"/>
            <a:ext cx="3048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42" name="Line 22"/>
          <p:cNvSpPr>
            <a:spLocks noChangeShapeType="1"/>
          </p:cNvSpPr>
          <p:nvPr/>
        </p:nvSpPr>
        <p:spPr bwMode="auto">
          <a:xfrm flipH="1" flipV="1">
            <a:off x="3429000" y="1371600"/>
            <a:ext cx="381000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43" name="Line 23"/>
          <p:cNvSpPr>
            <a:spLocks noChangeShapeType="1"/>
          </p:cNvSpPr>
          <p:nvPr/>
        </p:nvSpPr>
        <p:spPr bwMode="auto">
          <a:xfrm flipH="1" flipV="1">
            <a:off x="1066800" y="1371600"/>
            <a:ext cx="2667000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44" name="Line 24"/>
          <p:cNvSpPr>
            <a:spLocks noChangeShapeType="1"/>
          </p:cNvSpPr>
          <p:nvPr/>
        </p:nvSpPr>
        <p:spPr bwMode="auto">
          <a:xfrm flipH="1" flipV="1">
            <a:off x="2133600" y="2057400"/>
            <a:ext cx="9144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45" name="Line 25"/>
          <p:cNvSpPr>
            <a:spLocks noChangeShapeType="1"/>
          </p:cNvSpPr>
          <p:nvPr/>
        </p:nvSpPr>
        <p:spPr bwMode="auto">
          <a:xfrm flipH="1">
            <a:off x="2133600" y="2971800"/>
            <a:ext cx="9144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46" name="Line 26"/>
          <p:cNvSpPr>
            <a:spLocks noChangeShapeType="1"/>
          </p:cNvSpPr>
          <p:nvPr/>
        </p:nvSpPr>
        <p:spPr bwMode="auto">
          <a:xfrm flipH="1">
            <a:off x="1828800" y="3733800"/>
            <a:ext cx="152400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0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0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0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0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7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07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0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0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30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30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30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30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0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0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0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0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animBg="1"/>
      <p:bldP spid="30724" grpId="0" animBg="1"/>
      <p:bldP spid="30725" grpId="0" animBg="1"/>
      <p:bldP spid="30726" grpId="0" animBg="1"/>
      <p:bldP spid="30727" grpId="0" animBg="1"/>
      <p:bldP spid="30728" grpId="0" animBg="1"/>
      <p:bldP spid="30729" grpId="0" animBg="1"/>
      <p:bldP spid="30730" grpId="0" animBg="1"/>
      <p:bldP spid="30731" grpId="0" animBg="1"/>
      <p:bldP spid="30732" grpId="0" animBg="1"/>
      <p:bldP spid="30733" grpId="0" animBg="1"/>
      <p:bldP spid="30734" grpId="0" animBg="1"/>
      <p:bldP spid="30735" grpId="0" animBg="1"/>
      <p:bldP spid="30736" grpId="0" animBg="1"/>
      <p:bldP spid="30737" grpId="0" animBg="1"/>
      <p:bldP spid="30738" grpId="0" animBg="1"/>
      <p:bldP spid="30739" grpId="0" animBg="1"/>
      <p:bldP spid="30740" grpId="0" animBg="1"/>
      <p:bldP spid="30741" grpId="0" animBg="1"/>
      <p:bldP spid="30742" grpId="0" animBg="1"/>
      <p:bldP spid="30743" grpId="0" animBg="1"/>
      <p:bldP spid="30744" grpId="0" animBg="1"/>
      <p:bldP spid="30745" grpId="0" animBg="1"/>
      <p:bldP spid="3074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9470-B08C-4AE2-8E70-12882977266D}" type="slidenum">
              <a:rPr lang="ru-RU" altLang="ru-RU"/>
              <a:pPr/>
              <a:t>13</a:t>
            </a:fld>
            <a:endParaRPr lang="ru-RU" altLang="ru-RU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ru-RU" altLang="ru-RU" sz="28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Терроризм, осуществляемый с применением взрывных устройств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29600" cy="4248150"/>
          </a:xfrm>
          <a:gradFill rotWithShape="1">
            <a:gsLst>
              <a:gs pos="0">
                <a:srgbClr val="FFD5D5"/>
              </a:gs>
              <a:gs pos="100000">
                <a:srgbClr val="CCFFFF"/>
              </a:gs>
            </a:gsLst>
            <a:lin ang="2700000" scaled="1"/>
          </a:gradFill>
          <a:ln w="38100">
            <a:solidFill>
              <a:srgbClr val="800000"/>
            </a:solidFill>
            <a:miter lim="800000"/>
            <a:headEnd/>
            <a:tailEnd/>
          </a:ln>
          <a:effectLst>
            <a:prstShdw prst="shdw18" dist="17961" dir="13500000">
              <a:srgbClr val="800000">
                <a:gamma/>
                <a:shade val="60000"/>
                <a:invGamma/>
              </a:srgbClr>
            </a:prstShdw>
          </a:effectLst>
        </p:spPr>
        <p:txBody>
          <a:bodyPr/>
          <a:lstStyle/>
          <a:p>
            <a:pPr marL="0" indent="534988" algn="just">
              <a:lnSpc>
                <a:spcPct val="120000"/>
              </a:lnSpc>
              <a:buFontTx/>
              <a:buNone/>
            </a:pPr>
            <a:r>
              <a:rPr lang="ru-RU" altLang="ru-RU" sz="2400"/>
              <a:t>В большинстве случаев террористы-бандиты применяют взрывоопасные устройства, предметы.</a:t>
            </a:r>
          </a:p>
          <a:p>
            <a:pPr marL="0" indent="534988" algn="just">
              <a:lnSpc>
                <a:spcPct val="90000"/>
              </a:lnSpc>
              <a:buFontTx/>
              <a:buNone/>
            </a:pPr>
            <a:endParaRPr lang="ru-RU" altLang="ru-RU" sz="2400" b="1"/>
          </a:p>
          <a:p>
            <a:pPr marL="0" indent="534988" algn="just">
              <a:lnSpc>
                <a:spcPct val="90000"/>
              </a:lnSpc>
              <a:buFontTx/>
              <a:buNone/>
            </a:pPr>
            <a:r>
              <a:rPr lang="ru-RU" altLang="ru-RU" sz="2400" b="1">
                <a:solidFill>
                  <a:schemeClr val="hlink"/>
                </a:solidFill>
              </a:rPr>
              <a:t>Взрывоопасный предмет</a:t>
            </a:r>
            <a:r>
              <a:rPr lang="ru-RU" altLang="ru-RU" sz="2400">
                <a:solidFill>
                  <a:schemeClr val="hlink"/>
                </a:solidFill>
              </a:rPr>
              <a:t> </a:t>
            </a:r>
            <a:r>
              <a:rPr lang="ru-RU" altLang="ru-RU" sz="2400" b="1">
                <a:solidFill>
                  <a:schemeClr val="hlink"/>
                </a:solidFill>
              </a:rPr>
              <a:t>(ВОП) –</a:t>
            </a:r>
            <a:r>
              <a:rPr lang="ru-RU" altLang="ru-RU" sz="2400"/>
              <a:t> </a:t>
            </a:r>
            <a:r>
              <a:rPr lang="ru-RU" altLang="ru-RU" sz="2400" i="1"/>
              <a:t>это устройство или вещество, способное при определенных условиях быстро выделить химическую, электромагнитную, механическую и др. виды энергии.</a:t>
            </a:r>
          </a:p>
          <a:p>
            <a:pPr marL="0" indent="534988" algn="just">
              <a:lnSpc>
                <a:spcPct val="90000"/>
              </a:lnSpc>
              <a:buFontTx/>
              <a:buNone/>
            </a:pPr>
            <a:endParaRPr lang="ru-RU" altLang="ru-RU" sz="2400" i="1"/>
          </a:p>
          <a:p>
            <a:pPr marL="0" indent="534988" algn="just">
              <a:lnSpc>
                <a:spcPct val="90000"/>
              </a:lnSpc>
              <a:buFontTx/>
              <a:buNone/>
            </a:pPr>
            <a:r>
              <a:rPr lang="ru-RU" altLang="ru-RU" sz="2400"/>
              <a:t>ВОП  подразделяются на штатные и самодельные.</a:t>
            </a:r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5445125"/>
            <a:ext cx="1584325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500"/>
                                        <p:tgtEl>
                                          <p:spTgt spid="3277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5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500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08D0C-10E2-4C39-9631-CF8DEE07CD0B}" type="slidenum">
              <a:rPr lang="ru-RU" altLang="ru-RU"/>
              <a:pPr/>
              <a:t>14</a:t>
            </a:fld>
            <a:endParaRPr lang="ru-RU" altLang="ru-RU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692150"/>
            <a:ext cx="8229600" cy="5329238"/>
          </a:xfrm>
          <a:gradFill rotWithShape="1">
            <a:gsLst>
              <a:gs pos="0">
                <a:srgbClr val="FDD8C1"/>
              </a:gs>
              <a:gs pos="100000">
                <a:srgbClr val="CCFFFF"/>
              </a:gs>
            </a:gsLst>
            <a:lin ang="2700000" scaled="1"/>
          </a:gradFill>
          <a:ln w="57150">
            <a:solidFill>
              <a:schemeClr val="folHlink"/>
            </a:solidFill>
            <a:miter lim="800000"/>
            <a:headEnd/>
            <a:tailEnd/>
          </a:ln>
        </p:spPr>
        <p:txBody>
          <a:bodyPr/>
          <a:lstStyle/>
          <a:p>
            <a:pPr marL="0" indent="628650" algn="just">
              <a:lnSpc>
                <a:spcPct val="90000"/>
              </a:lnSpc>
              <a:buFontTx/>
              <a:buNone/>
            </a:pPr>
            <a:endParaRPr lang="ru-RU" altLang="ru-RU" sz="2400" i="1">
              <a:solidFill>
                <a:schemeClr val="hlink"/>
              </a:solidFill>
            </a:endParaRPr>
          </a:p>
          <a:p>
            <a:pPr marL="0" indent="628650" algn="just">
              <a:lnSpc>
                <a:spcPct val="90000"/>
              </a:lnSpc>
              <a:buFontTx/>
              <a:buNone/>
            </a:pPr>
            <a:r>
              <a:rPr lang="ru-RU" altLang="ru-RU" sz="2400" b="1" i="1">
                <a:solidFill>
                  <a:schemeClr val="hlink"/>
                </a:solidFill>
              </a:rPr>
              <a:t>Штатные –</a:t>
            </a:r>
            <a:r>
              <a:rPr lang="ru-RU" altLang="ru-RU" sz="2400"/>
              <a:t> </a:t>
            </a:r>
            <a:r>
              <a:rPr lang="ru-RU" altLang="ru-RU" sz="2400" b="1">
                <a:solidFill>
                  <a:schemeClr val="tx2"/>
                </a:solidFill>
              </a:rPr>
              <a:t>взрывные устройства, произведенные в промышленности и применяемые в армии, правоохранительных органах.</a:t>
            </a:r>
          </a:p>
          <a:p>
            <a:pPr marL="0" indent="628650" algn="just">
              <a:lnSpc>
                <a:spcPct val="90000"/>
              </a:lnSpc>
              <a:buFontTx/>
              <a:buNone/>
            </a:pPr>
            <a:endParaRPr lang="ru-RU" altLang="ru-RU" sz="2400" b="1">
              <a:solidFill>
                <a:schemeClr val="tx2"/>
              </a:solidFill>
            </a:endParaRPr>
          </a:p>
          <a:p>
            <a:pPr marL="0" indent="628650" algn="just">
              <a:lnSpc>
                <a:spcPct val="90000"/>
              </a:lnSpc>
              <a:buFontTx/>
              <a:buNone/>
            </a:pPr>
            <a:r>
              <a:rPr lang="ru-RU" altLang="ru-RU" sz="2400"/>
              <a:t>К ним принадлежат авиабомбы, кассеты, зажигательные баки, ракеты, снаряды РС, артиллерийские, танковые зенитные, мины от минометов, патроны крупных калибров и стрелкового оружия, ручные гранаты б/п, ВВ, химические и специальные, другие устройства, содержащие ВВ. Все они имеют характерный внешний вид, в основном хорошо известный населению по кинофильмам, телепередачам, книгам.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8CEBD-BB05-4AEC-9BF2-21081718C84F}" type="slidenum">
              <a:rPr lang="ru-RU" altLang="ru-RU"/>
              <a:pPr/>
              <a:t>15</a:t>
            </a:fld>
            <a:endParaRPr lang="ru-RU" altLang="ru-RU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620713"/>
            <a:ext cx="8229600" cy="5329237"/>
          </a:xfrm>
          <a:gradFill rotWithShape="1">
            <a:gsLst>
              <a:gs pos="0">
                <a:srgbClr val="FFCCCC"/>
              </a:gs>
              <a:gs pos="100000">
                <a:srgbClr val="CCFFFF"/>
              </a:gs>
            </a:gsLst>
            <a:lin ang="2700000" scaled="1"/>
          </a:gradFill>
          <a:ln w="57150">
            <a:solidFill>
              <a:schemeClr val="folHlink"/>
            </a:solidFill>
            <a:miter lim="800000"/>
            <a:headEnd/>
            <a:tailEnd/>
          </a:ln>
        </p:spPr>
        <p:txBody>
          <a:bodyPr lIns="180000" rIns="180000"/>
          <a:lstStyle/>
          <a:p>
            <a:pPr marL="0" indent="628650" algn="just">
              <a:lnSpc>
                <a:spcPct val="80000"/>
              </a:lnSpc>
              <a:buFontTx/>
              <a:buNone/>
            </a:pPr>
            <a:endParaRPr lang="ru-RU" altLang="ru-RU" sz="2800" b="1" i="1">
              <a:solidFill>
                <a:schemeClr val="hlink"/>
              </a:solidFill>
            </a:endParaRPr>
          </a:p>
          <a:p>
            <a:pPr marL="0" indent="628650" algn="just">
              <a:lnSpc>
                <a:spcPct val="80000"/>
              </a:lnSpc>
              <a:buFontTx/>
              <a:buNone/>
            </a:pPr>
            <a:r>
              <a:rPr lang="ru-RU" altLang="ru-RU" sz="2800" b="1" i="1">
                <a:solidFill>
                  <a:schemeClr val="hlink"/>
                </a:solidFill>
              </a:rPr>
              <a:t>Самодельные ВОП</a:t>
            </a:r>
            <a:r>
              <a:rPr lang="ru-RU" altLang="ru-RU" sz="2800" b="1" i="1"/>
              <a:t> </a:t>
            </a:r>
            <a:r>
              <a:rPr lang="ru-RU" altLang="ru-RU" sz="2800" b="1"/>
              <a:t>отличаются огромным разнообразием типов ВВ и предохранительно-исполнительных механизмов, формы, веса, радиуса поражения, порядка срабатывания и т.д. Их особенностью является непредсказуемость момента и порядка срабатывания взрывного устройства, его мощность. Используются твердые, пластичные, гранулированные, порошкообразные вещества, различные виды пороха, жидкости и разнообразные смеси.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48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31A1E-1B77-48FB-8D8A-BDC57723E093}" type="slidenum">
              <a:rPr lang="ru-RU" altLang="ru-RU"/>
              <a:pPr/>
              <a:t>16</a:t>
            </a:fld>
            <a:endParaRPr lang="ru-RU" altLang="ru-RU"/>
          </a:p>
        </p:txBody>
      </p:sp>
      <p:sp>
        <p:nvSpPr>
          <p:cNvPr id="35842" name="AutoShape 2"/>
          <p:cNvSpPr>
            <a:spLocks noChangeArrowheads="1"/>
          </p:cNvSpPr>
          <p:nvPr/>
        </p:nvSpPr>
        <p:spPr bwMode="auto">
          <a:xfrm>
            <a:off x="0" y="836613"/>
            <a:ext cx="9144000" cy="5761037"/>
          </a:xfrm>
          <a:prstGeom prst="doubleWave">
            <a:avLst>
              <a:gd name="adj1" fmla="val 3296"/>
              <a:gd name="adj2" fmla="val -120"/>
            </a:avLst>
          </a:prstGeom>
          <a:gradFill rotWithShape="1">
            <a:gsLst>
              <a:gs pos="0">
                <a:srgbClr val="FDD8C1"/>
              </a:gs>
              <a:gs pos="50000">
                <a:srgbClr val="CCFFFF"/>
              </a:gs>
              <a:gs pos="100000">
                <a:srgbClr val="FDD8C1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92150"/>
          </a:xfrm>
          <a:solidFill>
            <a:srgbClr val="FFD5D5"/>
          </a:solidFill>
        </p:spPr>
        <p:txBody>
          <a:bodyPr/>
          <a:lstStyle/>
          <a:p>
            <a:r>
              <a:rPr lang="ru-RU" altLang="ru-RU" sz="3600" b="1">
                <a:solidFill>
                  <a:srgbClr val="800000"/>
                </a:solidFill>
              </a:rPr>
              <a:t>Принципы борьбы с терроризмом</a:t>
            </a:r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23850" y="908050"/>
            <a:ext cx="8820150" cy="5256213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ru-RU" altLang="ru-RU" sz="2000" b="1"/>
              <a:t>Законность;</a:t>
            </a:r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ru-RU" altLang="ru-RU" sz="2000" b="1"/>
              <a:t>приоритет мер предупреждения терроризма;</a:t>
            </a:r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ru-RU" altLang="ru-RU" sz="2000" b="1"/>
              <a:t>неотвратимость наказания за осуществление террористической деятельности;</a:t>
            </a:r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ru-RU" altLang="ru-RU" sz="2000" b="1"/>
              <a:t>сочетание гласных и негласных методов борьбы с терроризмом;</a:t>
            </a:r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ru-RU" altLang="ru-RU" sz="2000" b="1"/>
              <a:t>комплексное использование профилактических правовых, политических, социально-экономических, пропагандистских мер;</a:t>
            </a:r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ru-RU" altLang="ru-RU" sz="2000" b="1"/>
              <a:t>приоритет защиты прав лиц, подвергшихся опасности в результате террористической акции;</a:t>
            </a:r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ru-RU" altLang="ru-RU" sz="2000" b="1"/>
              <a:t>минимальные уступки террористу;</a:t>
            </a:r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ru-RU" altLang="ru-RU" sz="2000" b="1"/>
              <a:t>единоначалие в руководстве привлекаемыми силами и средствами при проведении контртеррористических операций;</a:t>
            </a:r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ru-RU" altLang="ru-RU" sz="2000" b="1"/>
              <a:t>минимальная огласка технических приемов и тактики проведения контртеррористических операций, а также состава участников указанных операций.</a:t>
            </a: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8675688" y="6524625"/>
            <a:ext cx="4683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fld id="{9D3B4FE3-795A-4179-8A96-4090613D4AE3}" type="slidenum">
              <a:rPr lang="ru-RU" altLang="ru-RU"/>
              <a:pPr>
                <a:spcBef>
                  <a:spcPct val="50000"/>
                </a:spcBef>
              </a:pPr>
              <a:t>16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5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58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58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58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58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58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58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58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58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animBg="1"/>
      <p:bldP spid="35843" grpId="0" animBg="1"/>
      <p:bldP spid="3584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63BAB-C4EB-47C0-A2FB-B96DD13E34B2}" type="slidenum">
              <a:rPr lang="ru-RU" altLang="ru-RU"/>
              <a:pPr/>
              <a:t>17</a:t>
            </a:fld>
            <a:endParaRPr lang="ru-RU" altLang="ru-RU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395288" y="115888"/>
            <a:ext cx="8497887" cy="1225550"/>
          </a:xfrm>
          <a:prstGeom prst="downArrow">
            <a:avLst>
              <a:gd name="adj1" fmla="val 84648"/>
              <a:gd name="adj2" fmla="val 57407"/>
            </a:avLst>
          </a:prstGeom>
          <a:solidFill>
            <a:schemeClr val="accent1"/>
          </a:solidFill>
          <a:ln w="2857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850900"/>
          </a:xfrm>
        </p:spPr>
        <p:txBody>
          <a:bodyPr/>
          <a:lstStyle/>
          <a:p>
            <a:r>
              <a:rPr lang="ru-RU" altLang="ru-RU" sz="28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 Российской Федерации борьба с терроризмом ведется: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824413"/>
          </a:xfrm>
          <a:gradFill rotWithShape="1">
            <a:gsLst>
              <a:gs pos="0">
                <a:srgbClr val="CCFFFF"/>
              </a:gs>
              <a:gs pos="100000">
                <a:srgbClr val="FFEBEB"/>
              </a:gs>
            </a:gsLst>
            <a:lin ang="18900000" scaled="1"/>
          </a:gradFill>
          <a:ln w="28575">
            <a:solidFill>
              <a:schemeClr val="folHlink"/>
            </a:solidFill>
            <a:miter lim="800000"/>
            <a:headEnd/>
            <a:tailEnd/>
          </a:ln>
          <a:effectLst>
            <a:prstShdw prst="shdw18" dist="17961" dir="13500000">
              <a:schemeClr val="folHlink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pPr>
              <a:lnSpc>
                <a:spcPts val="2600"/>
              </a:lnSpc>
              <a:spcBef>
                <a:spcPts val="400"/>
              </a:spcBef>
              <a:spcAft>
                <a:spcPts val="800"/>
              </a:spcAft>
              <a:buFont typeface="Wingdings" pitchFamily="2" charset="2"/>
              <a:buChar char="Ø"/>
            </a:pPr>
            <a:r>
              <a:rPr lang="ru-RU" altLang="ru-RU" sz="2400"/>
              <a:t>федеральной службой безопасности (ФСБ)</a:t>
            </a:r>
          </a:p>
          <a:p>
            <a:pPr>
              <a:lnSpc>
                <a:spcPts val="2600"/>
              </a:lnSpc>
              <a:spcBef>
                <a:spcPts val="400"/>
              </a:spcBef>
              <a:spcAft>
                <a:spcPts val="800"/>
              </a:spcAft>
              <a:buFont typeface="Wingdings" pitchFamily="2" charset="2"/>
              <a:buChar char="Ø"/>
            </a:pPr>
            <a:r>
              <a:rPr lang="ru-RU" altLang="ru-RU" sz="2400"/>
              <a:t>министерством внутренних дел (МВД)</a:t>
            </a:r>
          </a:p>
          <a:p>
            <a:pPr>
              <a:lnSpc>
                <a:spcPts val="2600"/>
              </a:lnSpc>
              <a:spcBef>
                <a:spcPts val="400"/>
              </a:spcBef>
              <a:spcAft>
                <a:spcPts val="800"/>
              </a:spcAft>
              <a:buFont typeface="Wingdings" pitchFamily="2" charset="2"/>
              <a:buChar char="Ø"/>
            </a:pPr>
            <a:r>
              <a:rPr lang="ru-RU" altLang="ru-RU" sz="2400"/>
              <a:t>министерством обороны (МО)</a:t>
            </a:r>
          </a:p>
          <a:p>
            <a:pPr>
              <a:lnSpc>
                <a:spcPts val="2600"/>
              </a:lnSpc>
              <a:spcBef>
                <a:spcPts val="400"/>
              </a:spcBef>
              <a:spcAft>
                <a:spcPts val="800"/>
              </a:spcAft>
              <a:buFont typeface="Wingdings" pitchFamily="2" charset="2"/>
              <a:buChar char="Ø"/>
            </a:pPr>
            <a:r>
              <a:rPr lang="ru-RU" altLang="ru-RU" sz="2400"/>
              <a:t>службой внешней разведки (СВР)</a:t>
            </a:r>
          </a:p>
          <a:p>
            <a:pPr>
              <a:lnSpc>
                <a:spcPts val="2600"/>
              </a:lnSpc>
              <a:spcBef>
                <a:spcPts val="400"/>
              </a:spcBef>
              <a:spcAft>
                <a:spcPts val="800"/>
              </a:spcAft>
              <a:buFont typeface="Wingdings" pitchFamily="2" charset="2"/>
              <a:buChar char="Ø"/>
            </a:pPr>
            <a:r>
              <a:rPr lang="ru-RU" altLang="ru-RU" sz="2400"/>
              <a:t>федеральной службой охраны (ФСО)</a:t>
            </a:r>
          </a:p>
          <a:p>
            <a:pPr>
              <a:lnSpc>
                <a:spcPts val="2600"/>
              </a:lnSpc>
              <a:spcBef>
                <a:spcPts val="400"/>
              </a:spcBef>
              <a:spcAft>
                <a:spcPts val="800"/>
              </a:spcAft>
              <a:buFont typeface="Wingdings" pitchFamily="2" charset="2"/>
              <a:buChar char="Ø"/>
            </a:pPr>
            <a:r>
              <a:rPr lang="ru-RU" altLang="ru-RU" sz="2400"/>
              <a:t>федеральной пограничной службой (ФПС)</a:t>
            </a:r>
          </a:p>
          <a:p>
            <a:pPr>
              <a:lnSpc>
                <a:spcPts val="2600"/>
              </a:lnSpc>
              <a:spcBef>
                <a:spcPts val="400"/>
              </a:spcBef>
              <a:spcAft>
                <a:spcPts val="800"/>
              </a:spcAft>
              <a:buFont typeface="Wingdings" pitchFamily="2" charset="2"/>
              <a:buChar char="Ø"/>
            </a:pPr>
            <a:r>
              <a:rPr lang="ru-RU" altLang="ru-RU" sz="2400"/>
              <a:t>МЧС России</a:t>
            </a:r>
          </a:p>
          <a:p>
            <a:pPr>
              <a:lnSpc>
                <a:spcPts val="2600"/>
              </a:lnSpc>
              <a:spcBef>
                <a:spcPts val="400"/>
              </a:spcBef>
              <a:spcAft>
                <a:spcPts val="800"/>
              </a:spcAft>
              <a:buFont typeface="Wingdings" pitchFamily="2" charset="2"/>
              <a:buChar char="Ø"/>
            </a:pPr>
            <a:r>
              <a:rPr lang="ru-RU" altLang="ru-RU" sz="2400" b="1"/>
              <a:t>силы и средства:</a:t>
            </a:r>
          </a:p>
          <a:p>
            <a:pPr>
              <a:lnSpc>
                <a:spcPts val="2600"/>
              </a:lnSpc>
              <a:spcBef>
                <a:spcPts val="400"/>
              </a:spcBef>
              <a:spcAft>
                <a:spcPts val="800"/>
              </a:spcAft>
              <a:buFont typeface="Times New Roman" pitchFamily="18" charset="0"/>
              <a:buChar char="–"/>
            </a:pPr>
            <a:r>
              <a:rPr lang="ru-RU" altLang="ru-RU" sz="2400"/>
              <a:t>субъектов РФ;</a:t>
            </a:r>
          </a:p>
          <a:p>
            <a:pPr>
              <a:lnSpc>
                <a:spcPts val="2600"/>
              </a:lnSpc>
              <a:spcBef>
                <a:spcPts val="400"/>
              </a:spcBef>
              <a:spcAft>
                <a:spcPts val="800"/>
              </a:spcAft>
              <a:buFont typeface="Times New Roman" pitchFamily="18" charset="0"/>
              <a:buChar char="–"/>
            </a:pPr>
            <a:r>
              <a:rPr lang="ru-RU" altLang="ru-RU" sz="2400"/>
              <a:t>органов местного самоуправления</a:t>
            </a:r>
          </a:p>
          <a:p>
            <a:pPr>
              <a:lnSpc>
                <a:spcPts val="2600"/>
              </a:lnSpc>
              <a:spcBef>
                <a:spcPts val="400"/>
              </a:spcBef>
              <a:spcAft>
                <a:spcPts val="800"/>
              </a:spcAft>
              <a:buFont typeface="Wingdings" pitchFamily="2" charset="2"/>
              <a:buChar char="Ø"/>
            </a:pPr>
            <a:endParaRPr lang="ru-RU" altLang="ru-RU" sz="2400"/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8604250" y="6491288"/>
            <a:ext cx="539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fld id="{C86EDDA2-63E2-40DC-B3F2-ADE8E40A399E}" type="slidenum">
              <a:rPr lang="ru-RU" altLang="ru-RU"/>
              <a:pPr>
                <a:spcBef>
                  <a:spcPct val="50000"/>
                </a:spcBef>
              </a:pPr>
              <a:t>17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5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5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500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500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500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500"/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2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4" dur="500"/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8" dur="500"/>
                                        <p:tgtEl>
                                          <p:spTgt spid="36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0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2" dur="500"/>
                                        <p:tgtEl>
                                          <p:spTgt spid="368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 animBg="1"/>
      <p:bldP spid="3686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7A629-0A29-46C0-839E-85D76A78D863}" type="slidenum">
              <a:rPr lang="ru-RU" altLang="ru-RU"/>
              <a:pPr/>
              <a:t>18</a:t>
            </a:fld>
            <a:endParaRPr lang="ru-RU" altLang="ru-RU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indent="534988" algn="just"/>
            <a:r>
              <a:rPr lang="ru-RU" altLang="ru-RU" sz="2000" b="1">
                <a:solidFill>
                  <a:srgbClr val="800000"/>
                </a:solidFill>
              </a:rPr>
              <a:t>Для координации деятельности органов исполнительной власти (федеральных и субъектов РФ) и органов местного самоуправления создаются: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1268413"/>
            <a:ext cx="7056437" cy="720725"/>
          </a:xfrm>
          <a:solidFill>
            <a:srgbClr val="CCFFCC"/>
          </a:solidFill>
          <a:ln w="28575">
            <a:solidFill>
              <a:schemeClr val="folHlink"/>
            </a:solidFill>
            <a:miter lim="800000"/>
            <a:headEnd/>
            <a:tailEnd/>
          </a:ln>
        </p:spPr>
        <p:txBody>
          <a:bodyPr/>
          <a:lstStyle/>
          <a:p>
            <a:pPr marL="177800" indent="-177800" algn="ctr">
              <a:lnSpc>
                <a:spcPct val="80000"/>
              </a:lnSpc>
              <a:buFontTx/>
              <a:buNone/>
            </a:pPr>
            <a:r>
              <a:rPr lang="ru-RU" altLang="ru-RU" sz="20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Национальный антитеррористический комитет</a:t>
            </a:r>
          </a:p>
          <a:p>
            <a:pPr marL="177800" indent="-177800" algn="ctr">
              <a:lnSpc>
                <a:spcPct val="80000"/>
              </a:lnSpc>
              <a:buFontTx/>
              <a:buNone/>
            </a:pPr>
            <a:r>
              <a:rPr lang="ru-RU" altLang="ru-RU" sz="1800" u="sng"/>
              <a:t>Председатель</a:t>
            </a:r>
            <a:r>
              <a:rPr lang="ru-RU" altLang="ru-RU" sz="1800"/>
              <a:t> – директор ФСБ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4787900" y="981075"/>
            <a:ext cx="4043363" cy="532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grpSp>
        <p:nvGrpSpPr>
          <p:cNvPr id="9237" name="Group 21"/>
          <p:cNvGrpSpPr>
            <a:grpSpLocks/>
          </p:cNvGrpSpPr>
          <p:nvPr/>
        </p:nvGrpSpPr>
        <p:grpSpPr bwMode="auto">
          <a:xfrm>
            <a:off x="1619250" y="5373688"/>
            <a:ext cx="6265863" cy="1008062"/>
            <a:chOff x="1701" y="3294"/>
            <a:chExt cx="2857" cy="636"/>
          </a:xfrm>
        </p:grpSpPr>
        <p:sp>
          <p:nvSpPr>
            <p:cNvPr id="9231" name="Rectangle 15"/>
            <p:cNvSpPr>
              <a:spLocks noChangeArrowheads="1"/>
            </p:cNvSpPr>
            <p:nvPr/>
          </p:nvSpPr>
          <p:spPr bwMode="auto">
            <a:xfrm>
              <a:off x="1927" y="3385"/>
              <a:ext cx="2631" cy="545"/>
            </a:xfrm>
            <a:prstGeom prst="rect">
              <a:avLst/>
            </a:prstGeom>
            <a:solidFill>
              <a:srgbClr val="CCCCFF"/>
            </a:solidFill>
            <a:ln w="28575">
              <a:solidFill>
                <a:schemeClr val="folHlink"/>
              </a:solidFill>
              <a:prstDash val="dash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271463" indent="-271463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1255713" indent="-5334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892300" indent="-4572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2452688" indent="-3810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3013075" indent="-3810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34702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39274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43846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48418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buFontTx/>
                <a:buNone/>
              </a:pPr>
              <a:endParaRPr lang="ru-RU" altLang="ru-RU" sz="1800"/>
            </a:p>
          </p:txBody>
        </p:sp>
        <p:sp>
          <p:nvSpPr>
            <p:cNvPr id="9221" name="Rectangle 5"/>
            <p:cNvSpPr>
              <a:spLocks noChangeArrowheads="1"/>
            </p:cNvSpPr>
            <p:nvPr/>
          </p:nvSpPr>
          <p:spPr bwMode="auto">
            <a:xfrm>
              <a:off x="1701" y="3294"/>
              <a:ext cx="2767" cy="545"/>
            </a:xfrm>
            <a:prstGeom prst="rect">
              <a:avLst/>
            </a:prstGeom>
            <a:solidFill>
              <a:srgbClr val="CCCCFF"/>
            </a:solidFill>
            <a:ln w="28575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271463" indent="-271463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1255713" indent="-5334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892300" indent="-4572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2452688" indent="-3810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3013075" indent="-3810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34702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39274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43846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48418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lnSpc>
                  <a:spcPts val="2000"/>
                </a:lnSpc>
                <a:spcBef>
                  <a:spcPts val="500"/>
                </a:spcBef>
                <a:buFontTx/>
                <a:buNone/>
              </a:pPr>
              <a:r>
                <a:rPr lang="ru-RU" altLang="ru-RU" sz="1800" b="1">
                  <a:latin typeface="Times New Roman" pitchFamily="18" charset="0"/>
                </a:rPr>
                <a:t>Временные штабы по подготовке и обеспечению безопасности проведения культурно-зрелищных, спортивных и общественно-массовых мероприятий</a:t>
              </a:r>
            </a:p>
          </p:txBody>
        </p:sp>
      </p:grp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1547813" y="1916113"/>
            <a:ext cx="6264275" cy="576262"/>
          </a:xfrm>
          <a:prstGeom prst="rect">
            <a:avLst/>
          </a:prstGeom>
          <a:solidFill>
            <a:srgbClr val="CCFFCC"/>
          </a:solidFill>
          <a:ln w="2857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71463" indent="-2714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1255713" indent="-5334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8923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2452688" indent="-381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3013075" indent="-381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3470275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3927475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4384675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4841875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ts val="1800"/>
              </a:lnSpc>
              <a:spcBef>
                <a:spcPts val="400"/>
              </a:spcBef>
              <a:buFontTx/>
              <a:buNone/>
            </a:pPr>
            <a:r>
              <a:rPr lang="ru-RU" altLang="ru-RU" sz="1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Федеральный оперативный штаб</a:t>
            </a:r>
          </a:p>
          <a:p>
            <a:pPr algn="ctr">
              <a:lnSpc>
                <a:spcPts val="1800"/>
              </a:lnSpc>
              <a:spcBef>
                <a:spcPts val="400"/>
              </a:spcBef>
              <a:buFontTx/>
              <a:buNone/>
            </a:pPr>
            <a:r>
              <a:rPr lang="ru-RU" altLang="ru-RU" sz="1600" u="sng"/>
              <a:t>Руководитель</a:t>
            </a:r>
            <a:r>
              <a:rPr lang="ru-RU" altLang="ru-RU" sz="1600"/>
              <a:t> – назначается председателем комитета</a:t>
            </a:r>
            <a:endParaRPr lang="ru-RU" altLang="ru-RU" sz="1600" u="sng"/>
          </a:p>
        </p:txBody>
      </p:sp>
      <p:grpSp>
        <p:nvGrpSpPr>
          <p:cNvPr id="9246" name="Group 30"/>
          <p:cNvGrpSpPr>
            <a:grpSpLocks/>
          </p:cNvGrpSpPr>
          <p:nvPr/>
        </p:nvGrpSpPr>
        <p:grpSpPr bwMode="auto">
          <a:xfrm>
            <a:off x="1403350" y="2781300"/>
            <a:ext cx="6697663" cy="1008063"/>
            <a:chOff x="884" y="1752"/>
            <a:chExt cx="4219" cy="635"/>
          </a:xfrm>
        </p:grpSpPr>
        <p:sp>
          <p:nvSpPr>
            <p:cNvPr id="9225" name="Rectangle 9"/>
            <p:cNvSpPr>
              <a:spLocks noChangeArrowheads="1"/>
            </p:cNvSpPr>
            <p:nvPr/>
          </p:nvSpPr>
          <p:spPr bwMode="auto">
            <a:xfrm>
              <a:off x="1177" y="1948"/>
              <a:ext cx="3926" cy="439"/>
            </a:xfrm>
            <a:prstGeom prst="rect">
              <a:avLst/>
            </a:prstGeom>
            <a:solidFill>
              <a:srgbClr val="CCFFFF"/>
            </a:solidFill>
            <a:ln w="28575">
              <a:solidFill>
                <a:schemeClr val="folHlink"/>
              </a:solidFill>
              <a:prstDash val="dash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271463" indent="-271463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1255713" indent="-5334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892300" indent="-4572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2452688" indent="-3810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3013075" indent="-3810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34702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39274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43846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48418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buFontTx/>
                <a:buNone/>
              </a:pPr>
              <a:endParaRPr lang="ru-RU" altLang="ru-RU" sz="1800"/>
            </a:p>
          </p:txBody>
        </p:sp>
        <p:sp>
          <p:nvSpPr>
            <p:cNvPr id="9224" name="Rectangle 8"/>
            <p:cNvSpPr>
              <a:spLocks noChangeArrowheads="1"/>
            </p:cNvSpPr>
            <p:nvPr/>
          </p:nvSpPr>
          <p:spPr bwMode="auto">
            <a:xfrm>
              <a:off x="1031" y="1831"/>
              <a:ext cx="3981" cy="470"/>
            </a:xfrm>
            <a:prstGeom prst="rect">
              <a:avLst/>
            </a:prstGeom>
            <a:solidFill>
              <a:srgbClr val="CCFFFF"/>
            </a:solidFill>
            <a:ln w="28575">
              <a:solidFill>
                <a:schemeClr val="folHlink"/>
              </a:solidFill>
              <a:prstDash val="dash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271463" indent="-271463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1255713" indent="-5334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892300" indent="-4572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2452688" indent="-3810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3013075" indent="-3810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34702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39274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43846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48418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buFontTx/>
                <a:buNone/>
              </a:pPr>
              <a:endParaRPr lang="ru-RU" altLang="ru-RU" sz="1800"/>
            </a:p>
          </p:txBody>
        </p:sp>
        <p:sp>
          <p:nvSpPr>
            <p:cNvPr id="9223" name="Rectangle 7"/>
            <p:cNvSpPr>
              <a:spLocks noChangeArrowheads="1"/>
            </p:cNvSpPr>
            <p:nvPr/>
          </p:nvSpPr>
          <p:spPr bwMode="auto">
            <a:xfrm>
              <a:off x="884" y="1752"/>
              <a:ext cx="4073" cy="471"/>
            </a:xfrm>
            <a:prstGeom prst="rect">
              <a:avLst/>
            </a:prstGeom>
            <a:solidFill>
              <a:srgbClr val="CCFFFF"/>
            </a:solidFill>
            <a:ln w="28575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271463" indent="-271463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1255713" indent="-5334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892300" indent="-4572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2452688" indent="-3810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3013075" indent="-3810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34702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39274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43846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48418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buFontTx/>
                <a:buNone/>
              </a:pPr>
              <a:r>
                <a:rPr lang="ru-RU" altLang="ru-RU" sz="1800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Антитеррористические комиссии в субъектах РФ</a:t>
              </a:r>
              <a:endParaRPr lang="ru-RU" altLang="ru-RU" sz="1800">
                <a:latin typeface="Times New Roman" pitchFamily="18" charset="0"/>
              </a:endParaRPr>
            </a:p>
            <a:p>
              <a:pPr algn="ctr">
                <a:buFontTx/>
                <a:buNone/>
              </a:pPr>
              <a:r>
                <a:rPr lang="ru-RU" altLang="ru-RU" sz="1600" u="sng"/>
                <a:t>Руководители</a:t>
              </a:r>
              <a:r>
                <a:rPr lang="ru-RU" altLang="ru-RU" sz="1600"/>
                <a:t> – высшие должностные лица  субъектов РФ</a:t>
              </a:r>
              <a:endParaRPr lang="ru-RU" altLang="ru-RU" sz="1600" u="sng"/>
            </a:p>
          </p:txBody>
        </p:sp>
      </p:grpSp>
      <p:grpSp>
        <p:nvGrpSpPr>
          <p:cNvPr id="9236" name="Group 20"/>
          <p:cNvGrpSpPr>
            <a:grpSpLocks/>
          </p:cNvGrpSpPr>
          <p:nvPr/>
        </p:nvGrpSpPr>
        <p:grpSpPr bwMode="auto">
          <a:xfrm>
            <a:off x="1547813" y="3500438"/>
            <a:ext cx="6335712" cy="792162"/>
            <a:chOff x="1474" y="2387"/>
            <a:chExt cx="3220" cy="771"/>
          </a:xfrm>
        </p:grpSpPr>
        <p:sp>
          <p:nvSpPr>
            <p:cNvPr id="9229" name="Rectangle 13"/>
            <p:cNvSpPr>
              <a:spLocks noChangeArrowheads="1"/>
            </p:cNvSpPr>
            <p:nvPr/>
          </p:nvSpPr>
          <p:spPr bwMode="auto">
            <a:xfrm>
              <a:off x="1564" y="2497"/>
              <a:ext cx="3130" cy="661"/>
            </a:xfrm>
            <a:prstGeom prst="rect">
              <a:avLst/>
            </a:prstGeom>
            <a:solidFill>
              <a:srgbClr val="66FFFF"/>
            </a:solidFill>
            <a:ln w="28575">
              <a:solidFill>
                <a:schemeClr val="folHlink"/>
              </a:solidFill>
              <a:prstDash val="dash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271463" indent="-271463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1255713" indent="-5334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892300" indent="-4572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2452688" indent="-3810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3013075" indent="-3810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34702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39274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43846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48418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buFontTx/>
                <a:buNone/>
              </a:pPr>
              <a:endParaRPr lang="ru-RU" altLang="ru-RU" sz="1800"/>
            </a:p>
          </p:txBody>
        </p:sp>
        <p:sp>
          <p:nvSpPr>
            <p:cNvPr id="9228" name="Rectangle 12"/>
            <p:cNvSpPr>
              <a:spLocks noChangeArrowheads="1"/>
            </p:cNvSpPr>
            <p:nvPr/>
          </p:nvSpPr>
          <p:spPr bwMode="auto">
            <a:xfrm>
              <a:off x="1474" y="2387"/>
              <a:ext cx="3130" cy="661"/>
            </a:xfrm>
            <a:prstGeom prst="rect">
              <a:avLst/>
            </a:prstGeom>
            <a:solidFill>
              <a:srgbClr val="66FFFF"/>
            </a:solidFill>
            <a:ln w="28575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271463" indent="-271463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1255713" indent="-5334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892300" indent="-4572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2452688" indent="-3810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3013075" indent="-3810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34702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39274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43846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48418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buFontTx/>
                <a:buNone/>
              </a:pPr>
              <a:r>
                <a:rPr lang="ru-RU" altLang="ru-RU" sz="1800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Оперативные штабы</a:t>
              </a:r>
            </a:p>
            <a:p>
              <a:pPr algn="ctr">
                <a:buFontTx/>
                <a:buNone/>
              </a:pPr>
              <a:r>
                <a:rPr lang="ru-RU" altLang="ru-RU" sz="1600" u="sng"/>
                <a:t>Руководители</a:t>
              </a:r>
              <a:r>
                <a:rPr lang="ru-RU" altLang="ru-RU" sz="1600"/>
                <a:t> – руководители территориальных органов ФСБ</a:t>
              </a:r>
              <a:endParaRPr lang="ru-RU" altLang="ru-RU" sz="1600" u="sng"/>
            </a:p>
          </p:txBody>
        </p:sp>
      </p:grpSp>
      <p:sp>
        <p:nvSpPr>
          <p:cNvPr id="9233" name="Line 17"/>
          <p:cNvSpPr>
            <a:spLocks noChangeShapeType="1"/>
          </p:cNvSpPr>
          <p:nvPr/>
        </p:nvSpPr>
        <p:spPr bwMode="auto">
          <a:xfrm>
            <a:off x="4572000" y="2492375"/>
            <a:ext cx="0" cy="2889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>
            <a:off x="4643438" y="4221163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35" name="Rectangle 19"/>
          <p:cNvSpPr>
            <a:spLocks noChangeArrowheads="1"/>
          </p:cNvSpPr>
          <p:nvPr/>
        </p:nvSpPr>
        <p:spPr bwMode="auto">
          <a:xfrm>
            <a:off x="3059113" y="6453188"/>
            <a:ext cx="5905500" cy="40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folHlink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71463" indent="-2714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1255713" indent="-5334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8923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2452688" indent="-381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3013075" indent="-381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3470275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3927475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4384675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4841875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buFontTx/>
              <a:buNone/>
            </a:pPr>
            <a:r>
              <a:rPr lang="ru-RU" altLang="ru-RU" sz="1800" b="1" i="1">
                <a:solidFill>
                  <a:srgbClr val="993300"/>
                </a:solidFill>
                <a:latin typeface="Times New Roman" pitchFamily="18" charset="0"/>
              </a:rPr>
              <a:t>Указ Президента РФ от 15.02.2006 № 116</a:t>
            </a:r>
          </a:p>
        </p:txBody>
      </p:sp>
      <p:grpSp>
        <p:nvGrpSpPr>
          <p:cNvPr id="9238" name="Group 22"/>
          <p:cNvGrpSpPr>
            <a:grpSpLocks/>
          </p:cNvGrpSpPr>
          <p:nvPr/>
        </p:nvGrpSpPr>
        <p:grpSpPr bwMode="auto">
          <a:xfrm>
            <a:off x="1619250" y="4508500"/>
            <a:ext cx="6265863" cy="649288"/>
            <a:chOff x="1701" y="3294"/>
            <a:chExt cx="2857" cy="636"/>
          </a:xfrm>
        </p:grpSpPr>
        <p:sp>
          <p:nvSpPr>
            <p:cNvPr id="9239" name="Rectangle 23"/>
            <p:cNvSpPr>
              <a:spLocks noChangeArrowheads="1"/>
            </p:cNvSpPr>
            <p:nvPr/>
          </p:nvSpPr>
          <p:spPr bwMode="auto">
            <a:xfrm>
              <a:off x="1927" y="3385"/>
              <a:ext cx="2631" cy="545"/>
            </a:xfrm>
            <a:prstGeom prst="rect">
              <a:avLst/>
            </a:prstGeom>
            <a:solidFill>
              <a:srgbClr val="CCCCFF"/>
            </a:solidFill>
            <a:ln w="28575">
              <a:solidFill>
                <a:schemeClr val="folHlink"/>
              </a:solidFill>
              <a:prstDash val="dash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271463" indent="-271463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1255713" indent="-5334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892300" indent="-4572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2452688" indent="-3810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3013075" indent="-3810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34702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39274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43846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48418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buFontTx/>
                <a:buNone/>
              </a:pPr>
              <a:endParaRPr lang="ru-RU" altLang="ru-RU" sz="1800"/>
            </a:p>
          </p:txBody>
        </p:sp>
        <p:sp>
          <p:nvSpPr>
            <p:cNvPr id="9240" name="Rectangle 24"/>
            <p:cNvSpPr>
              <a:spLocks noChangeArrowheads="1"/>
            </p:cNvSpPr>
            <p:nvPr/>
          </p:nvSpPr>
          <p:spPr bwMode="auto">
            <a:xfrm>
              <a:off x="1701" y="3294"/>
              <a:ext cx="2767" cy="545"/>
            </a:xfrm>
            <a:prstGeom prst="rect">
              <a:avLst/>
            </a:prstGeom>
            <a:solidFill>
              <a:srgbClr val="CCCCFF"/>
            </a:solidFill>
            <a:ln w="28575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271463" indent="-271463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1255713" indent="-5334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892300" indent="-4572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2452688" indent="-3810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3013075" indent="-3810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34702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39274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43846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4841875" indent="-3810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lnSpc>
                  <a:spcPts val="2000"/>
                </a:lnSpc>
                <a:spcBef>
                  <a:spcPts val="500"/>
                </a:spcBef>
                <a:buFontTx/>
                <a:buNone/>
              </a:pPr>
              <a:r>
                <a:rPr lang="ru-RU" altLang="ru-RU" sz="1800" b="1">
                  <a:latin typeface="Times New Roman" pitchFamily="18" charset="0"/>
                </a:rPr>
                <a:t>Муниципальные постоянно действующие антитеррористические комиссии</a:t>
              </a:r>
            </a:p>
          </p:txBody>
        </p:sp>
      </p:grpSp>
      <p:sp>
        <p:nvSpPr>
          <p:cNvPr id="9245" name="Line 29"/>
          <p:cNvSpPr>
            <a:spLocks noChangeShapeType="1"/>
          </p:cNvSpPr>
          <p:nvPr/>
        </p:nvSpPr>
        <p:spPr bwMode="auto">
          <a:xfrm>
            <a:off x="4643438" y="5084763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21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2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5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build="p" animBg="1"/>
      <p:bldP spid="9222" grpId="0" animBg="1"/>
      <p:bldP spid="9233" grpId="0" animBg="1"/>
      <p:bldP spid="9234" grpId="0" animBg="1"/>
      <p:bldP spid="9235" grpId="0"/>
      <p:bldP spid="924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CC316-FCD6-4DAD-90AB-76635F2331D5}" type="slidenum">
              <a:rPr lang="ru-RU" altLang="ru-RU"/>
              <a:pPr/>
              <a:t>19</a:t>
            </a:fld>
            <a:endParaRPr lang="ru-RU" altLang="ru-RU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517525"/>
          </a:xfrm>
        </p:spPr>
        <p:txBody>
          <a:bodyPr/>
          <a:lstStyle/>
          <a:p>
            <a:pPr>
              <a:lnSpc>
                <a:spcPct val="60000"/>
              </a:lnSpc>
            </a:pPr>
            <a:r>
              <a:rPr lang="ru-RU" altLang="ru-RU" sz="24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Система безопасности объекта, предприятия, учреждения, организации</a:t>
            </a:r>
            <a:r>
              <a:rPr lang="ru-RU" altLang="ru-RU" sz="4000">
                <a:solidFill>
                  <a:schemeClr val="hlink"/>
                </a:solidFill>
              </a:rPr>
              <a:t> </a:t>
            </a:r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>
            <p:ph idx="1"/>
          </p:nvPr>
        </p:nvGraphicFramePr>
        <p:xfrm>
          <a:off x="180975" y="776288"/>
          <a:ext cx="8655050" cy="6283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85" name="Документ" r:id="rId3" imgW="6462979" imgH="4688133" progId="Word.Document.8">
                  <p:embed/>
                </p:oleObj>
              </mc:Choice>
              <mc:Fallback>
                <p:oleObj name="Документ" r:id="rId3" imgW="6462979" imgH="4688133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975" y="776288"/>
                        <a:ext cx="8655050" cy="6283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0E13-56C3-44B8-9881-188FDFCF5887}" type="slidenum">
              <a:rPr lang="ru-RU" altLang="ru-RU"/>
              <a:pPr/>
              <a:t>2</a:t>
            </a:fld>
            <a:endParaRPr lang="ru-RU" altLang="ru-RU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908050"/>
            <a:ext cx="8229600" cy="792163"/>
          </a:xfrm>
        </p:spPr>
        <p:txBody>
          <a:bodyPr/>
          <a:lstStyle/>
          <a:p>
            <a:r>
              <a:rPr lang="ru-RU" altLang="ru-RU" b="1">
                <a:solidFill>
                  <a:srgbClr val="993300"/>
                </a:solidFill>
              </a:rPr>
              <a:t>Учебные вопросы: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133600"/>
            <a:ext cx="8229600" cy="3671888"/>
          </a:xfrm>
        </p:spPr>
        <p:txBody>
          <a:bodyPr/>
          <a:lstStyle/>
          <a:p>
            <a:pPr marL="609600" indent="-609600" algn="just">
              <a:lnSpc>
                <a:spcPct val="80000"/>
              </a:lnSpc>
              <a:spcBef>
                <a:spcPts val="1400"/>
              </a:spcBef>
              <a:buFontTx/>
              <a:buAutoNum type="arabicPeriod"/>
            </a:pPr>
            <a:r>
              <a:rPr lang="ru-RU" altLang="ru-RU" sz="2800"/>
              <a:t>Нормативные правовые и организационные основы противодействия терроризму. Сущность, виды терроризма.</a:t>
            </a:r>
          </a:p>
          <a:p>
            <a:pPr marL="609600" indent="-609600" algn="just">
              <a:lnSpc>
                <a:spcPct val="80000"/>
              </a:lnSpc>
              <a:spcBef>
                <a:spcPts val="1400"/>
              </a:spcBef>
              <a:buFontTx/>
              <a:buAutoNum type="arabicPeriod"/>
            </a:pPr>
            <a:r>
              <a:rPr lang="ru-RU" altLang="ru-RU" sz="2800"/>
              <a:t>Мероприятия по минимизации последствий террористических актов.</a:t>
            </a:r>
          </a:p>
          <a:p>
            <a:pPr marL="609600" indent="-609600" algn="just">
              <a:lnSpc>
                <a:spcPct val="80000"/>
              </a:lnSpc>
              <a:spcBef>
                <a:spcPts val="1400"/>
              </a:spcBef>
              <a:buFontTx/>
              <a:buAutoNum type="arabicPeriod"/>
            </a:pPr>
            <a:r>
              <a:rPr lang="ru-RU" altLang="ru-RU" sz="2800"/>
              <a:t>Организация и проведение мероприятий по снятию возникшего стресса выработке психологической устойчивости и социальной реабилитации пострадавших.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780"/>
                            </p:stCondLst>
                            <p:childTnLst>
                              <p:par>
                                <p:cTn id="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280"/>
                            </p:stCondLst>
                            <p:childTnLst>
                              <p:par>
                                <p:cTn id="1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78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69CF-1771-4472-9F41-C48288358EA0}" type="slidenum">
              <a:rPr lang="ru-RU" altLang="ru-RU"/>
              <a:pPr/>
              <a:t>20</a:t>
            </a:fld>
            <a:endParaRPr lang="ru-RU" altLang="ru-RU"/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777875"/>
          </a:xfrm>
        </p:spPr>
        <p:txBody>
          <a:bodyPr/>
          <a:lstStyle/>
          <a:p>
            <a:pPr indent="446088" algn="just"/>
            <a:r>
              <a:rPr lang="ru-RU" altLang="ru-RU" sz="2000">
                <a:solidFill>
                  <a:srgbClr val="993300"/>
                </a:solidFill>
              </a:rPr>
              <a:t>Очень важно своевременно и качественно на каждом объекте экономики, в организации, учреждении, учебном, лечебном заведении разработать следующие документы:</a:t>
            </a:r>
            <a:endParaRPr lang="ru-RU" altLang="ru-RU" sz="2000" b="1">
              <a:solidFill>
                <a:srgbClr val="993300"/>
              </a:solidFill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457325"/>
            <a:ext cx="8642350" cy="5211763"/>
          </a:xfrm>
        </p:spPr>
        <p:txBody>
          <a:bodyPr/>
          <a:lstStyle/>
          <a:p>
            <a:pPr marL="0" indent="0">
              <a:lnSpc>
                <a:spcPts val="1600"/>
              </a:lnSpc>
              <a:spcBef>
                <a:spcPct val="0"/>
              </a:spcBef>
              <a:spcAft>
                <a:spcPts val="800"/>
              </a:spcAft>
              <a:buFontTx/>
              <a:buAutoNum type="arabicPeriod"/>
            </a:pPr>
            <a:r>
              <a:rPr lang="ru-RU" altLang="ru-RU" sz="1600" b="1">
                <a:latin typeface="Tahoma" charset="0"/>
              </a:rPr>
              <a:t> План по защите и прикрытию объекта, который состоит из:</a:t>
            </a:r>
            <a:endParaRPr lang="ru-RU" altLang="ru-RU" sz="1600">
              <a:latin typeface="Tahoma" charset="0"/>
            </a:endParaRPr>
          </a:p>
          <a:p>
            <a:pPr marL="446088" lvl="1" indent="-177800">
              <a:lnSpc>
                <a:spcPts val="1600"/>
              </a:lnSpc>
              <a:spcBef>
                <a:spcPct val="0"/>
              </a:spcBef>
              <a:spcAft>
                <a:spcPts val="800"/>
              </a:spcAft>
            </a:pPr>
            <a:r>
              <a:rPr lang="ru-RU" altLang="ru-RU" sz="1600">
                <a:latin typeface="Tahoma" charset="0"/>
              </a:rPr>
              <a:t>оперативной части;</a:t>
            </a:r>
          </a:p>
          <a:p>
            <a:pPr marL="446088" lvl="1" indent="-177800">
              <a:lnSpc>
                <a:spcPts val="1600"/>
              </a:lnSpc>
              <a:spcBef>
                <a:spcPct val="0"/>
              </a:spcBef>
              <a:spcAft>
                <a:spcPts val="800"/>
              </a:spcAft>
            </a:pPr>
            <a:r>
              <a:rPr lang="ru-RU" altLang="ru-RU" sz="1600">
                <a:latin typeface="Tahoma" charset="0"/>
              </a:rPr>
              <a:t>поэтажной структурной схемы;</a:t>
            </a:r>
          </a:p>
          <a:p>
            <a:pPr marL="446088" lvl="1" indent="-177800">
              <a:lnSpc>
                <a:spcPts val="1600"/>
              </a:lnSpc>
              <a:spcBef>
                <a:spcPct val="0"/>
              </a:spcBef>
              <a:spcAft>
                <a:spcPts val="800"/>
              </a:spcAft>
            </a:pPr>
            <a:r>
              <a:rPr lang="ru-RU" altLang="ru-RU" sz="1600">
                <a:latin typeface="Tahoma" charset="0"/>
              </a:rPr>
              <a:t>пояснительной записки.</a:t>
            </a:r>
            <a:endParaRPr lang="ru-RU" altLang="ru-RU" sz="1600" b="1">
              <a:latin typeface="Tahoma" charset="0"/>
            </a:endParaRPr>
          </a:p>
          <a:p>
            <a:pPr marL="0" indent="0">
              <a:lnSpc>
                <a:spcPts val="1600"/>
              </a:lnSpc>
              <a:spcBef>
                <a:spcPct val="0"/>
              </a:spcBef>
              <a:spcAft>
                <a:spcPts val="800"/>
              </a:spcAft>
              <a:buFontTx/>
              <a:buAutoNum type="arabicPeriod"/>
            </a:pPr>
            <a:r>
              <a:rPr lang="ru-RU" altLang="ru-RU" sz="1600" b="1">
                <a:latin typeface="Tahoma" charset="0"/>
              </a:rPr>
              <a:t> Должностные инструкции: </a:t>
            </a:r>
            <a:endParaRPr lang="ru-RU" altLang="ru-RU" sz="1600">
              <a:latin typeface="Tahoma" charset="0"/>
            </a:endParaRPr>
          </a:p>
          <a:p>
            <a:pPr marL="446088" lvl="1" indent="-177800">
              <a:lnSpc>
                <a:spcPts val="1600"/>
              </a:lnSpc>
              <a:spcBef>
                <a:spcPct val="0"/>
              </a:spcBef>
              <a:spcAft>
                <a:spcPts val="800"/>
              </a:spcAft>
            </a:pPr>
            <a:r>
              <a:rPr lang="ru-RU" altLang="ru-RU" sz="1600">
                <a:latin typeface="Tahoma" charset="0"/>
              </a:rPr>
              <a:t>руководителю, заместителям;</a:t>
            </a:r>
          </a:p>
          <a:p>
            <a:pPr marL="446088" lvl="1" indent="-177800">
              <a:lnSpc>
                <a:spcPts val="1600"/>
              </a:lnSpc>
              <a:spcBef>
                <a:spcPct val="0"/>
              </a:spcBef>
              <a:spcAft>
                <a:spcPts val="800"/>
              </a:spcAft>
            </a:pPr>
            <a:r>
              <a:rPr lang="ru-RU" altLang="ru-RU" sz="1600">
                <a:latin typeface="Tahoma" charset="0"/>
              </a:rPr>
              <a:t>председателям, членам КЧС и ПБ;</a:t>
            </a:r>
          </a:p>
          <a:p>
            <a:pPr marL="446088" lvl="1" indent="-177800">
              <a:lnSpc>
                <a:spcPts val="1600"/>
              </a:lnSpc>
              <a:spcBef>
                <a:spcPct val="0"/>
              </a:spcBef>
              <a:spcAft>
                <a:spcPts val="800"/>
              </a:spcAft>
            </a:pPr>
            <a:r>
              <a:rPr lang="ru-RU" altLang="ru-RU" sz="1600">
                <a:latin typeface="Tahoma" charset="0"/>
              </a:rPr>
              <a:t>должностным лицам ГОЧС;</a:t>
            </a:r>
          </a:p>
          <a:p>
            <a:pPr marL="446088" lvl="1" indent="-177800">
              <a:lnSpc>
                <a:spcPts val="1600"/>
              </a:lnSpc>
              <a:spcBef>
                <a:spcPct val="0"/>
              </a:spcBef>
              <a:spcAft>
                <a:spcPts val="800"/>
              </a:spcAft>
            </a:pPr>
            <a:r>
              <a:rPr lang="ru-RU" altLang="ru-RU" sz="1600">
                <a:latin typeface="Tahoma" charset="0"/>
              </a:rPr>
              <a:t> персоналу, (сотрудникам) организации.</a:t>
            </a:r>
          </a:p>
          <a:p>
            <a:pPr marL="0" indent="0" algn="ctr">
              <a:lnSpc>
                <a:spcPts val="16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ru-RU" altLang="ru-RU" sz="1600">
                <a:latin typeface="Tahoma" charset="0"/>
              </a:rPr>
              <a:t>В этих инструкциях должны быть конкретно определены их действия с учетом конкретных условий производства, графика работ в случае:</a:t>
            </a:r>
          </a:p>
          <a:p>
            <a:pPr marL="446088" lvl="1" indent="-177800">
              <a:lnSpc>
                <a:spcPts val="1600"/>
              </a:lnSpc>
              <a:spcBef>
                <a:spcPct val="0"/>
              </a:spcBef>
              <a:spcAft>
                <a:spcPts val="800"/>
              </a:spcAft>
            </a:pPr>
            <a:r>
              <a:rPr lang="ru-RU" altLang="ru-RU" sz="1600">
                <a:latin typeface="Tahoma" charset="0"/>
              </a:rPr>
              <a:t>поступления угрозы по телефону;</a:t>
            </a:r>
          </a:p>
          <a:p>
            <a:pPr marL="446088" lvl="1" indent="-177800">
              <a:lnSpc>
                <a:spcPts val="1600"/>
              </a:lnSpc>
              <a:spcBef>
                <a:spcPct val="0"/>
              </a:spcBef>
              <a:spcAft>
                <a:spcPts val="800"/>
              </a:spcAft>
            </a:pPr>
            <a:r>
              <a:rPr lang="ru-RU" altLang="ru-RU" sz="1600">
                <a:latin typeface="Tahoma" charset="0"/>
              </a:rPr>
              <a:t>поступления угрозы в письменной форме;</a:t>
            </a:r>
          </a:p>
          <a:p>
            <a:pPr marL="446088" lvl="1" indent="-177800">
              <a:lnSpc>
                <a:spcPts val="1600"/>
              </a:lnSpc>
              <a:spcBef>
                <a:spcPct val="0"/>
              </a:spcBef>
              <a:spcAft>
                <a:spcPts val="800"/>
              </a:spcAft>
            </a:pPr>
            <a:r>
              <a:rPr lang="ru-RU" altLang="ru-RU" sz="1600">
                <a:latin typeface="Tahoma" charset="0"/>
              </a:rPr>
              <a:t>обнаружения взрывоопасных предметов (ВОП) или предметов похожих на ВОП;</a:t>
            </a:r>
          </a:p>
          <a:p>
            <a:pPr marL="446088" lvl="1" indent="-177800">
              <a:lnSpc>
                <a:spcPts val="1600"/>
              </a:lnSpc>
              <a:spcBef>
                <a:spcPct val="0"/>
              </a:spcBef>
              <a:spcAft>
                <a:spcPts val="800"/>
              </a:spcAft>
            </a:pPr>
            <a:r>
              <a:rPr lang="ru-RU" altLang="ru-RU" sz="1600">
                <a:latin typeface="Tahoma" charset="0"/>
              </a:rPr>
              <a:t>захвата заложников;</a:t>
            </a:r>
          </a:p>
          <a:p>
            <a:pPr marL="446088" lvl="1" indent="-177800">
              <a:lnSpc>
                <a:spcPts val="1600"/>
              </a:lnSpc>
              <a:spcBef>
                <a:spcPct val="0"/>
              </a:spcBef>
              <a:spcAft>
                <a:spcPts val="800"/>
              </a:spcAft>
            </a:pPr>
            <a:r>
              <a:rPr lang="ru-RU" altLang="ru-RU" sz="1600">
                <a:latin typeface="Tahoma" charset="0"/>
              </a:rPr>
              <a:t>совершения теракта.</a:t>
            </a:r>
            <a:endParaRPr lang="ru-RU" altLang="ru-RU" sz="1600" b="1">
              <a:latin typeface="Tahoma" charset="0"/>
            </a:endParaRPr>
          </a:p>
          <a:p>
            <a:pPr marL="0" indent="0">
              <a:lnSpc>
                <a:spcPts val="1600"/>
              </a:lnSpc>
              <a:spcBef>
                <a:spcPct val="0"/>
              </a:spcBef>
              <a:spcAft>
                <a:spcPts val="800"/>
              </a:spcAft>
              <a:buFontTx/>
              <a:buAutoNum type="arabicPeriod" startAt="3"/>
            </a:pPr>
            <a:r>
              <a:rPr lang="ru-RU" altLang="ru-RU" sz="1600" b="1">
                <a:latin typeface="Tahoma" charset="0"/>
              </a:rPr>
              <a:t> План проведения тренировки на случай теракта, пожара. </a:t>
            </a:r>
            <a:endParaRPr lang="ru-RU" altLang="ru-RU" sz="1600">
              <a:latin typeface="Tahoma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B7CB5-C589-416A-90EF-2A6D93158153}" type="slidenum">
              <a:rPr lang="ru-RU" altLang="ru-RU"/>
              <a:pPr/>
              <a:t>21</a:t>
            </a:fld>
            <a:endParaRPr lang="ru-RU" altLang="ru-RU"/>
          </a:p>
        </p:txBody>
      </p:sp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433387"/>
          </a:xfrm>
        </p:spPr>
        <p:txBody>
          <a:bodyPr/>
          <a:lstStyle/>
          <a:p>
            <a:r>
              <a:rPr lang="ru-RU" altLang="ru-RU" sz="2000" b="1">
                <a:solidFill>
                  <a:srgbClr val="993300"/>
                </a:solidFill>
                <a:latin typeface="Tahoma" charset="0"/>
              </a:rPr>
              <a:t>Департамент гражданской защиты МЧС России рекомендует: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620713"/>
            <a:ext cx="8785225" cy="6237287"/>
          </a:xfrm>
        </p:spPr>
        <p:txBody>
          <a:bodyPr/>
          <a:lstStyle/>
          <a:p>
            <a:pPr>
              <a:lnSpc>
                <a:spcPts val="1600"/>
              </a:lnSpc>
              <a:spcBef>
                <a:spcPct val="0"/>
              </a:spcBef>
              <a:spcAft>
                <a:spcPts val="1000"/>
              </a:spcAft>
              <a:buFontTx/>
              <a:buAutoNum type="arabicPeriod"/>
            </a:pPr>
            <a:r>
              <a:rPr lang="ru-RU" altLang="ru-RU" sz="1600">
                <a:latin typeface="Tahoma" charset="0"/>
              </a:rPr>
              <a:t>Распределить обязанности среди руководящего состава, назначить ответственного за безопасность и защиту сотрудников.</a:t>
            </a:r>
          </a:p>
          <a:p>
            <a:pPr>
              <a:lnSpc>
                <a:spcPts val="1600"/>
              </a:lnSpc>
              <a:spcBef>
                <a:spcPct val="0"/>
              </a:spcBef>
              <a:spcAft>
                <a:spcPts val="1000"/>
              </a:spcAft>
              <a:buFontTx/>
              <a:buAutoNum type="arabicPeriod"/>
            </a:pPr>
            <a:r>
              <a:rPr lang="ru-RU" altLang="ru-RU" sz="1600">
                <a:latin typeface="Tahoma" charset="0"/>
              </a:rPr>
              <a:t>В соответствии с «Планами ГО» и «Планами действий...» подготовить руководящий состав, обучать сотрудников, население умелым действиям в ЧС, оказанию само-, взаимопомощи и первой медицинской помощи пострадавшим.</a:t>
            </a:r>
          </a:p>
          <a:p>
            <a:pPr>
              <a:lnSpc>
                <a:spcPts val="1600"/>
              </a:lnSpc>
              <a:spcBef>
                <a:spcPct val="0"/>
              </a:spcBef>
              <a:spcAft>
                <a:spcPts val="1000"/>
              </a:spcAft>
              <a:buFontTx/>
              <a:buAutoNum type="arabicPeriod"/>
            </a:pPr>
            <a:r>
              <a:rPr lang="ru-RU" altLang="ru-RU" sz="1600">
                <a:latin typeface="Tahoma" charset="0"/>
              </a:rPr>
              <a:t>Организовать тщательный подбор сотрудников, контроль за их деятельностью.</a:t>
            </a:r>
          </a:p>
          <a:p>
            <a:pPr>
              <a:lnSpc>
                <a:spcPts val="1600"/>
              </a:lnSpc>
              <a:spcBef>
                <a:spcPct val="0"/>
              </a:spcBef>
              <a:spcAft>
                <a:spcPts val="1000"/>
              </a:spcAft>
              <a:buFontTx/>
              <a:buAutoNum type="arabicPeriod"/>
            </a:pPr>
            <a:r>
              <a:rPr lang="ru-RU" altLang="ru-RU" sz="1600">
                <a:latin typeface="Tahoma" charset="0"/>
              </a:rPr>
              <a:t>Ужесточить пропускной режим.</a:t>
            </a:r>
          </a:p>
          <a:p>
            <a:pPr>
              <a:lnSpc>
                <a:spcPts val="1600"/>
              </a:lnSpc>
              <a:spcBef>
                <a:spcPct val="0"/>
              </a:spcBef>
              <a:spcAft>
                <a:spcPts val="1000"/>
              </a:spcAft>
              <a:buFontTx/>
              <a:buAutoNum type="arabicPeriod"/>
            </a:pPr>
            <a:r>
              <a:rPr lang="ru-RU" altLang="ru-RU" sz="1600">
                <a:latin typeface="Tahoma" charset="0"/>
              </a:rPr>
              <a:t>Обеспечить сотрудников охраны средствами связи, наблюдения, оповещения, видео-звуко-записи.</a:t>
            </a:r>
          </a:p>
          <a:p>
            <a:pPr>
              <a:lnSpc>
                <a:spcPts val="1600"/>
              </a:lnSpc>
              <a:spcBef>
                <a:spcPct val="0"/>
              </a:spcBef>
              <a:spcAft>
                <a:spcPts val="1000"/>
              </a:spcAft>
              <a:buFontTx/>
              <a:buAutoNum type="arabicPeriod"/>
            </a:pPr>
            <a:r>
              <a:rPr lang="ru-RU" altLang="ru-RU" sz="1600">
                <a:latin typeface="Tahoma" charset="0"/>
              </a:rPr>
              <a:t>Содержать в исправном состоянии внешние ограждения, освещение, средства пожаротушения, оповещения и сигнализации, систему видеозаписи.</a:t>
            </a:r>
          </a:p>
          <a:p>
            <a:pPr>
              <a:lnSpc>
                <a:spcPts val="1600"/>
              </a:lnSpc>
              <a:spcBef>
                <a:spcPct val="0"/>
              </a:spcBef>
              <a:spcAft>
                <a:spcPts val="1000"/>
              </a:spcAft>
              <a:buFontTx/>
              <a:buAutoNum type="arabicPeriod"/>
            </a:pPr>
            <a:r>
              <a:rPr lang="ru-RU" altLang="ru-RU" sz="1600">
                <a:latin typeface="Tahoma" charset="0"/>
              </a:rPr>
              <a:t>Изучить с персоналом должностные инструкции, научить действовать практически в разное время суток.</a:t>
            </a:r>
          </a:p>
          <a:p>
            <a:pPr>
              <a:lnSpc>
                <a:spcPts val="1600"/>
              </a:lnSpc>
              <a:spcBef>
                <a:spcPct val="0"/>
              </a:spcBef>
              <a:spcAft>
                <a:spcPts val="1000"/>
              </a:spcAft>
              <a:buFontTx/>
              <a:buAutoNum type="arabicPeriod"/>
            </a:pPr>
            <a:r>
              <a:rPr lang="ru-RU" altLang="ru-RU" sz="1600">
                <a:latin typeface="Tahoma" charset="0"/>
              </a:rPr>
              <a:t>Оборудовать рабочее место секретаря (диспетчера) установить: АОН, кнопку вызова охраны объекта и вневедомственной охраны, руководителя, звукозаписывающую аппаратуру.</a:t>
            </a:r>
          </a:p>
          <a:p>
            <a:pPr>
              <a:lnSpc>
                <a:spcPts val="1600"/>
              </a:lnSpc>
              <a:spcBef>
                <a:spcPct val="0"/>
              </a:spcBef>
              <a:spcAft>
                <a:spcPts val="1000"/>
              </a:spcAft>
              <a:buFontTx/>
              <a:buAutoNum type="arabicPeriod"/>
            </a:pPr>
            <a:r>
              <a:rPr lang="ru-RU" altLang="ru-RU" sz="1600">
                <a:latin typeface="Tahoma" charset="0"/>
              </a:rPr>
              <a:t>Освободить от лишних предметов помещения, лестничные клетки, основные и запасные пожарные выходы.</a:t>
            </a:r>
          </a:p>
          <a:p>
            <a:pPr>
              <a:lnSpc>
                <a:spcPts val="1600"/>
              </a:lnSpc>
              <a:spcBef>
                <a:spcPct val="0"/>
              </a:spcBef>
              <a:spcAft>
                <a:spcPts val="1000"/>
              </a:spcAft>
              <a:buFontTx/>
              <a:buAutoNum type="arabicPeriod"/>
            </a:pPr>
            <a:r>
              <a:rPr lang="ru-RU" altLang="ru-RU" sz="1600">
                <a:latin typeface="Tahoma" charset="0"/>
              </a:rPr>
              <a:t>Обеспечить беспрепятственный доступ в любое время года и суток к ПГ, колонкам, водоемам иметь светоотражающие знаки.</a:t>
            </a:r>
          </a:p>
          <a:p>
            <a:pPr>
              <a:lnSpc>
                <a:spcPts val="1600"/>
              </a:lnSpc>
              <a:spcBef>
                <a:spcPct val="0"/>
              </a:spcBef>
              <a:spcAft>
                <a:spcPts val="1000"/>
              </a:spcAft>
              <a:buFontTx/>
              <a:buAutoNum type="arabicPeriod"/>
            </a:pPr>
            <a:r>
              <a:rPr lang="ru-RU" altLang="ru-RU" sz="1600">
                <a:latin typeface="Tahoma" charset="0"/>
              </a:rPr>
              <a:t>При необходимости определить зоны ограниченного доступа.</a:t>
            </a:r>
          </a:p>
          <a:p>
            <a:pPr>
              <a:lnSpc>
                <a:spcPts val="1600"/>
              </a:lnSpc>
              <a:spcBef>
                <a:spcPct val="0"/>
              </a:spcBef>
              <a:spcAft>
                <a:spcPts val="1000"/>
              </a:spcAft>
              <a:buFontTx/>
              <a:buAutoNum type="arabicPeriod"/>
            </a:pPr>
            <a:r>
              <a:rPr lang="ru-RU" altLang="ru-RU" sz="1600">
                <a:latin typeface="Tahoma" charset="0"/>
              </a:rPr>
              <a:t>Ежедневно комиссионно осматривать помещения, здания, склады, имущество, особенно в арендованных помещениях.</a:t>
            </a:r>
          </a:p>
          <a:p>
            <a:pPr>
              <a:lnSpc>
                <a:spcPts val="16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endParaRPr lang="ru-RU" altLang="ru-RU" sz="1600">
              <a:latin typeface="Tahoma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69826-7BA1-4D0C-986C-DEE6B8078B1B}" type="slidenum">
              <a:rPr lang="ru-RU" altLang="ru-RU"/>
              <a:pPr/>
              <a:t>22</a:t>
            </a:fld>
            <a:endParaRPr lang="ru-RU" altLang="ru-RU"/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765175"/>
            <a:ext cx="8642350" cy="935038"/>
          </a:xfrm>
        </p:spPr>
        <p:txBody>
          <a:bodyPr/>
          <a:lstStyle/>
          <a:p>
            <a:pPr marL="534988" indent="-534988" algn="just">
              <a:buFontTx/>
              <a:buAutoNum type="arabicPeriod" startAt="13"/>
            </a:pPr>
            <a:r>
              <a:rPr lang="ru-RU" altLang="ru-RU" sz="2000"/>
              <a:t>При осмотре и проверке несения дежурства СБ необходимо особое внимание обратить на демаскирующие признаки, которые могут указывать на наличие взрывоопасных предметов (ВОП):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916113"/>
            <a:ext cx="8229600" cy="4525962"/>
          </a:xfrm>
        </p:spPr>
        <p:txBody>
          <a:bodyPr/>
          <a:lstStyle/>
          <a:p>
            <a:pPr marL="609600" indent="-609600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</a:pPr>
            <a:r>
              <a:rPr lang="ru-RU" altLang="ru-RU" sz="2000">
                <a:latin typeface="Tahoma" charset="0"/>
              </a:rPr>
              <a:t>натянутая проволока, шнур, веревка, кабель и т.д;</a:t>
            </a:r>
          </a:p>
          <a:p>
            <a:pPr marL="609600" indent="-609600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</a:pPr>
            <a:r>
              <a:rPr lang="ru-RU" altLang="ru-RU" sz="2000">
                <a:latin typeface="Tahoma" charset="0"/>
              </a:rPr>
              <a:t>наличие на обнаруженном предмете проводов, изоленты, антенны;</a:t>
            </a:r>
          </a:p>
          <a:p>
            <a:pPr marL="609600" indent="-609600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</a:pPr>
            <a:r>
              <a:rPr lang="ru-RU" altLang="ru-RU" sz="2000">
                <a:latin typeface="Tahoma" charset="0"/>
              </a:rPr>
              <a:t>подозрительные звуки, щелчки, тиканье часов, издаваемые предметом;</a:t>
            </a:r>
          </a:p>
          <a:p>
            <a:pPr marL="609600" indent="-609600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</a:pPr>
            <a:r>
              <a:rPr lang="ru-RU" altLang="ru-RU" sz="2000">
                <a:latin typeface="Tahoma" charset="0"/>
              </a:rPr>
              <a:t>неожиданный незнакомый запах;</a:t>
            </a:r>
          </a:p>
          <a:p>
            <a:pPr marL="609600" indent="-609600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</a:pPr>
            <a:r>
              <a:rPr lang="ru-RU" altLang="ru-RU" sz="2000">
                <a:latin typeface="Tahoma" charset="0"/>
              </a:rPr>
              <a:t>бесхозные сумки, коробки, свертки, пакеты, конверты в помещениях, на территории, в припаркованной машине;</a:t>
            </a:r>
          </a:p>
          <a:p>
            <a:pPr marL="609600" indent="-609600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</a:pPr>
            <a:r>
              <a:rPr lang="ru-RU" altLang="ru-RU" sz="2000">
                <a:latin typeface="Tahoma" charset="0"/>
              </a:rPr>
              <a:t>следы ремонтных работ, участки с нарушенной окраской, поверхность которых отличается от общего фона;</a:t>
            </a:r>
          </a:p>
          <a:p>
            <a:pPr marL="609600" indent="-609600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</a:pPr>
            <a:r>
              <a:rPr lang="ru-RU" altLang="ru-RU" sz="2000">
                <a:latin typeface="Tahoma" charset="0"/>
              </a:rPr>
              <a:t>элементы, остатки материалов не характерные для данного предмета или местности;</a:t>
            </a:r>
          </a:p>
          <a:p>
            <a:pPr marL="609600" indent="-609600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</a:pPr>
            <a:r>
              <a:rPr lang="ru-RU" altLang="ru-RU" sz="2000">
                <a:latin typeface="Tahoma" charset="0"/>
              </a:rPr>
              <a:t>выделяющиеся участки свежевырытой или засохшей земли на территории вблизи здания.</a:t>
            </a:r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6372225" y="188913"/>
            <a:ext cx="23749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altLang="ru-RU" b="1" i="1"/>
              <a:t>Продолжение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28745-FD96-4E2E-99F5-30103FD94A42}" type="slidenum">
              <a:rPr lang="ru-RU" altLang="ru-RU"/>
              <a:pPr/>
              <a:t>23</a:t>
            </a:fld>
            <a:endParaRPr lang="ru-RU" altLang="ru-RU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620713"/>
            <a:ext cx="8229600" cy="2692400"/>
          </a:xfrm>
        </p:spPr>
        <p:txBody>
          <a:bodyPr/>
          <a:lstStyle/>
          <a:p>
            <a:pPr marL="0" indent="446088" algn="just">
              <a:buFontTx/>
              <a:buNone/>
            </a:pPr>
            <a:r>
              <a:rPr lang="ru-RU" altLang="ru-RU" sz="2400" b="1">
                <a:solidFill>
                  <a:srgbClr val="993300"/>
                </a:solidFill>
              </a:rPr>
              <a:t>Морально-психологическая подготовка к действиям</a:t>
            </a:r>
            <a:r>
              <a:rPr lang="ru-RU" altLang="ru-RU" sz="2400"/>
              <a:t> – </a:t>
            </a:r>
            <a:r>
              <a:rPr lang="ru-RU" altLang="ru-RU" sz="2400" i="1"/>
              <a:t>это система деятельности руководителей всех уровней, по формированию у спасателей и населения качеств, позволяющих успешно переносить высокие моральные, психологические и физические нагрузки при выполнении задач.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468313" y="3573463"/>
            <a:ext cx="8229600" cy="269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4460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1000125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408113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8161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224088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681288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3138488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595688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4052888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ru-RU" altLang="ru-RU" sz="2400" b="1" i="1">
                <a:solidFill>
                  <a:srgbClr val="993300"/>
                </a:solidFill>
              </a:rPr>
              <a:t>Моральная подготовка</a:t>
            </a:r>
            <a:r>
              <a:rPr lang="ru-RU" altLang="ru-RU" sz="2400" i="1"/>
              <a:t> – это формирование в сознании людей чувств гражданского долга, высокой ответственности за порученное дело.</a:t>
            </a:r>
            <a:endParaRPr lang="ru-RU" altLang="ru-RU" sz="2400" b="1" i="1"/>
          </a:p>
          <a:p>
            <a:pPr algn="just">
              <a:buFontTx/>
              <a:buNone/>
            </a:pPr>
            <a:r>
              <a:rPr lang="ru-RU" altLang="ru-RU" sz="2400" b="1" i="1">
                <a:solidFill>
                  <a:srgbClr val="993300"/>
                </a:solidFill>
              </a:rPr>
              <a:t>Психологическая подготовка</a:t>
            </a:r>
            <a:r>
              <a:rPr lang="ru-RU" altLang="ru-RU" sz="2400" i="1"/>
              <a:t> – это формирование у людей таких качеств, которые усиливают их способность активно, и умело действовать в экстремальных условиях.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65AF1-42FF-47C9-A283-11A72740EB2B}" type="slidenum">
              <a:rPr lang="ru-RU" altLang="ru-RU"/>
              <a:pPr/>
              <a:t>24</a:t>
            </a:fld>
            <a:endParaRPr lang="ru-RU" altLang="ru-RU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 b="1" u="sng">
                <a:solidFill>
                  <a:srgbClr val="993300"/>
                </a:solidFill>
              </a:rPr>
              <a:t>В повседневной деятельности для выработки таких качеств при подготовке спасателей и населения необходимо: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altLang="ru-RU" sz="2800"/>
              <a:t>Формировать высокую сознательность, и ответственность, мужество, уверенность в достижении цели.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altLang="ru-RU" sz="2800"/>
              <a:t>Вырабатывать психологическую стойкость при выполнении задач в чрезвычайных ситуациях.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altLang="ru-RU" sz="2800"/>
              <a:t>Развивать и совершенствовать навыки выполнения задач в условиях психологических и моральных перегрузок.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altLang="ru-RU" sz="2800"/>
              <a:t>Постоянно проводить работу по сплочению коллектива для успешного выполнения задач в любой обстановке.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5CFC3-CFA1-4D24-AB22-4CEDDA0ADB1C}" type="slidenum">
              <a:rPr lang="ru-RU" altLang="ru-RU"/>
              <a:pPr/>
              <a:t>25</a:t>
            </a:fld>
            <a:endParaRPr lang="ru-RU" altLang="ru-RU"/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 b="1" u="sng">
                <a:solidFill>
                  <a:srgbClr val="993300"/>
                </a:solidFill>
              </a:rPr>
              <a:t>Морально-психологическую подготовку необходимо планировать и проводить по следующим направлениям: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916113"/>
            <a:ext cx="8229600" cy="3384550"/>
          </a:xfrm>
        </p:spPr>
        <p:txBody>
          <a:bodyPr/>
          <a:lstStyle/>
          <a:p>
            <a:pPr marL="990600" lvl="1" indent="-533400"/>
            <a:r>
              <a:rPr lang="ru-RU" altLang="ru-RU"/>
              <a:t>общая подготовка</a:t>
            </a:r>
          </a:p>
          <a:p>
            <a:pPr marL="990600" lvl="1" indent="-533400"/>
            <a:r>
              <a:rPr lang="ru-RU" altLang="ru-RU"/>
              <a:t>специальная подготовка</a:t>
            </a:r>
          </a:p>
          <a:p>
            <a:pPr marL="990600" lvl="1" indent="-533400"/>
            <a:r>
              <a:rPr lang="ru-RU" altLang="ru-RU"/>
              <a:t>целевая подготовка</a:t>
            </a:r>
          </a:p>
          <a:p>
            <a:pPr marL="990600" lvl="1" indent="-533400"/>
            <a:r>
              <a:rPr lang="ru-RU" altLang="ru-RU"/>
              <a:t>разрядка напряженности</a:t>
            </a:r>
          </a:p>
          <a:p>
            <a:pPr marL="990600" lvl="1" indent="-533400"/>
            <a:r>
              <a:rPr lang="ru-RU" altLang="ru-RU"/>
              <a:t>морально-психологическая поддержка</a:t>
            </a:r>
          </a:p>
          <a:p>
            <a:pPr marL="990600" lvl="1" indent="-533400"/>
            <a:r>
              <a:rPr lang="ru-RU" altLang="ru-RU"/>
              <a:t>социальная реабилитация пострадавших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3FF91-762D-4858-9DB1-D0878F38D307}" type="slidenum">
              <a:rPr lang="ru-RU" altLang="ru-RU"/>
              <a:pPr/>
              <a:t>26</a:t>
            </a:fld>
            <a:endParaRPr lang="ru-RU" altLang="ru-RU"/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ru-RU" altLang="ru-RU" sz="2600" b="1">
                <a:solidFill>
                  <a:srgbClr val="993300"/>
                </a:solidFill>
              </a:rPr>
              <a:t>Социальная реабилитация лиц, пострадавших в результате теракта</a:t>
            </a:r>
            <a:r>
              <a:rPr lang="ru-RU" altLang="ru-RU" sz="2600">
                <a:solidFill>
                  <a:srgbClr val="993300"/>
                </a:solidFill>
              </a:rPr>
              <a:t> </a:t>
            </a:r>
            <a:r>
              <a:rPr lang="ru-RU" altLang="ru-RU" sz="2600" b="1">
                <a:solidFill>
                  <a:srgbClr val="993300"/>
                </a:solidFill>
              </a:rPr>
              <a:t>определена в ст.19 Федерального закона № 35-ФЗ и включает: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844675"/>
            <a:ext cx="8229600" cy="3916363"/>
          </a:xfrm>
        </p:spPr>
        <p:txBody>
          <a:bodyPr/>
          <a:lstStyle/>
          <a:p>
            <a:r>
              <a:rPr lang="ru-RU" altLang="ru-RU"/>
              <a:t>психологическую;</a:t>
            </a:r>
          </a:p>
          <a:p>
            <a:r>
              <a:rPr lang="ru-RU" altLang="ru-RU"/>
              <a:t>медицинскую;</a:t>
            </a:r>
          </a:p>
          <a:p>
            <a:r>
              <a:rPr lang="ru-RU" altLang="ru-RU"/>
              <a:t>профессиональную реабилитацию;</a:t>
            </a:r>
          </a:p>
          <a:p>
            <a:r>
              <a:rPr lang="ru-RU" altLang="ru-RU"/>
              <a:t>правовую помощь;</a:t>
            </a:r>
          </a:p>
          <a:p>
            <a:r>
              <a:rPr lang="ru-RU" altLang="ru-RU"/>
              <a:t>содействие в трудоустройстве;</a:t>
            </a:r>
          </a:p>
          <a:p>
            <a:r>
              <a:rPr lang="ru-RU" altLang="ru-RU"/>
              <a:t>предоставление жилья.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95BEF-74C0-48F7-9003-76D13B18AFF6}" type="slidenum">
              <a:rPr lang="ru-RU" altLang="ru-RU"/>
              <a:pPr/>
              <a:t>27</a:t>
            </a:fld>
            <a:endParaRPr lang="ru-RU" altLang="ru-RU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229600" cy="5218113"/>
          </a:xfrm>
        </p:spPr>
        <p:txBody>
          <a:bodyPr/>
          <a:lstStyle/>
          <a:p>
            <a:pPr marL="0" indent="714375" algn="just">
              <a:lnSpc>
                <a:spcPts val="3200"/>
              </a:lnSpc>
              <a:spcBef>
                <a:spcPts val="1000"/>
              </a:spcBef>
              <a:spcAft>
                <a:spcPts val="1000"/>
              </a:spcAft>
              <a:buFontTx/>
              <a:buNone/>
            </a:pPr>
            <a:r>
              <a:rPr lang="ru-RU" altLang="ru-RU">
                <a:latin typeface="Times New Roman" pitchFamily="18" charset="0"/>
              </a:rPr>
              <a:t>В ст.205 Федерального закона № 63-ФЗ предусмотрена ответственность за терроризм, то есть совершение взрыва, поджога, иных действий, создающих опасность гибели людей, причинения ущерба в целях нарушения общественной безопасности, устрашении населения наказывается лишением свободы на срок от 8 до 12 лет, если действия повлекли смерть человека или иные тяжкие последствия наказываются лишением свободы до 20 лет или пожизненно.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4E808-DA68-4F37-B31E-E03E9FEBABA1}" type="slidenum">
              <a:rPr lang="ru-RU" altLang="ru-RU"/>
              <a:pPr/>
              <a:t>3</a:t>
            </a:fld>
            <a:endParaRPr lang="ru-RU" altLang="ru-RU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346075"/>
          </a:xfrm>
        </p:spPr>
        <p:txBody>
          <a:bodyPr/>
          <a:lstStyle/>
          <a:p>
            <a:r>
              <a:rPr lang="ru-RU" altLang="ru-RU" sz="3600" b="1">
                <a:solidFill>
                  <a:schemeClr val="hlink"/>
                </a:solidFill>
                <a:latin typeface="Times New Roman" pitchFamily="18" charset="0"/>
              </a:rPr>
              <a:t>Л и т е р а т у р а :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549275"/>
            <a:ext cx="8785225" cy="6308725"/>
          </a:xfrm>
        </p:spPr>
        <p:txBody>
          <a:bodyPr/>
          <a:lstStyle/>
          <a:p>
            <a:pPr marL="355600" indent="-355600" algn="just">
              <a:lnSpc>
                <a:spcPct val="80000"/>
              </a:lnSpc>
              <a:buFontTx/>
              <a:buAutoNum type="arabicPeriod"/>
            </a:pPr>
            <a:r>
              <a:rPr lang="ru-RU" altLang="ru-RU" sz="2000"/>
              <a:t>Федеральный закон Российской Федерации «О противодействии терроризму» от 6 марта 2006 года № 35-ФЗ. (в ред.федерального закона от 27.07.2006 № 153-ФЗ).</a:t>
            </a:r>
          </a:p>
          <a:p>
            <a:pPr marL="355600" indent="-355600" algn="just">
              <a:lnSpc>
                <a:spcPct val="80000"/>
              </a:lnSpc>
              <a:buFontTx/>
              <a:buAutoNum type="arabicPeriod"/>
            </a:pPr>
            <a:r>
              <a:rPr lang="ru-RU" altLang="ru-RU" sz="2000"/>
              <a:t>Указ Президента Российской Федерации от 15 февраля 2006 года      № 116.</a:t>
            </a:r>
          </a:p>
          <a:p>
            <a:pPr marL="355600" indent="-355600" algn="just">
              <a:lnSpc>
                <a:spcPct val="80000"/>
              </a:lnSpc>
              <a:buFontTx/>
              <a:buAutoNum type="arabicPeriod"/>
            </a:pPr>
            <a:r>
              <a:rPr lang="ru-RU" altLang="ru-RU" sz="2000"/>
              <a:t>Постановление Правительства РФ от 15.09.1999 г. № 1040 "О мерах по противодействию терроризму".</a:t>
            </a:r>
          </a:p>
          <a:p>
            <a:pPr marL="355600" indent="-355600" algn="just">
              <a:lnSpc>
                <a:spcPct val="80000"/>
              </a:lnSpc>
              <a:buFontTx/>
              <a:buAutoNum type="arabicPeriod"/>
            </a:pPr>
            <a:r>
              <a:rPr lang="ru-RU" altLang="ru-RU" sz="2000"/>
              <a:t>Постановление Администрации РО от 15.10.2004 № 409 «О дополнительных мерах по обеспечению безопасности на объектах социальной сферы и жизнеобеспечения, а также в местах массового пребывания людей».</a:t>
            </a:r>
          </a:p>
          <a:p>
            <a:pPr marL="355600" indent="-355600" algn="just">
              <a:lnSpc>
                <a:spcPct val="80000"/>
              </a:lnSpc>
              <a:buFontTx/>
              <a:buAutoNum type="arabicPeriod"/>
            </a:pPr>
            <a:r>
              <a:rPr lang="ru-RU" altLang="ru-RU" sz="2000"/>
              <a:t>Методические рекомендации МЧС РФ по предупреждению террористических акций на территории муниципальных образований от 29.09.1999г. № 33-2957-5.</a:t>
            </a:r>
          </a:p>
          <a:p>
            <a:pPr marL="355600" indent="-355600" algn="just">
              <a:lnSpc>
                <a:spcPct val="80000"/>
              </a:lnSpc>
              <a:buFontTx/>
              <a:buAutoNum type="arabicPeriod"/>
            </a:pPr>
            <a:r>
              <a:rPr lang="ru-RU" altLang="ru-RU" sz="2000"/>
              <a:t>Рекомендации начальника департамента гражданской защиты МЧС РФ от 28.03.2003г. № 14/6/156.</a:t>
            </a:r>
          </a:p>
          <a:p>
            <a:pPr marL="355600" indent="-355600" algn="just">
              <a:lnSpc>
                <a:spcPct val="80000"/>
              </a:lnSpc>
              <a:buFontTx/>
              <a:buAutoNum type="arabicPeriod"/>
            </a:pPr>
            <a:r>
              <a:rPr lang="ru-RU" altLang="ru-RU" sz="2000"/>
              <a:t>Действия населения по предупреждению террористических акций. Библиотечка "Военные знания". М., 2004.</a:t>
            </a:r>
          </a:p>
          <a:p>
            <a:pPr marL="355600" indent="-355600" algn="just">
              <a:lnSpc>
                <a:spcPct val="80000"/>
              </a:lnSpc>
              <a:buFontTx/>
              <a:buAutoNum type="arabicPeriod"/>
            </a:pPr>
            <a:r>
              <a:rPr lang="ru-RU" altLang="ru-RU" sz="2000"/>
              <a:t>Организация и ведение ГО и защиты населения и территорий от ЧС природного и техногенного характера. Учебное пособие. Институт риска и безопасности МЧС РФ, 2002.</a:t>
            </a:r>
          </a:p>
          <a:p>
            <a:pPr marL="355600" indent="-355600" algn="just">
              <a:lnSpc>
                <a:spcPct val="80000"/>
              </a:lnSpc>
              <a:buFontTx/>
              <a:buAutoNum type="arabicPeriod"/>
            </a:pPr>
            <a:r>
              <a:rPr lang="ru-RU" altLang="ru-RU" sz="2000"/>
              <a:t>Уголовный Кодекс РФ от 13 июня 1996 г. № 63-ФЗ.                                 (в ред.федерального закона от 24.07.2007 № 214-ФЗ).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1D134-F366-4342-A265-36E50F6D11E9}" type="slidenum">
              <a:rPr lang="ru-RU" altLang="ru-RU"/>
              <a:pPr/>
              <a:t>4</a:t>
            </a:fld>
            <a:endParaRPr lang="ru-RU" altLang="ru-RU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765175"/>
            <a:ext cx="8569325" cy="4535488"/>
          </a:xfrm>
          <a:ln w="38100">
            <a:solidFill>
              <a:srgbClr val="D60093"/>
            </a:solidFill>
            <a:miter lim="800000"/>
            <a:headEnd/>
            <a:tailEnd/>
          </a:ln>
          <a:effectLst>
            <a:prstShdw prst="shdw17" dist="17961" dir="2700000">
              <a:srgbClr val="D60093">
                <a:gamma/>
                <a:shade val="60000"/>
                <a:invGamma/>
              </a:srgbClr>
            </a:prstShdw>
          </a:effectLst>
        </p:spPr>
        <p:txBody>
          <a:bodyPr/>
          <a:lstStyle/>
          <a:p>
            <a:pPr marL="0" indent="534988" algn="just">
              <a:buFontTx/>
              <a:buNone/>
            </a:pPr>
            <a:endParaRPr lang="ru-RU" altLang="ru-RU" sz="1600" b="1">
              <a:solidFill>
                <a:schemeClr val="hlink"/>
              </a:solidFill>
            </a:endParaRPr>
          </a:p>
          <a:p>
            <a:pPr marL="0" indent="534988" algn="just">
              <a:buFontTx/>
              <a:buNone/>
            </a:pPr>
            <a:r>
              <a:rPr lang="ru-RU" altLang="ru-RU" b="1">
                <a:solidFill>
                  <a:schemeClr val="hlink"/>
                </a:solidFill>
              </a:rPr>
              <a:t>Терроризм</a:t>
            </a:r>
            <a:r>
              <a:rPr lang="ru-RU" altLang="ru-RU">
                <a:solidFill>
                  <a:schemeClr val="hlink"/>
                </a:solidFill>
              </a:rPr>
              <a:t> –</a:t>
            </a:r>
            <a:r>
              <a:rPr lang="ru-RU" altLang="ru-RU"/>
              <a:t> идеология насилия и практика воздействия на принятие решения органами государственной власти, органами местного само-управления или международными органи-зациями, связанные с устрашением населения и (или) иными формами противоправных насильственных действий.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1908175" y="5734050"/>
            <a:ext cx="69135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altLang="ru-RU" sz="2000" i="1"/>
              <a:t>Из Федерального закона от 06.03.2006 № 35-ФЗ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19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19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nimBg="1"/>
      <p:bldP spid="819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44F8A-575A-4B3B-8C68-86A645484BA0}" type="slidenum">
              <a:rPr lang="ru-RU" altLang="ru-RU"/>
              <a:pPr/>
              <a:t>5</a:t>
            </a:fld>
            <a:endParaRPr lang="ru-RU" altLang="ru-RU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333375"/>
            <a:ext cx="8229600" cy="504825"/>
          </a:xfrm>
        </p:spPr>
        <p:txBody>
          <a:bodyPr/>
          <a:lstStyle/>
          <a:p>
            <a:r>
              <a:rPr lang="ru-RU" altLang="ru-RU" sz="24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Террористическая деятельность включает в себя: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981075"/>
            <a:ext cx="8642350" cy="5616575"/>
          </a:xfrm>
          <a:noFill/>
          <a:ln w="38100">
            <a:solidFill>
              <a:srgbClr val="FF99CC"/>
            </a:solidFill>
            <a:miter lim="800000"/>
            <a:headEnd/>
            <a:tailEnd/>
          </a:ln>
          <a:effectLst>
            <a:prstShdw prst="shdw17" dist="17961" dir="2700000">
              <a:srgbClr val="FF99CC">
                <a:gamma/>
                <a:shade val="60000"/>
                <a:invGamma/>
              </a:srgbClr>
            </a:prstShdw>
          </a:effectLst>
        </p:spPr>
        <p:txBody>
          <a:bodyPr lIns="36000" rIns="36000"/>
          <a:lstStyle/>
          <a:p>
            <a:pPr marL="88900" indent="268288" algn="just">
              <a:spcBef>
                <a:spcPts val="1000"/>
              </a:spcBef>
              <a:buFontTx/>
              <a:buNone/>
            </a:pPr>
            <a:r>
              <a:rPr lang="ru-RU" altLang="ru-RU" sz="2400">
                <a:solidFill>
                  <a:schemeClr val="tx2"/>
                </a:solidFill>
              </a:rPr>
              <a:t>а)Организацию, планирование, подготовку, финансирование и реализацию теракта;</a:t>
            </a:r>
          </a:p>
          <a:p>
            <a:pPr marL="88900" indent="268288" algn="just">
              <a:spcBef>
                <a:spcPts val="1000"/>
              </a:spcBef>
              <a:buFontTx/>
              <a:buNone/>
            </a:pPr>
            <a:r>
              <a:rPr lang="ru-RU" altLang="ru-RU" sz="2400">
                <a:solidFill>
                  <a:schemeClr val="tx2"/>
                </a:solidFill>
              </a:rPr>
              <a:t>б)подстрекательство к теракту;</a:t>
            </a:r>
          </a:p>
          <a:p>
            <a:pPr marL="88900" indent="268288" algn="just">
              <a:spcBef>
                <a:spcPts val="1000"/>
              </a:spcBef>
              <a:buFontTx/>
              <a:buNone/>
            </a:pPr>
            <a:r>
              <a:rPr lang="ru-RU" altLang="ru-RU" sz="2400">
                <a:solidFill>
                  <a:schemeClr val="tx2"/>
                </a:solidFill>
              </a:rPr>
              <a:t>в)организацию незаконного вооруженного формирования, организованной группы для реализации теракта, а равно участие в такой структуре;</a:t>
            </a:r>
          </a:p>
          <a:p>
            <a:pPr marL="88900" indent="268288" algn="just">
              <a:spcBef>
                <a:spcPts val="1000"/>
              </a:spcBef>
              <a:buFontTx/>
              <a:buNone/>
            </a:pPr>
            <a:r>
              <a:rPr lang="ru-RU" altLang="ru-RU" sz="2400">
                <a:solidFill>
                  <a:schemeClr val="tx2"/>
                </a:solidFill>
              </a:rPr>
              <a:t>г)вербовку, вооружение, обучение и использование террористов;</a:t>
            </a:r>
          </a:p>
          <a:p>
            <a:pPr marL="88900" indent="268288" algn="just">
              <a:spcBef>
                <a:spcPts val="1000"/>
              </a:spcBef>
              <a:buFontTx/>
              <a:buNone/>
            </a:pPr>
            <a:r>
              <a:rPr lang="ru-RU" altLang="ru-RU" sz="2400">
                <a:solidFill>
                  <a:schemeClr val="tx2"/>
                </a:solidFill>
              </a:rPr>
              <a:t>д)информационное или иное пособничество в планировании, подготовке или реализации теракта;</a:t>
            </a:r>
          </a:p>
          <a:p>
            <a:pPr marL="88900" indent="268288" algn="just">
              <a:spcBef>
                <a:spcPts val="1000"/>
              </a:spcBef>
              <a:buFontTx/>
              <a:buNone/>
            </a:pPr>
            <a:r>
              <a:rPr lang="ru-RU" altLang="ru-RU" sz="2400">
                <a:solidFill>
                  <a:schemeClr val="tx2"/>
                </a:solidFill>
              </a:rPr>
              <a:t>е)пропаганду идей терроризма, распространение материалов или информации, призывающих к осуществлению террористической деятельности.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1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1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1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1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1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B5E7-BF06-4061-A058-D7103927B2A1}" type="slidenum">
              <a:rPr lang="ru-RU" altLang="ru-RU"/>
              <a:pPr/>
              <a:t>6</a:t>
            </a:fld>
            <a:endParaRPr lang="ru-RU" altLang="ru-RU"/>
          </a:p>
        </p:txBody>
      </p:sp>
      <p:sp>
        <p:nvSpPr>
          <p:cNvPr id="7172" name="AutoShape 4"/>
          <p:cNvSpPr>
            <a:spLocks noChangeArrowheads="1"/>
          </p:cNvSpPr>
          <p:nvPr/>
        </p:nvSpPr>
        <p:spPr bwMode="auto">
          <a:xfrm>
            <a:off x="323850" y="260350"/>
            <a:ext cx="8353425" cy="1223963"/>
          </a:xfrm>
          <a:prstGeom prst="downArrow">
            <a:avLst>
              <a:gd name="adj1" fmla="val 69741"/>
              <a:gd name="adj2" fmla="val 5862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713" y="476250"/>
            <a:ext cx="5616575" cy="576263"/>
          </a:xfrm>
        </p:spPr>
        <p:txBody>
          <a:bodyPr/>
          <a:lstStyle/>
          <a:p>
            <a:r>
              <a:rPr lang="ru-RU" altLang="ru-RU" sz="36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Террористический акт -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600200"/>
            <a:ext cx="8569325" cy="4525963"/>
          </a:xfrm>
          <a:solidFill>
            <a:srgbClr val="FDD8C1"/>
          </a:solidFill>
          <a:ln w="28575">
            <a:solidFill>
              <a:schemeClr val="folHlink"/>
            </a:solidFill>
            <a:miter lim="800000"/>
            <a:headEnd/>
            <a:tailEnd/>
          </a:ln>
          <a:effectLst>
            <a:prstShdw prst="shdw17" dist="17961" dir="2700000">
              <a:schemeClr val="folHlink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pPr marL="0" indent="0" algn="just">
              <a:lnSpc>
                <a:spcPct val="90000"/>
              </a:lnSpc>
              <a:buFontTx/>
              <a:buNone/>
            </a:pPr>
            <a:r>
              <a:rPr lang="ru-RU" altLang="ru-RU" b="1">
                <a:solidFill>
                  <a:schemeClr val="tx2"/>
                </a:solidFill>
              </a:rPr>
              <a:t>совершение взрыва, поджога или иных действий</a:t>
            </a:r>
            <a:r>
              <a:rPr lang="ru-RU" altLang="ru-RU">
                <a:solidFill>
                  <a:schemeClr val="tx2"/>
                </a:solidFill>
              </a:rPr>
              <a:t>, устрашающих население и создающих опасность гибели человека, причинения значительного имуществен-ного ущерба, либо наступления иных тяжких последствий, в целях воздействия на принятие решения органами власти или международными организациями, а также </a:t>
            </a:r>
            <a:r>
              <a:rPr lang="ru-RU" altLang="ru-RU" b="1">
                <a:solidFill>
                  <a:schemeClr val="tx2"/>
                </a:solidFill>
              </a:rPr>
              <a:t>угроза</a:t>
            </a:r>
            <a:r>
              <a:rPr lang="ru-RU" altLang="ru-RU">
                <a:solidFill>
                  <a:schemeClr val="tx2"/>
                </a:solidFill>
              </a:rPr>
              <a:t> совершения указанных действий в тех же целях.</a:t>
            </a:r>
            <a:endParaRPr lang="ru-RU" altLang="ru-RU" u="sng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1000"/>
                                        <p:tgtEl>
                                          <p:spTgt spid="717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animBg="1"/>
      <p:bldP spid="7170" grpId="0"/>
      <p:bldP spid="7171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23092-BF46-4A1F-A9C0-ADCCA2334BB0}" type="slidenum">
              <a:rPr lang="ru-RU" altLang="ru-RU"/>
              <a:pPr/>
              <a:t>7</a:t>
            </a:fld>
            <a:endParaRPr lang="ru-RU" altLang="ru-RU"/>
          </a:p>
        </p:txBody>
      </p:sp>
      <p:sp>
        <p:nvSpPr>
          <p:cNvPr id="23556" name="AutoShape 4"/>
          <p:cNvSpPr>
            <a:spLocks noChangeArrowheads="1"/>
          </p:cNvSpPr>
          <p:nvPr/>
        </p:nvSpPr>
        <p:spPr bwMode="auto">
          <a:xfrm>
            <a:off x="539750" y="333375"/>
            <a:ext cx="8208963" cy="1727200"/>
          </a:xfrm>
          <a:prstGeom prst="downArrow">
            <a:avLst>
              <a:gd name="adj1" fmla="val 91796"/>
              <a:gd name="adj2" fmla="val 4348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altLang="ru-RU" sz="2400" b="1">
                <a:solidFill>
                  <a:srgbClr val="993300"/>
                </a:solidFill>
              </a:rPr>
              <a:t>Противодействие терроризму</a:t>
            </a:r>
            <a:r>
              <a:rPr lang="ru-RU" altLang="ru-RU" sz="2400"/>
              <a:t> - </a:t>
            </a:r>
            <a:r>
              <a:rPr lang="ru-RU" altLang="ru-RU" sz="2400" i="1"/>
              <a:t>деятельность органов государственной власти и органов местного самоуправления по</a:t>
            </a:r>
            <a:r>
              <a:rPr lang="ru-RU" altLang="ru-RU" sz="2400"/>
              <a:t>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ru-RU" altLang="ru-RU" sz="2400"/>
          </a:p>
          <a:p>
            <a:pPr algn="ctr">
              <a:lnSpc>
                <a:spcPct val="90000"/>
              </a:lnSpc>
              <a:buFontTx/>
              <a:buNone/>
            </a:pPr>
            <a:endParaRPr lang="ru-RU" altLang="ru-RU" sz="2400"/>
          </a:p>
          <a:p>
            <a:pPr>
              <a:lnSpc>
                <a:spcPts val="2600"/>
              </a:lnSpc>
              <a:spcBef>
                <a:spcPts val="800"/>
              </a:spcBef>
              <a:spcAft>
                <a:spcPts val="800"/>
              </a:spcAft>
              <a:buFont typeface="Wingdings" pitchFamily="2" charset="2"/>
              <a:buChar char="Ø"/>
            </a:pPr>
            <a:r>
              <a:rPr lang="ru-RU" altLang="ru-RU" sz="2400"/>
              <a:t>предупреждению терроризма, в том числе по выявлению и последующему устранению причин и условий, способствующих совершению террористических актов (профилактика терроризма);</a:t>
            </a:r>
          </a:p>
          <a:p>
            <a:pPr>
              <a:lnSpc>
                <a:spcPts val="2600"/>
              </a:lnSpc>
              <a:spcBef>
                <a:spcPts val="800"/>
              </a:spcBef>
              <a:spcAft>
                <a:spcPts val="800"/>
              </a:spcAft>
              <a:buFont typeface="Wingdings" pitchFamily="2" charset="2"/>
              <a:buChar char="Ø"/>
            </a:pPr>
            <a:r>
              <a:rPr lang="ru-RU" altLang="ru-RU" sz="2400"/>
              <a:t>выявлению, предупреждению, пресечению, раскрытию и расследованию террористического акта (борьба с терроризмом);</a:t>
            </a:r>
          </a:p>
          <a:p>
            <a:pPr>
              <a:lnSpc>
                <a:spcPts val="2600"/>
              </a:lnSpc>
              <a:spcBef>
                <a:spcPts val="800"/>
              </a:spcBef>
              <a:spcAft>
                <a:spcPts val="800"/>
              </a:spcAft>
              <a:buFont typeface="Wingdings" pitchFamily="2" charset="2"/>
              <a:buChar char="Ø"/>
            </a:pPr>
            <a:r>
              <a:rPr lang="ru-RU" altLang="ru-RU" sz="2400"/>
              <a:t>минимизации и (или) ликвидации последствий проявлений терроризма.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2D0A6-7640-4B42-B521-17AFB85985C9}" type="slidenum">
              <a:rPr lang="ru-RU" altLang="ru-RU"/>
              <a:pPr/>
              <a:t>8</a:t>
            </a:fld>
            <a:endParaRPr lang="ru-RU" altLang="ru-RU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 распространение терроризма в России влияют следующие социальные факторы: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gradFill rotWithShape="1">
            <a:gsLst>
              <a:gs pos="0">
                <a:srgbClr val="FFEBEB"/>
              </a:gs>
              <a:gs pos="100000">
                <a:srgbClr val="CCFFFF"/>
              </a:gs>
            </a:gsLst>
            <a:lin ang="5400000" scaled="1"/>
          </a:gradFill>
          <a:ln w="38100">
            <a:solidFill>
              <a:srgbClr val="D60093"/>
            </a:solidFill>
            <a:miter lim="800000"/>
            <a:headEnd/>
            <a:tailEnd/>
          </a:ln>
          <a:effectLst>
            <a:prstShdw prst="shdw17" dist="17961" dir="2700000">
              <a:srgbClr val="D60093">
                <a:gamma/>
                <a:shade val="60000"/>
                <a:invGamma/>
              </a:srgbClr>
            </a:prstShdw>
          </a:effectLst>
        </p:spPr>
        <p:txBody>
          <a:bodyPr/>
          <a:lstStyle/>
          <a:p>
            <a:r>
              <a:rPr lang="ru-RU" altLang="ru-RU" sz="2400" b="1"/>
              <a:t>активизация борьбы за политическую власть;</a:t>
            </a:r>
          </a:p>
          <a:p>
            <a:r>
              <a:rPr lang="ru-RU" altLang="ru-RU" sz="2400" b="1"/>
              <a:t>обострение межнациональных противоречий на почве мнимого ущемления национальных прав отдельных этносов;</a:t>
            </a:r>
          </a:p>
          <a:p>
            <a:r>
              <a:rPr lang="ru-RU" altLang="ru-RU" sz="2400" b="1"/>
              <a:t>распространение сепаратистских, антифедералистских, антирусских настроений и политических тенденций;</a:t>
            </a:r>
          </a:p>
          <a:p>
            <a:r>
              <a:rPr lang="ru-RU" altLang="ru-RU" sz="2400" b="1"/>
              <a:t>обвальный рост преступности, организованной с вооружением, финансированием;</a:t>
            </a:r>
          </a:p>
          <a:p>
            <a:r>
              <a:rPr lang="ru-RU" altLang="ru-RU" sz="2400" b="1"/>
              <a:t>распространение уголовного терроризма;</a:t>
            </a:r>
          </a:p>
          <a:p>
            <a:r>
              <a:rPr lang="ru-RU" altLang="ru-RU" sz="2400" b="1"/>
              <a:t>стремление к переделу собственности и наживе.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2457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5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5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500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D0A55-6396-43F9-B68C-53C712F81E74}" type="slidenum">
              <a:rPr lang="ru-RU" altLang="ru-RU"/>
              <a:pPr/>
              <a:t>9</a:t>
            </a:fld>
            <a:endParaRPr lang="ru-RU" altLang="ru-RU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>
                <a:solidFill>
                  <a:srgbClr val="993300"/>
                </a:solidFill>
              </a:rPr>
              <a:t>Основными причинами терроризма в РФ могут быть: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773238"/>
            <a:ext cx="8569325" cy="4349750"/>
          </a:xfrm>
        </p:spPr>
        <p:txBody>
          <a:bodyPr/>
          <a:lstStyle/>
          <a:p>
            <a:pPr marL="609600" indent="-609600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FontTx/>
              <a:buAutoNum type="arabicPeriod"/>
            </a:pPr>
            <a:r>
              <a:rPr lang="ru-RU" altLang="ru-RU" sz="2400" b="1"/>
              <a:t>Нерешенность социальных, национальных, религиозных проблем.</a:t>
            </a:r>
          </a:p>
          <a:p>
            <a:pPr marL="609600" indent="-609600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FontTx/>
              <a:buAutoNum type="arabicPeriod"/>
            </a:pPr>
            <a:r>
              <a:rPr lang="ru-RU" altLang="ru-RU" sz="2400" b="1"/>
              <a:t>Расслоение общества по уровню материального состояния, культуре и образованию.</a:t>
            </a:r>
          </a:p>
          <a:p>
            <a:pPr marL="609600" indent="-609600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FontTx/>
              <a:buAutoNum type="arabicPeriod"/>
            </a:pPr>
            <a:r>
              <a:rPr lang="ru-RU" altLang="ru-RU" sz="2400" b="1"/>
              <a:t>Существование незаконных организаций (религиозных, сектантских и других).</a:t>
            </a:r>
          </a:p>
          <a:p>
            <a:pPr marL="609600" indent="-609600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FontTx/>
              <a:buAutoNum type="arabicPeriod"/>
            </a:pPr>
            <a:r>
              <a:rPr lang="ru-RU" altLang="ru-RU" sz="2400" b="1"/>
              <a:t>Организованная преступность и криминализация ряда государственных и коммерческих структур.</a:t>
            </a:r>
          </a:p>
          <a:p>
            <a:pPr marL="609600" indent="-609600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FontTx/>
              <a:buAutoNum type="arabicPeriod"/>
            </a:pPr>
            <a:r>
              <a:rPr lang="ru-RU" altLang="ru-RU" sz="2400" b="1"/>
              <a:t>Нежелание части населения выполнять требования законов.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 build="p"/>
    </p:bldLst>
  </p:timing>
</p:sld>
</file>

<file path=ppt/theme/theme1.xml><?xml version="1.0" encoding="utf-8"?>
<a:theme xmlns:a="http://schemas.openxmlformats.org/drawingml/2006/main" name="terrorizm">
  <a:themeElements>
    <a:clrScheme name="Презентация1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Презентация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резентация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terrorizm</Template>
  <TotalTime>1</TotalTime>
  <Words>1809</Words>
  <Application>Microsoft Office PowerPoint</Application>
  <PresentationFormat>Экран (4:3)</PresentationFormat>
  <Paragraphs>234</Paragraphs>
  <Slides>27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Times New Roman</vt:lpstr>
      <vt:lpstr>Wingdings</vt:lpstr>
      <vt:lpstr>Tahoma</vt:lpstr>
      <vt:lpstr>terrorizm</vt:lpstr>
      <vt:lpstr>Документ Microsoft Word</vt:lpstr>
      <vt:lpstr>Презентация PowerPoint</vt:lpstr>
      <vt:lpstr>Учебные вопросы:</vt:lpstr>
      <vt:lpstr>Л и т е р а т у р а :</vt:lpstr>
      <vt:lpstr>Презентация PowerPoint</vt:lpstr>
      <vt:lpstr>Террористическая деятельность включает в себя:</vt:lpstr>
      <vt:lpstr>Террористический акт -</vt:lpstr>
      <vt:lpstr>Презентация PowerPoint</vt:lpstr>
      <vt:lpstr>На распространение терроризма в России влияют следующие социальные факторы:</vt:lpstr>
      <vt:lpstr>Основными причинами терроризма в РФ могут быть: </vt:lpstr>
      <vt:lpstr>Презентация PowerPoint</vt:lpstr>
      <vt:lpstr>Цели террора</vt:lpstr>
      <vt:lpstr>Презентация PowerPoint</vt:lpstr>
      <vt:lpstr>Терроризм, осуществляемый с применением взрывных устройств</vt:lpstr>
      <vt:lpstr>Презентация PowerPoint</vt:lpstr>
      <vt:lpstr>Презентация PowerPoint</vt:lpstr>
      <vt:lpstr>Принципы борьбы с терроризмом</vt:lpstr>
      <vt:lpstr>В Российской Федерации борьба с терроризмом ведется:</vt:lpstr>
      <vt:lpstr>Для координации деятельности органов исполнительной власти (федеральных и субъектов РФ) и органов местного самоуправления создаются:</vt:lpstr>
      <vt:lpstr>Система безопасности объекта, предприятия, учреждения, организации </vt:lpstr>
      <vt:lpstr>Очень важно своевременно и качественно на каждом объекте экономики, в организации, учреждении, учебном, лечебном заведении разработать следующие документы:</vt:lpstr>
      <vt:lpstr>Департамент гражданской защиты МЧС России рекомендует:</vt:lpstr>
      <vt:lpstr>При осмотре и проверке несения дежурства СБ необходимо особое внимание обратить на демаскирующие признаки, которые могут указывать на наличие взрывоопасных предметов (ВОП):</vt:lpstr>
      <vt:lpstr>Презентация PowerPoint</vt:lpstr>
      <vt:lpstr>В повседневной деятельности для выработки таких качеств при подготовке спасателей и населения необходимо:</vt:lpstr>
      <vt:lpstr>Морально-психологическую подготовку необходимо планировать и проводить по следующим направлениям:</vt:lpstr>
      <vt:lpstr>Социальная реабилитация лиц, пострадавших в результате теракта определена в ст.19 Федерального закона № 35-ФЗ и включает: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</cp:revision>
  <dcterms:created xsi:type="dcterms:W3CDTF">2019-04-08T12:01:26Z</dcterms:created>
  <dcterms:modified xsi:type="dcterms:W3CDTF">2019-04-08T12:02:50Z</dcterms:modified>
</cp:coreProperties>
</file>