
<file path=[Content_Types].xml><?xml version="1.0" encoding="utf-8"?>
<Types xmlns="http://schemas.openxmlformats.org/package/2006/content-types">
  <Default Extension="tmp" ContentType="image/png"/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122"/>
  </p:notesMasterIdLst>
  <p:sldIdLst>
    <p:sldId id="256" r:id="rId2"/>
    <p:sldId id="287" r:id="rId3"/>
    <p:sldId id="288" r:id="rId4"/>
    <p:sldId id="259" r:id="rId5"/>
    <p:sldId id="409" r:id="rId6"/>
    <p:sldId id="411" r:id="rId7"/>
    <p:sldId id="428" r:id="rId8"/>
    <p:sldId id="413" r:id="rId9"/>
    <p:sldId id="415" r:id="rId10"/>
    <p:sldId id="435" r:id="rId11"/>
    <p:sldId id="436" r:id="rId12"/>
    <p:sldId id="513" r:id="rId13"/>
    <p:sldId id="514" r:id="rId14"/>
    <p:sldId id="414" r:id="rId15"/>
    <p:sldId id="429" r:id="rId16"/>
    <p:sldId id="430" r:id="rId17"/>
    <p:sldId id="416" r:id="rId18"/>
    <p:sldId id="417" r:id="rId19"/>
    <p:sldId id="418" r:id="rId20"/>
    <p:sldId id="419" r:id="rId21"/>
    <p:sldId id="420" r:id="rId22"/>
    <p:sldId id="421" r:id="rId23"/>
    <p:sldId id="422" r:id="rId24"/>
    <p:sldId id="423" r:id="rId25"/>
    <p:sldId id="424" r:id="rId26"/>
    <p:sldId id="266" r:id="rId27"/>
    <p:sldId id="286" r:id="rId28"/>
    <p:sldId id="267" r:id="rId29"/>
    <p:sldId id="268" r:id="rId30"/>
    <p:sldId id="269" r:id="rId31"/>
    <p:sldId id="273" r:id="rId32"/>
    <p:sldId id="272" r:id="rId33"/>
    <p:sldId id="300" r:id="rId34"/>
    <p:sldId id="301" r:id="rId35"/>
    <p:sldId id="302" r:id="rId36"/>
    <p:sldId id="303" r:id="rId37"/>
    <p:sldId id="304" r:id="rId38"/>
    <p:sldId id="469" r:id="rId39"/>
    <p:sldId id="470" r:id="rId40"/>
    <p:sldId id="506" r:id="rId41"/>
    <p:sldId id="494" r:id="rId42"/>
    <p:sldId id="495" r:id="rId43"/>
    <p:sldId id="507" r:id="rId44"/>
    <p:sldId id="503" r:id="rId45"/>
    <p:sldId id="504" r:id="rId46"/>
    <p:sldId id="505" r:id="rId47"/>
    <p:sldId id="497" r:id="rId48"/>
    <p:sldId id="501" r:id="rId49"/>
    <p:sldId id="509" r:id="rId50"/>
    <p:sldId id="510" r:id="rId51"/>
    <p:sldId id="511" r:id="rId52"/>
    <p:sldId id="512" r:id="rId53"/>
    <p:sldId id="305" r:id="rId54"/>
    <p:sldId id="308" r:id="rId55"/>
    <p:sldId id="310" r:id="rId56"/>
    <p:sldId id="318" r:id="rId57"/>
    <p:sldId id="320" r:id="rId58"/>
    <p:sldId id="322" r:id="rId59"/>
    <p:sldId id="325" r:id="rId60"/>
    <p:sldId id="329" r:id="rId61"/>
    <p:sldId id="357" r:id="rId62"/>
    <p:sldId id="355" r:id="rId63"/>
    <p:sldId id="330" r:id="rId64"/>
    <p:sldId id="331" r:id="rId65"/>
    <p:sldId id="332" r:id="rId66"/>
    <p:sldId id="333" r:id="rId67"/>
    <p:sldId id="335" r:id="rId68"/>
    <p:sldId id="334" r:id="rId69"/>
    <p:sldId id="338" r:id="rId70"/>
    <p:sldId id="339" r:id="rId71"/>
    <p:sldId id="340" r:id="rId72"/>
    <p:sldId id="341" r:id="rId73"/>
    <p:sldId id="342" r:id="rId74"/>
    <p:sldId id="343" r:id="rId75"/>
    <p:sldId id="344" r:id="rId76"/>
    <p:sldId id="358" r:id="rId77"/>
    <p:sldId id="347" r:id="rId78"/>
    <p:sldId id="348" r:id="rId79"/>
    <p:sldId id="349" r:id="rId80"/>
    <p:sldId id="351" r:id="rId81"/>
    <p:sldId id="352" r:id="rId82"/>
    <p:sldId id="353" r:id="rId83"/>
    <p:sldId id="354" r:id="rId84"/>
    <p:sldId id="491" r:id="rId85"/>
    <p:sldId id="492" r:id="rId86"/>
    <p:sldId id="498" r:id="rId87"/>
    <p:sldId id="363" r:id="rId88"/>
    <p:sldId id="364" r:id="rId89"/>
    <p:sldId id="476" r:id="rId90"/>
    <p:sldId id="475" r:id="rId91"/>
    <p:sldId id="477" r:id="rId92"/>
    <p:sldId id="478" r:id="rId93"/>
    <p:sldId id="479" r:id="rId94"/>
    <p:sldId id="480" r:id="rId95"/>
    <p:sldId id="365" r:id="rId96"/>
    <p:sldId id="366" r:id="rId97"/>
    <p:sldId id="481" r:id="rId98"/>
    <p:sldId id="482" r:id="rId99"/>
    <p:sldId id="483" r:id="rId100"/>
    <p:sldId id="367" r:id="rId101"/>
    <p:sldId id="368" r:id="rId102"/>
    <p:sldId id="369" r:id="rId103"/>
    <p:sldId id="370" r:id="rId104"/>
    <p:sldId id="371" r:id="rId105"/>
    <p:sldId id="472" r:id="rId106"/>
    <p:sldId id="473" r:id="rId107"/>
    <p:sldId id="372" r:id="rId108"/>
    <p:sldId id="484" r:id="rId109"/>
    <p:sldId id="485" r:id="rId110"/>
    <p:sldId id="500" r:id="rId111"/>
    <p:sldId id="486" r:id="rId112"/>
    <p:sldId id="487" r:id="rId113"/>
    <p:sldId id="488" r:id="rId114"/>
    <p:sldId id="373" r:id="rId115"/>
    <p:sldId id="361" r:id="rId116"/>
    <p:sldId id="489" r:id="rId117"/>
    <p:sldId id="490" r:id="rId118"/>
    <p:sldId id="362" r:id="rId119"/>
    <p:sldId id="502" r:id="rId120"/>
    <p:sldId id="468" r:id="rId1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000" autoAdjust="0"/>
    <p:restoredTop sz="94660"/>
  </p:normalViewPr>
  <p:slideViewPr>
    <p:cSldViewPr>
      <p:cViewPr varScale="1">
        <p:scale>
          <a:sx n="72" d="100"/>
          <a:sy n="72" d="100"/>
        </p:scale>
        <p:origin x="-1240" y="-60"/>
      </p:cViewPr>
      <p:guideLst>
        <p:guide orient="horz" pos="2160"/>
        <p:guide pos="2880"/>
      </p:guideLst>
    </p:cSldViewPr>
  </p:slideViewPr>
  <p:notesTextViewPr>
    <p:cViewPr>
      <p:scale>
        <a:sx n="50" d="100"/>
        <a:sy n="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presProps" Target="presProp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viewProps" Target="viewProps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Relationship Id="rId4" Type="http://schemas.openxmlformats.org/officeDocument/2006/relationships/image" Target="../media/image8.wmf"/></Relationships>
</file>

<file path=ppt/drawings/_rels/vmlDrawing10.vml.rels><?xml version="1.0" encoding="UTF-8" standalone="yes"?>
<Relationships xmlns="http://schemas.openxmlformats.org/package/2006/relationships"><Relationship Id="rId8" Type="http://schemas.openxmlformats.org/officeDocument/2006/relationships/image" Target="../media/image55.wmf"/><Relationship Id="rId13" Type="http://schemas.openxmlformats.org/officeDocument/2006/relationships/image" Target="../media/image47.wmf"/><Relationship Id="rId3" Type="http://schemas.openxmlformats.org/officeDocument/2006/relationships/image" Target="../media/image52.wmf"/><Relationship Id="rId7" Type="http://schemas.openxmlformats.org/officeDocument/2006/relationships/image" Target="../media/image43.wmf"/><Relationship Id="rId12" Type="http://schemas.openxmlformats.org/officeDocument/2006/relationships/image" Target="../media/image58.wmf"/><Relationship Id="rId17" Type="http://schemas.openxmlformats.org/officeDocument/2006/relationships/image" Target="../media/image61.wmf"/><Relationship Id="rId2" Type="http://schemas.openxmlformats.org/officeDocument/2006/relationships/image" Target="../media/image41.wmf"/><Relationship Id="rId16" Type="http://schemas.openxmlformats.org/officeDocument/2006/relationships/image" Target="../media/image49.wmf"/><Relationship Id="rId1" Type="http://schemas.openxmlformats.org/officeDocument/2006/relationships/image" Target="../media/image51.wmf"/><Relationship Id="rId6" Type="http://schemas.openxmlformats.org/officeDocument/2006/relationships/image" Target="../media/image54.wmf"/><Relationship Id="rId11" Type="http://schemas.openxmlformats.org/officeDocument/2006/relationships/image" Target="../media/image57.wmf"/><Relationship Id="rId5" Type="http://schemas.openxmlformats.org/officeDocument/2006/relationships/image" Target="../media/image53.wmf"/><Relationship Id="rId15" Type="http://schemas.openxmlformats.org/officeDocument/2006/relationships/image" Target="../media/image60.wmf"/><Relationship Id="rId10" Type="http://schemas.openxmlformats.org/officeDocument/2006/relationships/image" Target="../media/image45.wmf"/><Relationship Id="rId4" Type="http://schemas.openxmlformats.org/officeDocument/2006/relationships/image" Target="../media/image40.wmf"/><Relationship Id="rId9" Type="http://schemas.openxmlformats.org/officeDocument/2006/relationships/image" Target="../media/image56.wmf"/><Relationship Id="rId14" Type="http://schemas.openxmlformats.org/officeDocument/2006/relationships/image" Target="../media/image59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0.wmf"/><Relationship Id="rId2" Type="http://schemas.openxmlformats.org/officeDocument/2006/relationships/image" Target="../media/image69.wmf"/><Relationship Id="rId1" Type="http://schemas.openxmlformats.org/officeDocument/2006/relationships/image" Target="../media/image68.wmf"/><Relationship Id="rId6" Type="http://schemas.openxmlformats.org/officeDocument/2006/relationships/image" Target="../media/image73.wmf"/><Relationship Id="rId5" Type="http://schemas.openxmlformats.org/officeDocument/2006/relationships/image" Target="../media/image72.wmf"/><Relationship Id="rId4" Type="http://schemas.openxmlformats.org/officeDocument/2006/relationships/image" Target="../media/image71.wmf"/></Relationships>
</file>

<file path=ppt/drawings/_rels/vmlDrawing12.vml.rels><?xml version="1.0" encoding="UTF-8" standalone="yes"?>
<Relationships xmlns="http://schemas.openxmlformats.org/package/2006/relationships"><Relationship Id="rId8" Type="http://schemas.openxmlformats.org/officeDocument/2006/relationships/image" Target="../media/image72.wmf"/><Relationship Id="rId3" Type="http://schemas.openxmlformats.org/officeDocument/2006/relationships/image" Target="../media/image69.wmf"/><Relationship Id="rId7" Type="http://schemas.openxmlformats.org/officeDocument/2006/relationships/image" Target="../media/image76.wmf"/><Relationship Id="rId2" Type="http://schemas.openxmlformats.org/officeDocument/2006/relationships/image" Target="../media/image68.wmf"/><Relationship Id="rId1" Type="http://schemas.openxmlformats.org/officeDocument/2006/relationships/image" Target="../media/image74.wmf"/><Relationship Id="rId6" Type="http://schemas.openxmlformats.org/officeDocument/2006/relationships/image" Target="../media/image71.wmf"/><Relationship Id="rId5" Type="http://schemas.openxmlformats.org/officeDocument/2006/relationships/image" Target="../media/image70.wmf"/><Relationship Id="rId4" Type="http://schemas.openxmlformats.org/officeDocument/2006/relationships/image" Target="../media/image75.wmf"/><Relationship Id="rId9" Type="http://schemas.openxmlformats.org/officeDocument/2006/relationships/image" Target="../media/image77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83.wmf"/><Relationship Id="rId2" Type="http://schemas.openxmlformats.org/officeDocument/2006/relationships/image" Target="../media/image82.wmf"/><Relationship Id="rId1" Type="http://schemas.openxmlformats.org/officeDocument/2006/relationships/image" Target="../media/image81.wmf"/><Relationship Id="rId6" Type="http://schemas.openxmlformats.org/officeDocument/2006/relationships/image" Target="../media/image86.wmf"/><Relationship Id="rId5" Type="http://schemas.openxmlformats.org/officeDocument/2006/relationships/image" Target="../media/image85.wmf"/><Relationship Id="rId4" Type="http://schemas.openxmlformats.org/officeDocument/2006/relationships/image" Target="../media/image84.wmf"/></Relationships>
</file>

<file path=ppt/drawings/_rels/vmlDrawing14.vml.rels><?xml version="1.0" encoding="UTF-8" standalone="yes"?>
<Relationships xmlns="http://schemas.openxmlformats.org/package/2006/relationships"><Relationship Id="rId8" Type="http://schemas.openxmlformats.org/officeDocument/2006/relationships/image" Target="../media/image94.wmf"/><Relationship Id="rId3" Type="http://schemas.openxmlformats.org/officeDocument/2006/relationships/image" Target="../media/image89.wmf"/><Relationship Id="rId7" Type="http://schemas.openxmlformats.org/officeDocument/2006/relationships/image" Target="../media/image93.wmf"/><Relationship Id="rId12" Type="http://schemas.openxmlformats.org/officeDocument/2006/relationships/image" Target="../media/image98.wmf"/><Relationship Id="rId2" Type="http://schemas.openxmlformats.org/officeDocument/2006/relationships/image" Target="../media/image88.wmf"/><Relationship Id="rId1" Type="http://schemas.openxmlformats.org/officeDocument/2006/relationships/image" Target="../media/image87.wmf"/><Relationship Id="rId6" Type="http://schemas.openxmlformats.org/officeDocument/2006/relationships/image" Target="../media/image92.wmf"/><Relationship Id="rId11" Type="http://schemas.openxmlformats.org/officeDocument/2006/relationships/image" Target="../media/image97.wmf"/><Relationship Id="rId5" Type="http://schemas.openxmlformats.org/officeDocument/2006/relationships/image" Target="../media/image91.wmf"/><Relationship Id="rId10" Type="http://schemas.openxmlformats.org/officeDocument/2006/relationships/image" Target="../media/image96.wmf"/><Relationship Id="rId4" Type="http://schemas.openxmlformats.org/officeDocument/2006/relationships/image" Target="../media/image90.wmf"/><Relationship Id="rId9" Type="http://schemas.openxmlformats.org/officeDocument/2006/relationships/image" Target="../media/image95.wmf"/></Relationships>
</file>

<file path=ppt/drawings/_rels/vmlDrawing15.vml.rels><?xml version="1.0" encoding="UTF-8" standalone="yes"?>
<Relationships xmlns="http://schemas.openxmlformats.org/package/2006/relationships"><Relationship Id="rId8" Type="http://schemas.openxmlformats.org/officeDocument/2006/relationships/image" Target="../media/image85.wmf"/><Relationship Id="rId13" Type="http://schemas.openxmlformats.org/officeDocument/2006/relationships/image" Target="../media/image104.wmf"/><Relationship Id="rId3" Type="http://schemas.openxmlformats.org/officeDocument/2006/relationships/image" Target="../media/image82.wmf"/><Relationship Id="rId7" Type="http://schemas.openxmlformats.org/officeDocument/2006/relationships/image" Target="../media/image102.wmf"/><Relationship Id="rId12" Type="http://schemas.openxmlformats.org/officeDocument/2006/relationships/image" Target="../media/image88.wmf"/><Relationship Id="rId2" Type="http://schemas.openxmlformats.org/officeDocument/2006/relationships/image" Target="../media/image100.wmf"/><Relationship Id="rId1" Type="http://schemas.openxmlformats.org/officeDocument/2006/relationships/image" Target="../media/image99.wmf"/><Relationship Id="rId6" Type="http://schemas.openxmlformats.org/officeDocument/2006/relationships/image" Target="../media/image84.wmf"/><Relationship Id="rId11" Type="http://schemas.openxmlformats.org/officeDocument/2006/relationships/image" Target="../media/image87.wmf"/><Relationship Id="rId5" Type="http://schemas.openxmlformats.org/officeDocument/2006/relationships/image" Target="../media/image83.wmf"/><Relationship Id="rId15" Type="http://schemas.openxmlformats.org/officeDocument/2006/relationships/image" Target="../media/image90.wmf"/><Relationship Id="rId10" Type="http://schemas.openxmlformats.org/officeDocument/2006/relationships/image" Target="../media/image103.wmf"/><Relationship Id="rId4" Type="http://schemas.openxmlformats.org/officeDocument/2006/relationships/image" Target="../media/image101.wmf"/><Relationship Id="rId9" Type="http://schemas.openxmlformats.org/officeDocument/2006/relationships/image" Target="../media/image86.wmf"/><Relationship Id="rId14" Type="http://schemas.openxmlformats.org/officeDocument/2006/relationships/image" Target="../media/image89.wmf"/></Relationships>
</file>

<file path=ppt/drawings/_rels/vmlDrawing16.vml.rels><?xml version="1.0" encoding="UTF-8" standalone="yes"?>
<Relationships xmlns="http://schemas.openxmlformats.org/package/2006/relationships"><Relationship Id="rId8" Type="http://schemas.openxmlformats.org/officeDocument/2006/relationships/image" Target="../media/image95.wmf"/><Relationship Id="rId3" Type="http://schemas.openxmlformats.org/officeDocument/2006/relationships/image" Target="../media/image92.wmf"/><Relationship Id="rId7" Type="http://schemas.openxmlformats.org/officeDocument/2006/relationships/image" Target="../media/image107.wmf"/><Relationship Id="rId12" Type="http://schemas.openxmlformats.org/officeDocument/2006/relationships/image" Target="../media/image98.wmf"/><Relationship Id="rId2" Type="http://schemas.openxmlformats.org/officeDocument/2006/relationships/image" Target="../media/image91.wmf"/><Relationship Id="rId1" Type="http://schemas.openxmlformats.org/officeDocument/2006/relationships/image" Target="../media/image105.wmf"/><Relationship Id="rId6" Type="http://schemas.openxmlformats.org/officeDocument/2006/relationships/image" Target="../media/image94.wmf"/><Relationship Id="rId11" Type="http://schemas.openxmlformats.org/officeDocument/2006/relationships/image" Target="../media/image97.wmf"/><Relationship Id="rId5" Type="http://schemas.openxmlformats.org/officeDocument/2006/relationships/image" Target="../media/image93.wmf"/><Relationship Id="rId10" Type="http://schemas.openxmlformats.org/officeDocument/2006/relationships/image" Target="../media/image108.wmf"/><Relationship Id="rId4" Type="http://schemas.openxmlformats.org/officeDocument/2006/relationships/image" Target="../media/image106.wmf"/><Relationship Id="rId9" Type="http://schemas.openxmlformats.org/officeDocument/2006/relationships/image" Target="../media/image96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wmf"/><Relationship Id="rId2" Type="http://schemas.openxmlformats.org/officeDocument/2006/relationships/image" Target="../media/image112.wmf"/><Relationship Id="rId1" Type="http://schemas.openxmlformats.org/officeDocument/2006/relationships/image" Target="../media/image111.wmf"/><Relationship Id="rId6" Type="http://schemas.openxmlformats.org/officeDocument/2006/relationships/image" Target="../media/image116.wmf"/><Relationship Id="rId5" Type="http://schemas.openxmlformats.org/officeDocument/2006/relationships/image" Target="../media/image115.wmf"/><Relationship Id="rId4" Type="http://schemas.openxmlformats.org/officeDocument/2006/relationships/image" Target="../media/image114.w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wmf"/><Relationship Id="rId2" Type="http://schemas.openxmlformats.org/officeDocument/2006/relationships/image" Target="../media/image124.wmf"/><Relationship Id="rId1" Type="http://schemas.openxmlformats.org/officeDocument/2006/relationships/image" Target="../media/image123.w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image" Target="../media/image16.wmf"/></Relationships>
</file>

<file path=ppt/drawings/_rels/vmlDrawing9.vml.rels><?xml version="1.0" encoding="UTF-8" standalone="yes"?>
<Relationships xmlns="http://schemas.openxmlformats.org/package/2006/relationships"><Relationship Id="rId8" Type="http://schemas.openxmlformats.org/officeDocument/2006/relationships/image" Target="../media/image46.wmf"/><Relationship Id="rId3" Type="http://schemas.openxmlformats.org/officeDocument/2006/relationships/image" Target="../media/image41.wmf"/><Relationship Id="rId7" Type="http://schemas.openxmlformats.org/officeDocument/2006/relationships/image" Target="../media/image45.wmf"/><Relationship Id="rId12" Type="http://schemas.openxmlformats.org/officeDocument/2006/relationships/image" Target="../media/image50.wmf"/><Relationship Id="rId2" Type="http://schemas.openxmlformats.org/officeDocument/2006/relationships/image" Target="../media/image40.wmf"/><Relationship Id="rId1" Type="http://schemas.openxmlformats.org/officeDocument/2006/relationships/image" Target="../media/image39.wmf"/><Relationship Id="rId6" Type="http://schemas.openxmlformats.org/officeDocument/2006/relationships/image" Target="../media/image44.wmf"/><Relationship Id="rId11" Type="http://schemas.openxmlformats.org/officeDocument/2006/relationships/image" Target="../media/image49.wmf"/><Relationship Id="rId5" Type="http://schemas.openxmlformats.org/officeDocument/2006/relationships/image" Target="../media/image43.wmf"/><Relationship Id="rId10" Type="http://schemas.openxmlformats.org/officeDocument/2006/relationships/image" Target="../media/image48.wmf"/><Relationship Id="rId4" Type="http://schemas.openxmlformats.org/officeDocument/2006/relationships/image" Target="../media/image42.wmf"/><Relationship Id="rId9" Type="http://schemas.openxmlformats.org/officeDocument/2006/relationships/image" Target="../media/image4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6C06F0-1CC4-4F78-8A4B-1278133137AB}" type="datetimeFigureOut">
              <a:rPr lang="ru-RU" smtClean="0"/>
              <a:t>20.02.2025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A1E939-F249-443B-B244-20BFF80E07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52452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62DF1-1D87-49C2-86D1-A1D42BDFF4E8}" type="datetimeFigureOut">
              <a:rPr lang="ru-RU" smtClean="0"/>
              <a:pPr/>
              <a:t>20.02.2025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A21C5-5030-4565-9E3C-BF54BD8AC7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62DF1-1D87-49C2-86D1-A1D42BDFF4E8}" type="datetimeFigureOut">
              <a:rPr lang="ru-RU" smtClean="0"/>
              <a:pPr/>
              <a:t>20.02.2025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A21C5-5030-4565-9E3C-BF54BD8AC7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62DF1-1D87-49C2-86D1-A1D42BDFF4E8}" type="datetimeFigureOut">
              <a:rPr lang="ru-RU" smtClean="0"/>
              <a:pPr/>
              <a:t>20.02.2025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A21C5-5030-4565-9E3C-BF54BD8AC7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62DF1-1D87-49C2-86D1-A1D42BDFF4E8}" type="datetimeFigureOut">
              <a:rPr lang="ru-RU" smtClean="0"/>
              <a:pPr/>
              <a:t>20.02.2025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A21C5-5030-4565-9E3C-BF54BD8AC7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62DF1-1D87-49C2-86D1-A1D42BDFF4E8}" type="datetimeFigureOut">
              <a:rPr lang="ru-RU" smtClean="0"/>
              <a:pPr/>
              <a:t>20.02.2025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A21C5-5030-4565-9E3C-BF54BD8AC7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62DF1-1D87-49C2-86D1-A1D42BDFF4E8}" type="datetimeFigureOut">
              <a:rPr lang="ru-RU" smtClean="0"/>
              <a:pPr/>
              <a:t>20.02.2025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A21C5-5030-4565-9E3C-BF54BD8AC7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62DF1-1D87-49C2-86D1-A1D42BDFF4E8}" type="datetimeFigureOut">
              <a:rPr lang="ru-RU" smtClean="0"/>
              <a:pPr/>
              <a:t>20.02.2025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A21C5-5030-4565-9E3C-BF54BD8AC7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62DF1-1D87-49C2-86D1-A1D42BDFF4E8}" type="datetimeFigureOut">
              <a:rPr lang="ru-RU" smtClean="0"/>
              <a:pPr/>
              <a:t>20.02.2025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A21C5-5030-4565-9E3C-BF54BD8AC7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62DF1-1D87-49C2-86D1-A1D42BDFF4E8}" type="datetimeFigureOut">
              <a:rPr lang="ru-RU" smtClean="0"/>
              <a:pPr/>
              <a:t>20.02.2025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A21C5-5030-4565-9E3C-BF54BD8AC7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62DF1-1D87-49C2-86D1-A1D42BDFF4E8}" type="datetimeFigureOut">
              <a:rPr lang="ru-RU" smtClean="0"/>
              <a:pPr/>
              <a:t>20.02.2025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A21C5-5030-4565-9E3C-BF54BD8AC7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362DF1-1D87-49C2-86D1-A1D42BDFF4E8}" type="datetimeFigureOut">
              <a:rPr lang="ru-RU" smtClean="0"/>
              <a:pPr/>
              <a:t>20.02.2025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A21C5-5030-4565-9E3C-BF54BD8AC79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362DF1-1D87-49C2-86D1-A1D42BDFF4E8}" type="datetimeFigureOut">
              <a:rPr lang="ru-RU" smtClean="0"/>
              <a:pPr/>
              <a:t>20.02.2025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1A21C5-5030-4565-9E3C-BF54BD8AC79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wmf"/><Relationship Id="rId13" Type="http://schemas.openxmlformats.org/officeDocument/2006/relationships/oleObject" Target="../embeddings/oleObject64.bin"/><Relationship Id="rId3" Type="http://schemas.openxmlformats.org/officeDocument/2006/relationships/oleObject" Target="../embeddings/oleObject59.bin"/><Relationship Id="rId7" Type="http://schemas.openxmlformats.org/officeDocument/2006/relationships/oleObject" Target="../embeddings/oleObject61.bin"/><Relationship Id="rId12" Type="http://schemas.openxmlformats.org/officeDocument/2006/relationships/image" Target="../media/image85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82.wmf"/><Relationship Id="rId11" Type="http://schemas.openxmlformats.org/officeDocument/2006/relationships/oleObject" Target="../embeddings/oleObject63.bin"/><Relationship Id="rId5" Type="http://schemas.openxmlformats.org/officeDocument/2006/relationships/oleObject" Target="../embeddings/oleObject60.bin"/><Relationship Id="rId10" Type="http://schemas.openxmlformats.org/officeDocument/2006/relationships/image" Target="../media/image84.wmf"/><Relationship Id="rId4" Type="http://schemas.openxmlformats.org/officeDocument/2006/relationships/image" Target="../media/image81.wmf"/><Relationship Id="rId9" Type="http://schemas.openxmlformats.org/officeDocument/2006/relationships/oleObject" Target="../embeddings/oleObject62.bin"/><Relationship Id="rId14" Type="http://schemas.openxmlformats.org/officeDocument/2006/relationships/image" Target="../media/image86.wmf"/></Relationships>
</file>

<file path=ppt/slides/_rels/slide10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wmf"/><Relationship Id="rId13" Type="http://schemas.openxmlformats.org/officeDocument/2006/relationships/oleObject" Target="../embeddings/oleObject70.bin"/><Relationship Id="rId18" Type="http://schemas.openxmlformats.org/officeDocument/2006/relationships/image" Target="../media/image94.wmf"/><Relationship Id="rId26" Type="http://schemas.openxmlformats.org/officeDocument/2006/relationships/image" Target="../media/image98.wmf"/><Relationship Id="rId3" Type="http://schemas.openxmlformats.org/officeDocument/2006/relationships/oleObject" Target="../embeddings/oleObject65.bin"/><Relationship Id="rId21" Type="http://schemas.openxmlformats.org/officeDocument/2006/relationships/oleObject" Target="../embeddings/oleObject74.bin"/><Relationship Id="rId7" Type="http://schemas.openxmlformats.org/officeDocument/2006/relationships/oleObject" Target="../embeddings/oleObject67.bin"/><Relationship Id="rId12" Type="http://schemas.openxmlformats.org/officeDocument/2006/relationships/image" Target="../media/image91.wmf"/><Relationship Id="rId17" Type="http://schemas.openxmlformats.org/officeDocument/2006/relationships/oleObject" Target="../embeddings/oleObject72.bin"/><Relationship Id="rId25" Type="http://schemas.openxmlformats.org/officeDocument/2006/relationships/oleObject" Target="../embeddings/oleObject76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93.wmf"/><Relationship Id="rId20" Type="http://schemas.openxmlformats.org/officeDocument/2006/relationships/image" Target="../media/image95.wmf"/><Relationship Id="rId1" Type="http://schemas.openxmlformats.org/officeDocument/2006/relationships/vmlDrawing" Target="../drawings/vmlDrawing14.vml"/><Relationship Id="rId6" Type="http://schemas.openxmlformats.org/officeDocument/2006/relationships/image" Target="../media/image88.wmf"/><Relationship Id="rId11" Type="http://schemas.openxmlformats.org/officeDocument/2006/relationships/oleObject" Target="../embeddings/oleObject69.bin"/><Relationship Id="rId24" Type="http://schemas.openxmlformats.org/officeDocument/2006/relationships/image" Target="../media/image97.wmf"/><Relationship Id="rId5" Type="http://schemas.openxmlformats.org/officeDocument/2006/relationships/oleObject" Target="../embeddings/oleObject66.bin"/><Relationship Id="rId15" Type="http://schemas.openxmlformats.org/officeDocument/2006/relationships/oleObject" Target="../embeddings/oleObject71.bin"/><Relationship Id="rId23" Type="http://schemas.openxmlformats.org/officeDocument/2006/relationships/oleObject" Target="../embeddings/oleObject75.bin"/><Relationship Id="rId10" Type="http://schemas.openxmlformats.org/officeDocument/2006/relationships/image" Target="../media/image90.wmf"/><Relationship Id="rId19" Type="http://schemas.openxmlformats.org/officeDocument/2006/relationships/oleObject" Target="../embeddings/oleObject73.bin"/><Relationship Id="rId4" Type="http://schemas.openxmlformats.org/officeDocument/2006/relationships/image" Target="../media/image87.wmf"/><Relationship Id="rId9" Type="http://schemas.openxmlformats.org/officeDocument/2006/relationships/oleObject" Target="../embeddings/oleObject68.bin"/><Relationship Id="rId14" Type="http://schemas.openxmlformats.org/officeDocument/2006/relationships/image" Target="../media/image92.wmf"/><Relationship Id="rId22" Type="http://schemas.openxmlformats.org/officeDocument/2006/relationships/image" Target="../media/image96.wmf"/></Relationships>
</file>

<file path=ppt/slides/_rels/slide10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wmf"/><Relationship Id="rId13" Type="http://schemas.openxmlformats.org/officeDocument/2006/relationships/oleObject" Target="../embeddings/oleObject82.bin"/><Relationship Id="rId18" Type="http://schemas.openxmlformats.org/officeDocument/2006/relationships/image" Target="../media/image85.wmf"/><Relationship Id="rId26" Type="http://schemas.openxmlformats.org/officeDocument/2006/relationships/image" Target="../media/image88.wmf"/><Relationship Id="rId3" Type="http://schemas.openxmlformats.org/officeDocument/2006/relationships/oleObject" Target="../embeddings/oleObject77.bin"/><Relationship Id="rId21" Type="http://schemas.openxmlformats.org/officeDocument/2006/relationships/oleObject" Target="../embeddings/oleObject86.bin"/><Relationship Id="rId7" Type="http://schemas.openxmlformats.org/officeDocument/2006/relationships/oleObject" Target="../embeddings/oleObject79.bin"/><Relationship Id="rId12" Type="http://schemas.openxmlformats.org/officeDocument/2006/relationships/image" Target="../media/image83.wmf"/><Relationship Id="rId17" Type="http://schemas.openxmlformats.org/officeDocument/2006/relationships/oleObject" Target="../embeddings/oleObject84.bin"/><Relationship Id="rId25" Type="http://schemas.openxmlformats.org/officeDocument/2006/relationships/oleObject" Target="../embeddings/oleObject88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02.wmf"/><Relationship Id="rId20" Type="http://schemas.openxmlformats.org/officeDocument/2006/relationships/image" Target="../media/image86.wmf"/><Relationship Id="rId29" Type="http://schemas.openxmlformats.org/officeDocument/2006/relationships/oleObject" Target="../embeddings/oleObject90.bin"/><Relationship Id="rId1" Type="http://schemas.openxmlformats.org/officeDocument/2006/relationships/vmlDrawing" Target="../drawings/vmlDrawing15.vml"/><Relationship Id="rId6" Type="http://schemas.openxmlformats.org/officeDocument/2006/relationships/image" Target="../media/image100.wmf"/><Relationship Id="rId11" Type="http://schemas.openxmlformats.org/officeDocument/2006/relationships/oleObject" Target="../embeddings/oleObject81.bin"/><Relationship Id="rId24" Type="http://schemas.openxmlformats.org/officeDocument/2006/relationships/image" Target="../media/image87.wmf"/><Relationship Id="rId32" Type="http://schemas.openxmlformats.org/officeDocument/2006/relationships/image" Target="../media/image90.wmf"/><Relationship Id="rId5" Type="http://schemas.openxmlformats.org/officeDocument/2006/relationships/oleObject" Target="../embeddings/oleObject78.bin"/><Relationship Id="rId15" Type="http://schemas.openxmlformats.org/officeDocument/2006/relationships/oleObject" Target="../embeddings/oleObject83.bin"/><Relationship Id="rId23" Type="http://schemas.openxmlformats.org/officeDocument/2006/relationships/oleObject" Target="../embeddings/oleObject87.bin"/><Relationship Id="rId28" Type="http://schemas.openxmlformats.org/officeDocument/2006/relationships/image" Target="../media/image104.wmf"/><Relationship Id="rId10" Type="http://schemas.openxmlformats.org/officeDocument/2006/relationships/image" Target="../media/image101.wmf"/><Relationship Id="rId19" Type="http://schemas.openxmlformats.org/officeDocument/2006/relationships/oleObject" Target="../embeddings/oleObject85.bin"/><Relationship Id="rId31" Type="http://schemas.openxmlformats.org/officeDocument/2006/relationships/oleObject" Target="../embeddings/oleObject91.bin"/><Relationship Id="rId4" Type="http://schemas.openxmlformats.org/officeDocument/2006/relationships/image" Target="../media/image99.wmf"/><Relationship Id="rId9" Type="http://schemas.openxmlformats.org/officeDocument/2006/relationships/oleObject" Target="../embeddings/oleObject80.bin"/><Relationship Id="rId14" Type="http://schemas.openxmlformats.org/officeDocument/2006/relationships/image" Target="../media/image84.wmf"/><Relationship Id="rId22" Type="http://schemas.openxmlformats.org/officeDocument/2006/relationships/image" Target="../media/image103.wmf"/><Relationship Id="rId27" Type="http://schemas.openxmlformats.org/officeDocument/2006/relationships/oleObject" Target="../embeddings/oleObject89.bin"/><Relationship Id="rId30" Type="http://schemas.openxmlformats.org/officeDocument/2006/relationships/image" Target="../media/image89.wmf"/></Relationships>
</file>

<file path=ppt/slides/_rels/slide10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wmf"/><Relationship Id="rId13" Type="http://schemas.openxmlformats.org/officeDocument/2006/relationships/oleObject" Target="../embeddings/oleObject97.bin"/><Relationship Id="rId18" Type="http://schemas.openxmlformats.org/officeDocument/2006/relationships/image" Target="../media/image95.wmf"/><Relationship Id="rId26" Type="http://schemas.openxmlformats.org/officeDocument/2006/relationships/image" Target="../media/image98.wmf"/><Relationship Id="rId3" Type="http://schemas.openxmlformats.org/officeDocument/2006/relationships/oleObject" Target="../embeddings/oleObject92.bin"/><Relationship Id="rId21" Type="http://schemas.openxmlformats.org/officeDocument/2006/relationships/oleObject" Target="../embeddings/oleObject101.bin"/><Relationship Id="rId7" Type="http://schemas.openxmlformats.org/officeDocument/2006/relationships/oleObject" Target="../embeddings/oleObject94.bin"/><Relationship Id="rId12" Type="http://schemas.openxmlformats.org/officeDocument/2006/relationships/image" Target="../media/image93.wmf"/><Relationship Id="rId17" Type="http://schemas.openxmlformats.org/officeDocument/2006/relationships/oleObject" Target="../embeddings/oleObject99.bin"/><Relationship Id="rId25" Type="http://schemas.openxmlformats.org/officeDocument/2006/relationships/oleObject" Target="../embeddings/oleObject103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07.wmf"/><Relationship Id="rId20" Type="http://schemas.openxmlformats.org/officeDocument/2006/relationships/image" Target="../media/image96.wmf"/><Relationship Id="rId1" Type="http://schemas.openxmlformats.org/officeDocument/2006/relationships/vmlDrawing" Target="../drawings/vmlDrawing16.vml"/><Relationship Id="rId6" Type="http://schemas.openxmlformats.org/officeDocument/2006/relationships/image" Target="../media/image91.wmf"/><Relationship Id="rId11" Type="http://schemas.openxmlformats.org/officeDocument/2006/relationships/oleObject" Target="../embeddings/oleObject96.bin"/><Relationship Id="rId24" Type="http://schemas.openxmlformats.org/officeDocument/2006/relationships/image" Target="../media/image97.wmf"/><Relationship Id="rId5" Type="http://schemas.openxmlformats.org/officeDocument/2006/relationships/oleObject" Target="../embeddings/oleObject93.bin"/><Relationship Id="rId15" Type="http://schemas.openxmlformats.org/officeDocument/2006/relationships/oleObject" Target="../embeddings/oleObject98.bin"/><Relationship Id="rId23" Type="http://schemas.openxmlformats.org/officeDocument/2006/relationships/oleObject" Target="../embeddings/oleObject102.bin"/><Relationship Id="rId10" Type="http://schemas.openxmlformats.org/officeDocument/2006/relationships/image" Target="../media/image106.wmf"/><Relationship Id="rId19" Type="http://schemas.openxmlformats.org/officeDocument/2006/relationships/oleObject" Target="../embeddings/oleObject100.bin"/><Relationship Id="rId4" Type="http://schemas.openxmlformats.org/officeDocument/2006/relationships/image" Target="../media/image105.wmf"/><Relationship Id="rId9" Type="http://schemas.openxmlformats.org/officeDocument/2006/relationships/oleObject" Target="../embeddings/oleObject95.bin"/><Relationship Id="rId14" Type="http://schemas.openxmlformats.org/officeDocument/2006/relationships/image" Target="../media/image94.wmf"/><Relationship Id="rId22" Type="http://schemas.openxmlformats.org/officeDocument/2006/relationships/image" Target="../media/image108.wmf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tmp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tmp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wmf"/><Relationship Id="rId13" Type="http://schemas.openxmlformats.org/officeDocument/2006/relationships/oleObject" Target="../embeddings/oleObject109.bin"/><Relationship Id="rId3" Type="http://schemas.openxmlformats.org/officeDocument/2006/relationships/oleObject" Target="../embeddings/oleObject104.bin"/><Relationship Id="rId7" Type="http://schemas.openxmlformats.org/officeDocument/2006/relationships/oleObject" Target="../embeddings/oleObject106.bin"/><Relationship Id="rId12" Type="http://schemas.openxmlformats.org/officeDocument/2006/relationships/image" Target="../media/image115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112.wmf"/><Relationship Id="rId11" Type="http://schemas.openxmlformats.org/officeDocument/2006/relationships/oleObject" Target="../embeddings/oleObject108.bin"/><Relationship Id="rId5" Type="http://schemas.openxmlformats.org/officeDocument/2006/relationships/oleObject" Target="../embeddings/oleObject105.bin"/><Relationship Id="rId10" Type="http://schemas.openxmlformats.org/officeDocument/2006/relationships/image" Target="../media/image114.wmf"/><Relationship Id="rId4" Type="http://schemas.openxmlformats.org/officeDocument/2006/relationships/image" Target="../media/image111.wmf"/><Relationship Id="rId9" Type="http://schemas.openxmlformats.org/officeDocument/2006/relationships/oleObject" Target="../embeddings/oleObject107.bin"/><Relationship Id="rId14" Type="http://schemas.openxmlformats.org/officeDocument/2006/relationships/image" Target="../media/image116.wmf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tmp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tmp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tmp"/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tmp"/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tmp"/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tmp"/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wmf"/><Relationship Id="rId3" Type="http://schemas.openxmlformats.org/officeDocument/2006/relationships/oleObject" Target="../embeddings/oleObject110.bin"/><Relationship Id="rId7" Type="http://schemas.openxmlformats.org/officeDocument/2006/relationships/oleObject" Target="../embeddings/oleObject11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124.wmf"/><Relationship Id="rId5" Type="http://schemas.openxmlformats.org/officeDocument/2006/relationships/oleObject" Target="../embeddings/oleObject111.bin"/><Relationship Id="rId10" Type="http://schemas.openxmlformats.org/officeDocument/2006/relationships/oleObject" Target="../embeddings/oleObject114.bin"/><Relationship Id="rId4" Type="http://schemas.openxmlformats.org/officeDocument/2006/relationships/image" Target="../media/image123.wmf"/><Relationship Id="rId9" Type="http://schemas.openxmlformats.org/officeDocument/2006/relationships/oleObject" Target="../embeddings/oleObject113.bin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9.vml"/><Relationship Id="rId4" Type="http://schemas.openxmlformats.org/officeDocument/2006/relationships/image" Target="../media/image10.wmf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tmp"/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tmp"/><Relationship Id="rId1" Type="http://schemas.openxmlformats.org/officeDocument/2006/relationships/slideLayout" Target="../slideLayouts/slideLayout7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tmp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tmp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2.bin"/><Relationship Id="rId10" Type="http://schemas.openxmlformats.org/officeDocument/2006/relationships/image" Target="../media/image8.wmf"/><Relationship Id="rId4" Type="http://schemas.openxmlformats.org/officeDocument/2006/relationships/image" Target="../media/image5.wmf"/><Relationship Id="rId9" Type="http://schemas.openxmlformats.org/officeDocument/2006/relationships/oleObject" Target="../embeddings/oleObject4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0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9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1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2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3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4.w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15.w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7.w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16.wmf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tmp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tmp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tmp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tmp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tmp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tmp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tmp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tmp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tmp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tmp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tmp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wmf"/><Relationship Id="rId13" Type="http://schemas.openxmlformats.org/officeDocument/2006/relationships/oleObject" Target="../embeddings/oleObject19.bin"/><Relationship Id="rId18" Type="http://schemas.openxmlformats.org/officeDocument/2006/relationships/image" Target="../media/image46.wmf"/><Relationship Id="rId26" Type="http://schemas.openxmlformats.org/officeDocument/2006/relationships/image" Target="../media/image50.wmf"/><Relationship Id="rId3" Type="http://schemas.openxmlformats.org/officeDocument/2006/relationships/oleObject" Target="../embeddings/oleObject14.bin"/><Relationship Id="rId21" Type="http://schemas.openxmlformats.org/officeDocument/2006/relationships/oleObject" Target="../embeddings/oleObject23.bin"/><Relationship Id="rId7" Type="http://schemas.openxmlformats.org/officeDocument/2006/relationships/oleObject" Target="../embeddings/oleObject16.bin"/><Relationship Id="rId12" Type="http://schemas.openxmlformats.org/officeDocument/2006/relationships/image" Target="../media/image43.wmf"/><Relationship Id="rId17" Type="http://schemas.openxmlformats.org/officeDocument/2006/relationships/oleObject" Target="../embeddings/oleObject21.bin"/><Relationship Id="rId25" Type="http://schemas.openxmlformats.org/officeDocument/2006/relationships/oleObject" Target="../embeddings/oleObject25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45.wmf"/><Relationship Id="rId20" Type="http://schemas.openxmlformats.org/officeDocument/2006/relationships/image" Target="../media/image47.wmf"/><Relationship Id="rId1" Type="http://schemas.openxmlformats.org/officeDocument/2006/relationships/vmlDrawing" Target="../drawings/vmlDrawing9.vml"/><Relationship Id="rId6" Type="http://schemas.openxmlformats.org/officeDocument/2006/relationships/image" Target="../media/image40.wmf"/><Relationship Id="rId11" Type="http://schemas.openxmlformats.org/officeDocument/2006/relationships/oleObject" Target="../embeddings/oleObject18.bin"/><Relationship Id="rId24" Type="http://schemas.openxmlformats.org/officeDocument/2006/relationships/image" Target="../media/image49.wmf"/><Relationship Id="rId5" Type="http://schemas.openxmlformats.org/officeDocument/2006/relationships/oleObject" Target="../embeddings/oleObject15.bin"/><Relationship Id="rId15" Type="http://schemas.openxmlformats.org/officeDocument/2006/relationships/oleObject" Target="../embeddings/oleObject20.bin"/><Relationship Id="rId23" Type="http://schemas.openxmlformats.org/officeDocument/2006/relationships/oleObject" Target="../embeddings/oleObject24.bin"/><Relationship Id="rId10" Type="http://schemas.openxmlformats.org/officeDocument/2006/relationships/image" Target="../media/image42.wmf"/><Relationship Id="rId19" Type="http://schemas.openxmlformats.org/officeDocument/2006/relationships/oleObject" Target="../embeddings/oleObject22.bin"/><Relationship Id="rId4" Type="http://schemas.openxmlformats.org/officeDocument/2006/relationships/image" Target="../media/image39.wmf"/><Relationship Id="rId9" Type="http://schemas.openxmlformats.org/officeDocument/2006/relationships/oleObject" Target="../embeddings/oleObject17.bin"/><Relationship Id="rId14" Type="http://schemas.openxmlformats.org/officeDocument/2006/relationships/image" Target="../media/image44.wmf"/><Relationship Id="rId22" Type="http://schemas.openxmlformats.org/officeDocument/2006/relationships/image" Target="../media/image48.wmf"/></Relationships>
</file>

<file path=ppt/slides/_rels/slide8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3.wmf"/><Relationship Id="rId18" Type="http://schemas.openxmlformats.org/officeDocument/2006/relationships/oleObject" Target="../embeddings/oleObject34.bin"/><Relationship Id="rId26" Type="http://schemas.openxmlformats.org/officeDocument/2006/relationships/oleObject" Target="../embeddings/oleObject38.bin"/><Relationship Id="rId21" Type="http://schemas.openxmlformats.org/officeDocument/2006/relationships/image" Target="../media/image56.wmf"/><Relationship Id="rId34" Type="http://schemas.openxmlformats.org/officeDocument/2006/relationships/oleObject" Target="../embeddings/oleObject42.bin"/><Relationship Id="rId7" Type="http://schemas.openxmlformats.org/officeDocument/2006/relationships/oleObject" Target="../embeddings/oleObject28.bin"/><Relationship Id="rId12" Type="http://schemas.openxmlformats.org/officeDocument/2006/relationships/oleObject" Target="../embeddings/oleObject31.bin"/><Relationship Id="rId17" Type="http://schemas.openxmlformats.org/officeDocument/2006/relationships/image" Target="../media/image43.wmf"/><Relationship Id="rId25" Type="http://schemas.openxmlformats.org/officeDocument/2006/relationships/image" Target="../media/image57.wmf"/><Relationship Id="rId33" Type="http://schemas.openxmlformats.org/officeDocument/2006/relationships/image" Target="../media/image60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33.bin"/><Relationship Id="rId20" Type="http://schemas.openxmlformats.org/officeDocument/2006/relationships/oleObject" Target="../embeddings/oleObject35.bin"/><Relationship Id="rId29" Type="http://schemas.openxmlformats.org/officeDocument/2006/relationships/image" Target="../media/image47.wmf"/><Relationship Id="rId1" Type="http://schemas.openxmlformats.org/officeDocument/2006/relationships/vmlDrawing" Target="../drawings/vmlDrawing10.vml"/><Relationship Id="rId6" Type="http://schemas.openxmlformats.org/officeDocument/2006/relationships/image" Target="../media/image41.wmf"/><Relationship Id="rId11" Type="http://schemas.openxmlformats.org/officeDocument/2006/relationships/image" Target="../media/image40.wmf"/><Relationship Id="rId24" Type="http://schemas.openxmlformats.org/officeDocument/2006/relationships/oleObject" Target="../embeddings/oleObject37.bin"/><Relationship Id="rId32" Type="http://schemas.openxmlformats.org/officeDocument/2006/relationships/oleObject" Target="../embeddings/oleObject41.bin"/><Relationship Id="rId37" Type="http://schemas.openxmlformats.org/officeDocument/2006/relationships/image" Target="../media/image61.wmf"/><Relationship Id="rId5" Type="http://schemas.openxmlformats.org/officeDocument/2006/relationships/oleObject" Target="../embeddings/oleObject27.bin"/><Relationship Id="rId15" Type="http://schemas.openxmlformats.org/officeDocument/2006/relationships/image" Target="../media/image54.wmf"/><Relationship Id="rId23" Type="http://schemas.openxmlformats.org/officeDocument/2006/relationships/image" Target="../media/image45.wmf"/><Relationship Id="rId28" Type="http://schemas.openxmlformats.org/officeDocument/2006/relationships/oleObject" Target="../embeddings/oleObject39.bin"/><Relationship Id="rId36" Type="http://schemas.openxmlformats.org/officeDocument/2006/relationships/oleObject" Target="../embeddings/oleObject43.bin"/><Relationship Id="rId10" Type="http://schemas.openxmlformats.org/officeDocument/2006/relationships/oleObject" Target="../embeddings/oleObject30.bin"/><Relationship Id="rId19" Type="http://schemas.openxmlformats.org/officeDocument/2006/relationships/image" Target="../media/image55.wmf"/><Relationship Id="rId31" Type="http://schemas.openxmlformats.org/officeDocument/2006/relationships/image" Target="../media/image59.wmf"/><Relationship Id="rId4" Type="http://schemas.openxmlformats.org/officeDocument/2006/relationships/image" Target="../media/image51.wmf"/><Relationship Id="rId9" Type="http://schemas.openxmlformats.org/officeDocument/2006/relationships/image" Target="../media/image52.wmf"/><Relationship Id="rId14" Type="http://schemas.openxmlformats.org/officeDocument/2006/relationships/oleObject" Target="../embeddings/oleObject32.bin"/><Relationship Id="rId22" Type="http://schemas.openxmlformats.org/officeDocument/2006/relationships/oleObject" Target="../embeddings/oleObject36.bin"/><Relationship Id="rId27" Type="http://schemas.openxmlformats.org/officeDocument/2006/relationships/image" Target="../media/image58.wmf"/><Relationship Id="rId30" Type="http://schemas.openxmlformats.org/officeDocument/2006/relationships/oleObject" Target="../embeddings/oleObject40.bin"/><Relationship Id="rId35" Type="http://schemas.openxmlformats.org/officeDocument/2006/relationships/image" Target="../media/image49.wmf"/><Relationship Id="rId8" Type="http://schemas.openxmlformats.org/officeDocument/2006/relationships/oleObject" Target="../embeddings/oleObject29.bin"/><Relationship Id="rId3" Type="http://schemas.openxmlformats.org/officeDocument/2006/relationships/oleObject" Target="../embeddings/oleObject26.bin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tmp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tmp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tmp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tmp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tmp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tmp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wmf"/><Relationship Id="rId13" Type="http://schemas.openxmlformats.org/officeDocument/2006/relationships/oleObject" Target="../embeddings/oleObject49.bin"/><Relationship Id="rId3" Type="http://schemas.openxmlformats.org/officeDocument/2006/relationships/oleObject" Target="../embeddings/oleObject44.bin"/><Relationship Id="rId7" Type="http://schemas.openxmlformats.org/officeDocument/2006/relationships/oleObject" Target="../embeddings/oleObject46.bin"/><Relationship Id="rId12" Type="http://schemas.openxmlformats.org/officeDocument/2006/relationships/image" Target="../media/image72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69.wmf"/><Relationship Id="rId11" Type="http://schemas.openxmlformats.org/officeDocument/2006/relationships/oleObject" Target="../embeddings/oleObject48.bin"/><Relationship Id="rId5" Type="http://schemas.openxmlformats.org/officeDocument/2006/relationships/oleObject" Target="../embeddings/oleObject45.bin"/><Relationship Id="rId10" Type="http://schemas.openxmlformats.org/officeDocument/2006/relationships/image" Target="../media/image71.wmf"/><Relationship Id="rId4" Type="http://schemas.openxmlformats.org/officeDocument/2006/relationships/image" Target="../media/image68.wmf"/><Relationship Id="rId9" Type="http://schemas.openxmlformats.org/officeDocument/2006/relationships/oleObject" Target="../embeddings/oleObject47.bin"/><Relationship Id="rId14" Type="http://schemas.openxmlformats.org/officeDocument/2006/relationships/image" Target="../media/image73.wmf"/></Relationships>
</file>

<file path=ppt/slides/_rels/slide9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wmf"/><Relationship Id="rId13" Type="http://schemas.openxmlformats.org/officeDocument/2006/relationships/oleObject" Target="../embeddings/oleObject55.bin"/><Relationship Id="rId18" Type="http://schemas.openxmlformats.org/officeDocument/2006/relationships/image" Target="../media/image72.wmf"/><Relationship Id="rId3" Type="http://schemas.openxmlformats.org/officeDocument/2006/relationships/oleObject" Target="../embeddings/oleObject50.bin"/><Relationship Id="rId7" Type="http://schemas.openxmlformats.org/officeDocument/2006/relationships/oleObject" Target="../embeddings/oleObject52.bin"/><Relationship Id="rId12" Type="http://schemas.openxmlformats.org/officeDocument/2006/relationships/image" Target="../media/image70.wmf"/><Relationship Id="rId17" Type="http://schemas.openxmlformats.org/officeDocument/2006/relationships/oleObject" Target="../embeddings/oleObject57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76.wmf"/><Relationship Id="rId20" Type="http://schemas.openxmlformats.org/officeDocument/2006/relationships/image" Target="../media/image77.wmf"/><Relationship Id="rId1" Type="http://schemas.openxmlformats.org/officeDocument/2006/relationships/vmlDrawing" Target="../drawings/vmlDrawing12.vml"/><Relationship Id="rId6" Type="http://schemas.openxmlformats.org/officeDocument/2006/relationships/image" Target="../media/image68.wmf"/><Relationship Id="rId11" Type="http://schemas.openxmlformats.org/officeDocument/2006/relationships/oleObject" Target="../embeddings/oleObject54.bin"/><Relationship Id="rId5" Type="http://schemas.openxmlformats.org/officeDocument/2006/relationships/oleObject" Target="../embeddings/oleObject51.bin"/><Relationship Id="rId15" Type="http://schemas.openxmlformats.org/officeDocument/2006/relationships/oleObject" Target="../embeddings/oleObject56.bin"/><Relationship Id="rId10" Type="http://schemas.openxmlformats.org/officeDocument/2006/relationships/image" Target="../media/image75.wmf"/><Relationship Id="rId19" Type="http://schemas.openxmlformats.org/officeDocument/2006/relationships/oleObject" Target="../embeddings/oleObject58.bin"/><Relationship Id="rId4" Type="http://schemas.openxmlformats.org/officeDocument/2006/relationships/image" Target="../media/image74.wmf"/><Relationship Id="rId9" Type="http://schemas.openxmlformats.org/officeDocument/2006/relationships/oleObject" Target="../embeddings/oleObject53.bin"/><Relationship Id="rId14" Type="http://schemas.openxmlformats.org/officeDocument/2006/relationships/image" Target="../media/image71.wmf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tmp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tmp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tmp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836712"/>
            <a:ext cx="7772400" cy="3000396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Реакции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окислительно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восстановительные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(Вопросы 19,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29, 32 по спецификации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ЕГЭ-2025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г.)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662" y="357166"/>
            <a:ext cx="700092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Определение степени окисления</a:t>
            </a:r>
          </a:p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5720" y="1000108"/>
            <a:ext cx="864399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 соединении сумма степеней окисления всех элементов равна нулю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Пример 1. Вычислить степени окисления в соединении</a:t>
            </a: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71473" y="2786058"/>
            <a:ext cx="214313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S</a:t>
            </a: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3200" baseline="-25000" dirty="0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sz="3200" baseline="30000" dirty="0" smtClean="0">
                <a:latin typeface="Times New Roman" pitchFamily="18" charset="0"/>
                <a:cs typeface="Times New Roman" pitchFamily="18" charset="0"/>
              </a:rPr>
              <a:t>+1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baseline="30000" dirty="0" smtClean="0">
                <a:latin typeface="Times New Roman" pitchFamily="18" charset="0"/>
                <a:cs typeface="Times New Roman" pitchFamily="18" charset="0"/>
              </a:rPr>
              <a:t>x </a:t>
            </a:r>
          </a:p>
          <a:p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357686" y="2636912"/>
            <a:ext cx="442915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arenR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Записываем значения известных степеней окисления</a:t>
            </a:r>
          </a:p>
          <a:p>
            <a:pPr marL="514350" indent="-514350">
              <a:buAutoNum type="arabicParenR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Составляем уравнения равенства зарядов и находим неизвестную степень окисления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8597" y="3982998"/>
            <a:ext cx="242889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2(+1) + x = 0</a:t>
            </a: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X= -2 </a:t>
            </a: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3200" baseline="-25000" dirty="0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sz="3200" baseline="30000" dirty="0" smtClean="0">
                <a:latin typeface="Times New Roman" pitchFamily="18" charset="0"/>
                <a:cs typeface="Times New Roman" pitchFamily="18" charset="0"/>
              </a:rPr>
              <a:t>+1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baseline="30000" dirty="0" smtClean="0">
                <a:latin typeface="Times New Roman" pitchFamily="18" charset="0"/>
                <a:cs typeface="Times New Roman" pitchFamily="18" charset="0"/>
              </a:rPr>
              <a:t>-2 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1256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1" name="Rectangle 1"/>
          <p:cNvSpPr>
            <a:spLocks noChangeArrowheads="1"/>
          </p:cNvSpPr>
          <p:nvPr/>
        </p:nvSpPr>
        <p:spPr bwMode="auto">
          <a:xfrm>
            <a:off x="214282" y="142852"/>
            <a:ext cx="8715436" cy="550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</a:t>
            </a:r>
            <a:r>
              <a:rPr lang="ru-RU" sz="32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Окисление гомологов бензола.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Ароматическое кольцо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окислению не подвергается, как и сам 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</a:t>
            </a:r>
            <a:r>
              <a:rPr kumimoji="0" lang="ru-RU" sz="32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</a:t>
            </a:r>
            <a:r>
              <a:rPr kumimoji="0" lang="ru-RU" sz="32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Всегда обрезаются радикалы, но у кольца на месте одного ушедшего радикала остаётся один атом углерода. Причем сколько ушло радикалов, столько атомов углерода остаётся. Продуктов окисления как минимум два – ароматическая кислота (или соль) и продукт окисления углеводородного кольца (кислота или соль).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 нейтральная среда (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pH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= 7):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524000" y="714357"/>
          <a:ext cx="6096000" cy="4714908"/>
        </p:xfrm>
        <a:graphic>
          <a:graphicData uri="http://schemas.openxmlformats.org/drawingml/2006/table">
            <a:tbl>
              <a:tblPr/>
              <a:tblGrid>
                <a:gridCol w="2032000"/>
                <a:gridCol w="2032000"/>
                <a:gridCol w="2032000"/>
              </a:tblGrid>
              <a:tr h="15716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FFFFF"/>
                      </a:fgClr>
                      <a:bgClr>
                        <a:srgbClr val="F2F2F2"/>
                      </a:bgClr>
                    </a:pattFill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pH </a:t>
                      </a: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=</a:t>
                      </a:r>
                      <a:r>
                        <a:rPr lang="en-US" sz="1400">
                          <a:latin typeface="Times New Roman"/>
                          <a:ea typeface="Calibri"/>
                          <a:cs typeface="Times New Roman"/>
                        </a:rPr>
                        <a:t> 7</a:t>
                      </a: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716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FFFFF"/>
                      </a:fgClr>
                      <a:bgClr>
                        <a:srgbClr val="F2F2F2"/>
                      </a:bgClr>
                    </a:patt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716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FFFFF"/>
                      </a:fgClr>
                      <a:bgClr>
                        <a:srgbClr val="F2F2F2"/>
                      </a:bgClr>
                    </a:patt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54630" name="Object 6"/>
          <p:cNvGraphicFramePr>
            <a:graphicFrameLocks noChangeAspect="1"/>
          </p:cNvGraphicFramePr>
          <p:nvPr/>
        </p:nvGraphicFramePr>
        <p:xfrm>
          <a:off x="2143108" y="1142984"/>
          <a:ext cx="590550" cy="1019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865" r:id="rId3" imgW="582582" imgH="1016985" progId="">
                  <p:embed/>
                </p:oleObj>
              </mc:Choice>
              <mc:Fallback>
                <p:oleObj r:id="rId3" imgW="582582" imgH="1016985" progId="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3108" y="1142984"/>
                        <a:ext cx="590550" cy="10191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4629" name="Object 5"/>
          <p:cNvGraphicFramePr>
            <a:graphicFrameLocks noChangeAspect="1"/>
          </p:cNvGraphicFramePr>
          <p:nvPr/>
        </p:nvGraphicFramePr>
        <p:xfrm>
          <a:off x="6572264" y="1071546"/>
          <a:ext cx="695325" cy="1047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866" r:id="rId5" imgW="706697" imgH="1046114" progId="">
                  <p:embed/>
                </p:oleObj>
              </mc:Choice>
              <mc:Fallback>
                <p:oleObj r:id="rId5" imgW="706697" imgH="1046114" progId="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72264" y="1071546"/>
                        <a:ext cx="695325" cy="1047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4628" name="Object 4"/>
          <p:cNvGraphicFramePr>
            <a:graphicFrameLocks noChangeAspect="1"/>
          </p:cNvGraphicFramePr>
          <p:nvPr/>
        </p:nvGraphicFramePr>
        <p:xfrm>
          <a:off x="2143108" y="2500306"/>
          <a:ext cx="952500" cy="110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867" r:id="rId7" imgW="966254" imgH="1101580" progId="">
                  <p:embed/>
                </p:oleObj>
              </mc:Choice>
              <mc:Fallback>
                <p:oleObj r:id="rId7" imgW="966254" imgH="1101580" progId="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3108" y="2500306"/>
                        <a:ext cx="952500" cy="1104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4627" name="Object 3"/>
          <p:cNvGraphicFramePr>
            <a:graphicFrameLocks noChangeAspect="1"/>
          </p:cNvGraphicFramePr>
          <p:nvPr/>
        </p:nvGraphicFramePr>
        <p:xfrm>
          <a:off x="6286512" y="2357430"/>
          <a:ext cx="1104900" cy="1266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868" r:id="rId9" imgW="1104636" imgH="1268239" progId="">
                  <p:embed/>
                </p:oleObj>
              </mc:Choice>
              <mc:Fallback>
                <p:oleObj r:id="rId9" imgW="1104636" imgH="1268239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6512" y="2357430"/>
                        <a:ext cx="1104900" cy="1266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4626" name="Object 2"/>
          <p:cNvGraphicFramePr>
            <a:graphicFrameLocks noChangeAspect="1"/>
          </p:cNvGraphicFramePr>
          <p:nvPr/>
        </p:nvGraphicFramePr>
        <p:xfrm>
          <a:off x="1785918" y="4000504"/>
          <a:ext cx="1352550" cy="110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869" r:id="rId11" imgW="1353869" imgH="1103106" progId="">
                  <p:embed/>
                </p:oleObj>
              </mc:Choice>
              <mc:Fallback>
                <p:oleObj r:id="rId11" imgW="1353869" imgH="1103106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5918" y="4000504"/>
                        <a:ext cx="1352550" cy="1104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4625" name="Object 1"/>
          <p:cNvGraphicFramePr>
            <a:graphicFrameLocks noChangeAspect="1"/>
          </p:cNvGraphicFramePr>
          <p:nvPr/>
        </p:nvGraphicFramePr>
        <p:xfrm>
          <a:off x="6000760" y="3929066"/>
          <a:ext cx="1609725" cy="1266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870" r:id="rId13" imgW="1615143" imgH="1271766" progId="">
                  <p:embed/>
                </p:oleObj>
              </mc:Choice>
              <mc:Fallback>
                <p:oleObj r:id="rId13" imgW="1615143" imgH="1271766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00760" y="3929066"/>
                        <a:ext cx="1609725" cy="1266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524000" y="214290"/>
          <a:ext cx="6096000" cy="6500856"/>
        </p:xfrm>
        <a:graphic>
          <a:graphicData uri="http://schemas.openxmlformats.org/drawingml/2006/table">
            <a:tbl>
              <a:tblPr/>
              <a:tblGrid>
                <a:gridCol w="2032000"/>
                <a:gridCol w="2032000"/>
                <a:gridCol w="2032000"/>
              </a:tblGrid>
              <a:tr h="10834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FFFFF"/>
                      </a:fgClr>
                      <a:bgClr>
                        <a:srgbClr val="F2F2F2"/>
                      </a:bgClr>
                    </a:pattFill>
                  </a:tcPr>
                </a:tc>
                <a:tc row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Times New Roman"/>
                        </a:rPr>
                        <a:t>pH = 7</a:t>
                      </a: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34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FFFFF"/>
                      </a:fgClr>
                      <a:bgClr>
                        <a:srgbClr val="F2F2F2"/>
                      </a:bgClr>
                    </a:patt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34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FFFFF"/>
                      </a:fgClr>
                      <a:bgClr>
                        <a:srgbClr val="F2F2F2"/>
                      </a:bgClr>
                    </a:patt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34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FFFFF"/>
                      </a:fgClr>
                      <a:bgClr>
                        <a:srgbClr val="F2F2F2"/>
                      </a:bgClr>
                    </a:patt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34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FFFFF"/>
                      </a:fgClr>
                      <a:bgClr>
                        <a:srgbClr val="F2F2F2"/>
                      </a:bgClr>
                    </a:patt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347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pattFill prst="pct5">
                      <a:fgClr>
                        <a:srgbClr val="FFFFFF"/>
                      </a:fgClr>
                      <a:bgClr>
                        <a:srgbClr val="F2F2F2"/>
                      </a:bgClr>
                    </a:patt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155660" name="Object 12"/>
          <p:cNvGraphicFramePr>
            <a:graphicFrameLocks noChangeAspect="1"/>
          </p:cNvGraphicFramePr>
          <p:nvPr/>
        </p:nvGraphicFramePr>
        <p:xfrm>
          <a:off x="2071670" y="214290"/>
          <a:ext cx="781050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129" r:id="rId3" imgW="782868" imgH="1063638" progId="">
                  <p:embed/>
                </p:oleObj>
              </mc:Choice>
              <mc:Fallback>
                <p:oleObj r:id="rId3" imgW="782868" imgH="1063638" progId="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71670" y="214290"/>
                        <a:ext cx="781050" cy="1066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5659" name="Object 11"/>
          <p:cNvGraphicFramePr>
            <a:graphicFrameLocks noChangeAspect="1"/>
          </p:cNvGraphicFramePr>
          <p:nvPr/>
        </p:nvGraphicFramePr>
        <p:xfrm>
          <a:off x="5715008" y="214290"/>
          <a:ext cx="1466850" cy="1047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130" r:id="rId5" imgW="1470437" imgH="1053409" progId="">
                  <p:embed/>
                </p:oleObj>
              </mc:Choice>
              <mc:Fallback>
                <p:oleObj r:id="rId5" imgW="1470437" imgH="1053409" progId="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8" y="214290"/>
                        <a:ext cx="1466850" cy="1047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5658" name="Object 10"/>
          <p:cNvGraphicFramePr>
            <a:graphicFrameLocks noChangeAspect="1"/>
          </p:cNvGraphicFramePr>
          <p:nvPr/>
        </p:nvGraphicFramePr>
        <p:xfrm>
          <a:off x="1714480" y="1428736"/>
          <a:ext cx="1095375" cy="1076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131" r:id="rId7" imgW="1098295" imgH="1071662" progId="">
                  <p:embed/>
                </p:oleObj>
              </mc:Choice>
              <mc:Fallback>
                <p:oleObj r:id="rId7" imgW="1098295" imgH="1071662" progId="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14480" y="1428736"/>
                        <a:ext cx="1095375" cy="1076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5657" name="Object 9"/>
          <p:cNvGraphicFramePr>
            <a:graphicFrameLocks noChangeAspect="1"/>
          </p:cNvGraphicFramePr>
          <p:nvPr/>
        </p:nvGraphicFramePr>
        <p:xfrm>
          <a:off x="5929322" y="1357298"/>
          <a:ext cx="1466850" cy="1047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132" r:id="rId9" imgW="1470437" imgH="1053409" progId="">
                  <p:embed/>
                </p:oleObj>
              </mc:Choice>
              <mc:Fallback>
                <p:oleObj r:id="rId9" imgW="1470437" imgH="1053409" progId="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29322" y="1357298"/>
                        <a:ext cx="1466850" cy="1047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5656" name="Object 8"/>
          <p:cNvGraphicFramePr>
            <a:graphicFrameLocks noChangeAspect="1"/>
          </p:cNvGraphicFramePr>
          <p:nvPr/>
        </p:nvGraphicFramePr>
        <p:xfrm>
          <a:off x="1857356" y="2500306"/>
          <a:ext cx="1257300" cy="1076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133" r:id="rId11" imgW="1261897" imgH="1071662" progId="">
                  <p:embed/>
                </p:oleObj>
              </mc:Choice>
              <mc:Fallback>
                <p:oleObj r:id="rId11" imgW="1261897" imgH="1071662" progId="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57356" y="2500306"/>
                        <a:ext cx="1257300" cy="1076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5655" name="Object 7"/>
          <p:cNvGraphicFramePr>
            <a:graphicFrameLocks noChangeAspect="1"/>
          </p:cNvGraphicFramePr>
          <p:nvPr/>
        </p:nvGraphicFramePr>
        <p:xfrm>
          <a:off x="5715008" y="2357430"/>
          <a:ext cx="1857375" cy="1047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134" r:id="rId13" imgW="1860727" imgH="1054880" progId="">
                  <p:embed/>
                </p:oleObj>
              </mc:Choice>
              <mc:Fallback>
                <p:oleObj r:id="rId13" imgW="1860727" imgH="1054880" progId="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8" y="2357430"/>
                        <a:ext cx="1857375" cy="1047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5654" name="Object 6"/>
          <p:cNvGraphicFramePr>
            <a:graphicFrameLocks noChangeAspect="1"/>
          </p:cNvGraphicFramePr>
          <p:nvPr/>
        </p:nvGraphicFramePr>
        <p:xfrm>
          <a:off x="1643042" y="4643446"/>
          <a:ext cx="1643074" cy="9905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135" r:id="rId15" imgW="872490" imgH="1404620" progId="">
                  <p:embed/>
                </p:oleObj>
              </mc:Choice>
              <mc:Fallback>
                <p:oleObj r:id="rId15" imgW="872490" imgH="1404620" progId="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43042" y="4643446"/>
                        <a:ext cx="1643074" cy="99059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5653" name="Object 5"/>
          <p:cNvGraphicFramePr>
            <a:graphicFrameLocks noChangeAspect="1"/>
          </p:cNvGraphicFramePr>
          <p:nvPr/>
        </p:nvGraphicFramePr>
        <p:xfrm>
          <a:off x="6286512" y="4786322"/>
          <a:ext cx="1285884" cy="7858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136" r:id="rId17" imgW="1516783" imgH="1492586" progId="">
                  <p:embed/>
                </p:oleObj>
              </mc:Choice>
              <mc:Fallback>
                <p:oleObj r:id="rId17" imgW="1516783" imgH="1492586" progId="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86512" y="4786322"/>
                        <a:ext cx="1285884" cy="78581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5652" name="Object 4"/>
          <p:cNvGraphicFramePr>
            <a:graphicFrameLocks noChangeAspect="1"/>
          </p:cNvGraphicFramePr>
          <p:nvPr/>
        </p:nvGraphicFramePr>
        <p:xfrm>
          <a:off x="1857356" y="3643314"/>
          <a:ext cx="1095375" cy="7143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137" r:id="rId19" imgW="1098295" imgH="1071662" progId="">
                  <p:embed/>
                </p:oleObj>
              </mc:Choice>
              <mc:Fallback>
                <p:oleObj r:id="rId19" imgW="1098295" imgH="1071662" progId="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57356" y="3643314"/>
                        <a:ext cx="1095375" cy="71438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5651" name="Object 3"/>
          <p:cNvGraphicFramePr>
            <a:graphicFrameLocks noChangeAspect="1"/>
          </p:cNvGraphicFramePr>
          <p:nvPr/>
        </p:nvGraphicFramePr>
        <p:xfrm>
          <a:off x="5786446" y="3571876"/>
          <a:ext cx="1857375" cy="1047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138" r:id="rId21" imgW="1860727" imgH="1054880" progId="">
                  <p:embed/>
                </p:oleObj>
              </mc:Choice>
              <mc:Fallback>
                <p:oleObj r:id="rId21" imgW="1860727" imgH="105488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86446" y="3571876"/>
                        <a:ext cx="1857375" cy="1047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5650" name="Object 2"/>
          <p:cNvGraphicFramePr>
            <a:graphicFrameLocks noChangeAspect="1"/>
          </p:cNvGraphicFramePr>
          <p:nvPr/>
        </p:nvGraphicFramePr>
        <p:xfrm>
          <a:off x="1500166" y="5715000"/>
          <a:ext cx="1928826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139" r:id="rId23" imgW="1586566" imgH="1147756" progId="">
                  <p:embed/>
                </p:oleObj>
              </mc:Choice>
              <mc:Fallback>
                <p:oleObj r:id="rId23" imgW="1586566" imgH="1147756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00166" y="5715000"/>
                        <a:ext cx="1928826" cy="1143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5649" name="Object 1"/>
          <p:cNvGraphicFramePr>
            <a:graphicFrameLocks noChangeAspect="1"/>
          </p:cNvGraphicFramePr>
          <p:nvPr/>
        </p:nvGraphicFramePr>
        <p:xfrm>
          <a:off x="5857884" y="5715016"/>
          <a:ext cx="2143140" cy="11429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140" r:id="rId25" imgW="2088602" imgH="1273538" progId="">
                  <p:embed/>
                </p:oleObj>
              </mc:Choice>
              <mc:Fallback>
                <p:oleObj r:id="rId25" imgW="2088602" imgH="1273538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57884" y="5715016"/>
                        <a:ext cx="2143140" cy="114298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3" name="Rectangle 1"/>
          <p:cNvSpPr>
            <a:spLocks noChangeArrowheads="1"/>
          </p:cNvSpPr>
          <p:nvPr/>
        </p:nvSpPr>
        <p:spPr bwMode="auto">
          <a:xfrm>
            <a:off x="3428992" y="0"/>
            <a:ext cx="571500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кислая и щелочная среды (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pH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&lt; 7 и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pH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&gt; 7):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142975" y="285730"/>
          <a:ext cx="6858050" cy="5429285"/>
        </p:xfrm>
        <a:graphic>
          <a:graphicData uri="http://schemas.openxmlformats.org/drawingml/2006/table">
            <a:tbl>
              <a:tblPr/>
              <a:tblGrid>
                <a:gridCol w="1371610"/>
                <a:gridCol w="1128721"/>
                <a:gridCol w="1857388"/>
                <a:gridCol w="1128721"/>
                <a:gridCol w="1371610"/>
              </a:tblGrid>
              <a:tr h="10858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Calibri"/>
                          <a:cs typeface="Times New Roman"/>
                        </a:rPr>
                        <a:t>pH &lt; 7</a:t>
                      </a: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FFFFF"/>
                      </a:fgClr>
                      <a:bgClr>
                        <a:srgbClr val="F2F2F2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latin typeface="Times New Roman"/>
                          <a:ea typeface="Calibri"/>
                          <a:cs typeface="Times New Roman"/>
                        </a:rPr>
                        <a:t>pH </a:t>
                      </a: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&gt;</a:t>
                      </a:r>
                      <a:r>
                        <a:rPr lang="en-US" sz="1000" dirty="0">
                          <a:latin typeface="Times New Roman"/>
                          <a:ea typeface="Calibri"/>
                          <a:cs typeface="Times New Roman"/>
                        </a:rPr>
                        <a:t> 7</a:t>
                      </a: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58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latin typeface="Times New Roman"/>
                          <a:ea typeface="Calibri"/>
                          <a:cs typeface="Times New Roman"/>
                        </a:rPr>
                        <a:t>pH &lt; 7</a:t>
                      </a: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FFFFF"/>
                      </a:fgClr>
                      <a:bgClr>
                        <a:srgbClr val="F2F2F2"/>
                      </a:bgClr>
                    </a:pattFill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latin typeface="Times New Roman"/>
                          <a:ea typeface="Calibri"/>
                          <a:cs typeface="Times New Roman"/>
                        </a:rPr>
                        <a:t>pH &gt; 7</a:t>
                      </a: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58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FFFFF"/>
                      </a:fgClr>
                      <a:bgClr>
                        <a:srgbClr val="F2F2F2"/>
                      </a:bgClr>
                    </a:patt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58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FFFFF"/>
                      </a:fgClr>
                      <a:bgClr>
                        <a:srgbClr val="F2F2F2"/>
                      </a:bgClr>
                    </a:patt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858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FFFFF"/>
                      </a:fgClr>
                      <a:bgClr>
                        <a:srgbClr val="F2F2F2"/>
                      </a:bgClr>
                    </a:patt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56688" name="Object 16"/>
          <p:cNvGraphicFramePr>
            <a:graphicFrameLocks noChangeAspect="1"/>
          </p:cNvGraphicFramePr>
          <p:nvPr/>
        </p:nvGraphicFramePr>
        <p:xfrm>
          <a:off x="1785918" y="428604"/>
          <a:ext cx="663724" cy="10001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7274" r:id="rId3" imgW="706697" imgH="1046114" progId="">
                  <p:embed/>
                </p:oleObj>
              </mc:Choice>
              <mc:Fallback>
                <p:oleObj r:id="rId3" imgW="706697" imgH="1046114" progId="">
                  <p:embed/>
                  <p:pic>
                    <p:nvPicPr>
                      <p:cNvPr id="0" name="Picture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5918" y="428604"/>
                        <a:ext cx="663724" cy="100013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6687" name="Object 15"/>
          <p:cNvGraphicFramePr>
            <a:graphicFrameLocks noChangeAspect="1"/>
          </p:cNvGraphicFramePr>
          <p:nvPr/>
        </p:nvGraphicFramePr>
        <p:xfrm>
          <a:off x="4214810" y="785794"/>
          <a:ext cx="752475" cy="352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7275" r:id="rId5" imgW="754380" imgH="350520" progId="">
                  <p:embed/>
                </p:oleObj>
              </mc:Choice>
              <mc:Fallback>
                <p:oleObj r:id="rId5" imgW="754380" imgH="350520" progId="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14810" y="785794"/>
                        <a:ext cx="752475" cy="3524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6686" name="Object 14"/>
          <p:cNvGraphicFramePr>
            <a:graphicFrameLocks noChangeAspect="1"/>
          </p:cNvGraphicFramePr>
          <p:nvPr/>
        </p:nvGraphicFramePr>
        <p:xfrm>
          <a:off x="7072330" y="285728"/>
          <a:ext cx="857256" cy="1047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7276" r:id="rId7" imgW="706697" imgH="1046114" progId="">
                  <p:embed/>
                </p:oleObj>
              </mc:Choice>
              <mc:Fallback>
                <p:oleObj r:id="rId7" imgW="706697" imgH="1046114" progId="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72330" y="285728"/>
                        <a:ext cx="857256" cy="1047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6685" name="Object 13"/>
          <p:cNvGraphicFramePr>
            <a:graphicFrameLocks noChangeAspect="1"/>
          </p:cNvGraphicFramePr>
          <p:nvPr/>
        </p:nvGraphicFramePr>
        <p:xfrm>
          <a:off x="1285852" y="3643315"/>
          <a:ext cx="1104900" cy="9286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7277" r:id="rId9" imgW="1104636" imgH="1268239" progId="">
                  <p:embed/>
                </p:oleObj>
              </mc:Choice>
              <mc:Fallback>
                <p:oleObj r:id="rId9" imgW="1104636" imgH="1268239" progId="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5852" y="3643315"/>
                        <a:ext cx="1104900" cy="92869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6684" name="Object 12"/>
          <p:cNvGraphicFramePr>
            <a:graphicFrameLocks noChangeAspect="1"/>
          </p:cNvGraphicFramePr>
          <p:nvPr/>
        </p:nvGraphicFramePr>
        <p:xfrm>
          <a:off x="3786182" y="3500438"/>
          <a:ext cx="1500198" cy="110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7278" r:id="rId11" imgW="966254" imgH="1101580" progId="">
                  <p:embed/>
                </p:oleObj>
              </mc:Choice>
              <mc:Fallback>
                <p:oleObj r:id="rId11" imgW="966254" imgH="1101580" progId="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86182" y="3500438"/>
                        <a:ext cx="1500198" cy="1104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6683" name="Object 11"/>
          <p:cNvGraphicFramePr>
            <a:graphicFrameLocks noChangeAspect="1"/>
          </p:cNvGraphicFramePr>
          <p:nvPr/>
        </p:nvGraphicFramePr>
        <p:xfrm>
          <a:off x="6715140" y="3571877"/>
          <a:ext cx="1104900" cy="9286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7279" r:id="rId13" imgW="1104636" imgH="1268239" progId="">
                  <p:embed/>
                </p:oleObj>
              </mc:Choice>
              <mc:Fallback>
                <p:oleObj r:id="rId13" imgW="1104636" imgH="1268239" progId="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15140" y="3571877"/>
                        <a:ext cx="1104900" cy="92869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6682" name="Object 10"/>
          <p:cNvGraphicFramePr>
            <a:graphicFrameLocks noChangeAspect="1"/>
          </p:cNvGraphicFramePr>
          <p:nvPr/>
        </p:nvGraphicFramePr>
        <p:xfrm>
          <a:off x="1000101" y="4643447"/>
          <a:ext cx="1571636" cy="10715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7280" r:id="rId15" imgW="1615143" imgH="1271766" progId="">
                  <p:embed/>
                </p:oleObj>
              </mc:Choice>
              <mc:Fallback>
                <p:oleObj r:id="rId15" imgW="1615143" imgH="1271766" progId="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0101" y="4643447"/>
                        <a:ext cx="1571636" cy="107157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6681" name="Object 9"/>
          <p:cNvGraphicFramePr>
            <a:graphicFrameLocks noChangeAspect="1"/>
          </p:cNvGraphicFramePr>
          <p:nvPr/>
        </p:nvGraphicFramePr>
        <p:xfrm>
          <a:off x="3929058" y="4572008"/>
          <a:ext cx="1352550" cy="110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7281" r:id="rId17" imgW="1353869" imgH="1103106" progId="">
                  <p:embed/>
                </p:oleObj>
              </mc:Choice>
              <mc:Fallback>
                <p:oleObj r:id="rId17" imgW="1353869" imgH="1103106" progId="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9058" y="4572008"/>
                        <a:ext cx="1352550" cy="1104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6680" name="Object 8"/>
          <p:cNvGraphicFramePr>
            <a:graphicFrameLocks noChangeAspect="1"/>
          </p:cNvGraphicFramePr>
          <p:nvPr/>
        </p:nvGraphicFramePr>
        <p:xfrm>
          <a:off x="6643702" y="4643446"/>
          <a:ext cx="1609725" cy="11239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7282" r:id="rId19" imgW="1615143" imgH="1271766" progId="">
                  <p:embed/>
                </p:oleObj>
              </mc:Choice>
              <mc:Fallback>
                <p:oleObj r:id="rId19" imgW="1615143" imgH="1271766" progId="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43702" y="4643446"/>
                        <a:ext cx="1609725" cy="112394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6679" name="Object 7"/>
          <p:cNvGraphicFramePr>
            <a:graphicFrameLocks noChangeAspect="1"/>
          </p:cNvGraphicFramePr>
          <p:nvPr/>
        </p:nvGraphicFramePr>
        <p:xfrm>
          <a:off x="1142976" y="1428736"/>
          <a:ext cx="1419225" cy="1047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7283" r:id="rId21" imgW="1421975" imgH="1053409" progId="">
                  <p:embed/>
                </p:oleObj>
              </mc:Choice>
              <mc:Fallback>
                <p:oleObj r:id="rId21" imgW="1421975" imgH="1053409" progId="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2976" y="1428736"/>
                        <a:ext cx="1419225" cy="1047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6678" name="Object 6"/>
          <p:cNvGraphicFramePr>
            <a:graphicFrameLocks noChangeAspect="1"/>
          </p:cNvGraphicFramePr>
          <p:nvPr/>
        </p:nvGraphicFramePr>
        <p:xfrm>
          <a:off x="4000496" y="1428736"/>
          <a:ext cx="995364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7284" r:id="rId23" imgW="782868" imgH="1063638" progId="">
                  <p:embed/>
                </p:oleObj>
              </mc:Choice>
              <mc:Fallback>
                <p:oleObj r:id="rId23" imgW="782868" imgH="1063638" progId="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00496" y="1428736"/>
                        <a:ext cx="995364" cy="1066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6677" name="Object 5"/>
          <p:cNvGraphicFramePr>
            <a:graphicFrameLocks noChangeAspect="1"/>
          </p:cNvGraphicFramePr>
          <p:nvPr/>
        </p:nvGraphicFramePr>
        <p:xfrm>
          <a:off x="6572264" y="1428736"/>
          <a:ext cx="1466850" cy="1047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7285" r:id="rId25" imgW="1470437" imgH="1053409" progId="">
                  <p:embed/>
                </p:oleObj>
              </mc:Choice>
              <mc:Fallback>
                <p:oleObj r:id="rId25" imgW="1470437" imgH="1053409" progId="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72264" y="1428736"/>
                        <a:ext cx="1466850" cy="1047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6676" name="Object 4"/>
          <p:cNvGraphicFramePr>
            <a:graphicFrameLocks noChangeAspect="1"/>
          </p:cNvGraphicFramePr>
          <p:nvPr/>
        </p:nvGraphicFramePr>
        <p:xfrm>
          <a:off x="1071538" y="2500306"/>
          <a:ext cx="1419225" cy="1047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7286" r:id="rId27" imgW="1421975" imgH="1053409" progId="">
                  <p:embed/>
                </p:oleObj>
              </mc:Choice>
              <mc:Fallback>
                <p:oleObj r:id="rId27" imgW="1421975" imgH="1053409" progId="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1538" y="2500306"/>
                        <a:ext cx="1419225" cy="1047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6675" name="Object 3"/>
          <p:cNvGraphicFramePr>
            <a:graphicFrameLocks noChangeAspect="1"/>
          </p:cNvGraphicFramePr>
          <p:nvPr/>
        </p:nvGraphicFramePr>
        <p:xfrm>
          <a:off x="4000496" y="2500306"/>
          <a:ext cx="1095375" cy="1076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7287" r:id="rId29" imgW="1098295" imgH="1071662" progId="">
                  <p:embed/>
                </p:oleObj>
              </mc:Choice>
              <mc:Fallback>
                <p:oleObj r:id="rId29" imgW="1098295" imgH="1071662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00496" y="2500306"/>
                        <a:ext cx="1095375" cy="1076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6674" name="Object 2"/>
          <p:cNvGraphicFramePr>
            <a:graphicFrameLocks noChangeAspect="1"/>
          </p:cNvGraphicFramePr>
          <p:nvPr/>
        </p:nvGraphicFramePr>
        <p:xfrm>
          <a:off x="6643702" y="2500306"/>
          <a:ext cx="1428760" cy="976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7288" r:id="rId31" imgW="1470437" imgH="1053409" progId="">
                  <p:embed/>
                </p:oleObj>
              </mc:Choice>
              <mc:Fallback>
                <p:oleObj r:id="rId31" imgW="1470437" imgH="1053409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43702" y="2500306"/>
                        <a:ext cx="1428760" cy="9763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488042"/>
              </p:ext>
            </p:extLst>
          </p:nvPr>
        </p:nvGraphicFramePr>
        <p:xfrm>
          <a:off x="285720" y="1237788"/>
          <a:ext cx="8286810" cy="5143540"/>
        </p:xfrm>
        <a:graphic>
          <a:graphicData uri="http://schemas.openxmlformats.org/drawingml/2006/table">
            <a:tbl>
              <a:tblPr/>
              <a:tblGrid>
                <a:gridCol w="1657362"/>
                <a:gridCol w="1771662"/>
                <a:gridCol w="1714512"/>
                <a:gridCol w="1485912"/>
                <a:gridCol w="1657362"/>
              </a:tblGrid>
              <a:tr h="12858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FFFFF"/>
                      </a:fgClr>
                      <a:bgClr>
                        <a:srgbClr val="F2F2F2"/>
                      </a:bgClr>
                    </a:patt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858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FFFFF"/>
                      </a:fgClr>
                      <a:bgClr>
                        <a:srgbClr val="F2F2F2"/>
                      </a:bgClr>
                    </a:patt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858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latin typeface="Times New Roman"/>
                          <a:ea typeface="Calibri"/>
                          <a:cs typeface="Times New Roman"/>
                        </a:rPr>
                        <a:t>pH &lt; 7</a:t>
                      </a: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FFFFF"/>
                      </a:fgClr>
                      <a:bgClr>
                        <a:srgbClr val="F2F2F2"/>
                      </a:bgClr>
                    </a:patt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latin typeface="Times New Roman"/>
                          <a:ea typeface="Calibri"/>
                          <a:cs typeface="Times New Roman"/>
                        </a:rPr>
                        <a:t>pH = 7</a:t>
                      </a: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858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FFFFF"/>
                      </a:fgClr>
                      <a:bgClr>
                        <a:srgbClr val="F2F2F2"/>
                      </a:bgClr>
                    </a:patt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57708" name="Object 12"/>
          <p:cNvGraphicFramePr>
            <a:graphicFrameLocks noChangeAspect="1"/>
          </p:cNvGraphicFramePr>
          <p:nvPr/>
        </p:nvGraphicFramePr>
        <p:xfrm>
          <a:off x="214282" y="1357298"/>
          <a:ext cx="1857375" cy="1047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8189" r:id="rId3" imgW="1860727" imgH="1054880" progId="">
                  <p:embed/>
                </p:oleObj>
              </mc:Choice>
              <mc:Fallback>
                <p:oleObj r:id="rId3" imgW="1860727" imgH="1054880" progId="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282" y="1357298"/>
                        <a:ext cx="1857375" cy="1047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7707" name="Object 11"/>
          <p:cNvGraphicFramePr>
            <a:graphicFrameLocks noChangeAspect="1"/>
          </p:cNvGraphicFramePr>
          <p:nvPr/>
        </p:nvGraphicFramePr>
        <p:xfrm>
          <a:off x="4143372" y="1428736"/>
          <a:ext cx="1257300" cy="1076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8190" r:id="rId5" imgW="1261897" imgH="1071662" progId="">
                  <p:embed/>
                </p:oleObj>
              </mc:Choice>
              <mc:Fallback>
                <p:oleObj r:id="rId5" imgW="1261897" imgH="1071662" progId="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43372" y="1428736"/>
                        <a:ext cx="1257300" cy="10763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7706" name="Object 10"/>
          <p:cNvGraphicFramePr>
            <a:graphicFrameLocks noChangeAspect="1"/>
          </p:cNvGraphicFramePr>
          <p:nvPr/>
        </p:nvGraphicFramePr>
        <p:xfrm>
          <a:off x="7000892" y="1357298"/>
          <a:ext cx="1857375" cy="1047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8191" r:id="rId7" imgW="1860727" imgH="1054880" progId="">
                  <p:embed/>
                </p:oleObj>
              </mc:Choice>
              <mc:Fallback>
                <p:oleObj r:id="rId7" imgW="1860727" imgH="1054880" progId="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00892" y="1357298"/>
                        <a:ext cx="1857375" cy="1047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7705" name="Object 9"/>
          <p:cNvGraphicFramePr>
            <a:graphicFrameLocks noChangeAspect="1"/>
          </p:cNvGraphicFramePr>
          <p:nvPr/>
        </p:nvGraphicFramePr>
        <p:xfrm>
          <a:off x="428596" y="2357430"/>
          <a:ext cx="1628775" cy="1504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8192" r:id="rId9" imgW="1632948" imgH="1490510" progId="">
                  <p:embed/>
                </p:oleObj>
              </mc:Choice>
              <mc:Fallback>
                <p:oleObj r:id="rId9" imgW="1632948" imgH="1490510" progId="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596" y="2357430"/>
                        <a:ext cx="1628775" cy="1504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7704" name="Object 8"/>
          <p:cNvGraphicFramePr>
            <a:graphicFrameLocks noChangeAspect="1"/>
          </p:cNvGraphicFramePr>
          <p:nvPr/>
        </p:nvGraphicFramePr>
        <p:xfrm>
          <a:off x="4071934" y="2571745"/>
          <a:ext cx="1000132" cy="10715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8193" r:id="rId11" imgW="872490" imgH="1404620" progId="">
                  <p:embed/>
                </p:oleObj>
              </mc:Choice>
              <mc:Fallback>
                <p:oleObj r:id="rId11" imgW="872490" imgH="1404620" progId="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71934" y="2571745"/>
                        <a:ext cx="1000132" cy="107157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7703" name="Object 7"/>
          <p:cNvGraphicFramePr>
            <a:graphicFrameLocks noChangeAspect="1"/>
          </p:cNvGraphicFramePr>
          <p:nvPr/>
        </p:nvGraphicFramePr>
        <p:xfrm>
          <a:off x="7072330" y="2500306"/>
          <a:ext cx="1514475" cy="1504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8194" r:id="rId13" imgW="1516783" imgH="1492586" progId="">
                  <p:embed/>
                </p:oleObj>
              </mc:Choice>
              <mc:Fallback>
                <p:oleObj r:id="rId13" imgW="1516783" imgH="1492586" progId="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72330" y="2500306"/>
                        <a:ext cx="1514475" cy="1504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7702" name="Object 6"/>
          <p:cNvGraphicFramePr>
            <a:graphicFrameLocks noChangeAspect="1"/>
          </p:cNvGraphicFramePr>
          <p:nvPr/>
        </p:nvGraphicFramePr>
        <p:xfrm>
          <a:off x="285720" y="5143512"/>
          <a:ext cx="1857375" cy="1047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8195" r:id="rId15" imgW="1860727" imgH="1054880" progId="">
                  <p:embed/>
                </p:oleObj>
              </mc:Choice>
              <mc:Fallback>
                <p:oleObj r:id="rId15" imgW="1860727" imgH="1054880" progId="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720" y="5143512"/>
                        <a:ext cx="1857375" cy="1047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7701" name="Object 5"/>
          <p:cNvGraphicFramePr>
            <a:graphicFrameLocks noChangeAspect="1"/>
          </p:cNvGraphicFramePr>
          <p:nvPr/>
        </p:nvGraphicFramePr>
        <p:xfrm>
          <a:off x="4071934" y="5214950"/>
          <a:ext cx="1095375" cy="10715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8196" r:id="rId17" imgW="1098295" imgH="1071662" progId="">
                  <p:embed/>
                </p:oleObj>
              </mc:Choice>
              <mc:Fallback>
                <p:oleObj r:id="rId17" imgW="1098295" imgH="1071662" progId="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71934" y="5214950"/>
                        <a:ext cx="1095375" cy="107156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7700" name="Object 4"/>
          <p:cNvGraphicFramePr>
            <a:graphicFrameLocks noChangeAspect="1"/>
          </p:cNvGraphicFramePr>
          <p:nvPr/>
        </p:nvGraphicFramePr>
        <p:xfrm>
          <a:off x="6858016" y="5214950"/>
          <a:ext cx="1857375" cy="1047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8197" r:id="rId19" imgW="1860727" imgH="1054880" progId="">
                  <p:embed/>
                </p:oleObj>
              </mc:Choice>
              <mc:Fallback>
                <p:oleObj r:id="rId19" imgW="1860727" imgH="1054880" progId="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16" y="5214950"/>
                        <a:ext cx="1857375" cy="1047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7699" name="Object 3"/>
          <p:cNvGraphicFramePr>
            <a:graphicFrameLocks noChangeAspect="1"/>
          </p:cNvGraphicFramePr>
          <p:nvPr/>
        </p:nvGraphicFramePr>
        <p:xfrm>
          <a:off x="357159" y="3786190"/>
          <a:ext cx="1571636" cy="1276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8198" r:id="rId21" imgW="2088602" imgH="1273538" progId="">
                  <p:embed/>
                </p:oleObj>
              </mc:Choice>
              <mc:Fallback>
                <p:oleObj r:id="rId21" imgW="2088602" imgH="1273538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59" y="3786190"/>
                        <a:ext cx="1571636" cy="1276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7698" name="Object 2"/>
          <p:cNvGraphicFramePr>
            <a:graphicFrameLocks noChangeAspect="1"/>
          </p:cNvGraphicFramePr>
          <p:nvPr/>
        </p:nvGraphicFramePr>
        <p:xfrm>
          <a:off x="3786182" y="3929066"/>
          <a:ext cx="1581150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8199" r:id="rId23" imgW="1586566" imgH="1147756" progId="">
                  <p:embed/>
                </p:oleObj>
              </mc:Choice>
              <mc:Fallback>
                <p:oleObj r:id="rId23" imgW="1586566" imgH="1147756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86182" y="3929066"/>
                        <a:ext cx="1581150" cy="1143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7697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5776956"/>
              </p:ext>
            </p:extLst>
          </p:nvPr>
        </p:nvGraphicFramePr>
        <p:xfrm>
          <a:off x="6786578" y="3880842"/>
          <a:ext cx="2085975" cy="1276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8200" r:id="rId25" imgW="2088602" imgH="1273538" progId="">
                  <p:embed/>
                </p:oleObj>
              </mc:Choice>
              <mc:Fallback>
                <p:oleObj r:id="rId25" imgW="2088602" imgH="1273538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86578" y="3880842"/>
                        <a:ext cx="2085975" cy="1276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ovr-o-h.pdf - Adobe Acrobat Reader DC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17" t="17751" r="21111"/>
          <a:stretch/>
        </p:blipFill>
        <p:spPr>
          <a:xfrm>
            <a:off x="251520" y="217682"/>
            <a:ext cx="8574224" cy="5947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520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ovr-o-h.pdf - Adobe Acrobat Reader DC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61" t="18783" r="21389"/>
          <a:stretch/>
        </p:blipFill>
        <p:spPr>
          <a:xfrm>
            <a:off x="251520" y="188640"/>
            <a:ext cx="8568952" cy="6149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061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5" name="Rectangle 1"/>
          <p:cNvSpPr>
            <a:spLocks noChangeArrowheads="1"/>
          </p:cNvSpPr>
          <p:nvPr/>
        </p:nvSpPr>
        <p:spPr bwMode="auto">
          <a:xfrm>
            <a:off x="1619672" y="332656"/>
            <a:ext cx="680998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5. Спирты.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Окисление происходит только в кислой среде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857224" y="714356"/>
          <a:ext cx="7572428" cy="4929224"/>
        </p:xfrm>
        <a:graphic>
          <a:graphicData uri="http://schemas.openxmlformats.org/drawingml/2006/table">
            <a:tbl>
              <a:tblPr/>
              <a:tblGrid>
                <a:gridCol w="1893107"/>
                <a:gridCol w="1893107"/>
                <a:gridCol w="1893107"/>
                <a:gridCol w="1893107"/>
              </a:tblGrid>
              <a:tr h="1232306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первичный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FFFFF"/>
                      </a:fgClr>
                      <a:bgClr>
                        <a:srgbClr val="F2F2F2"/>
                      </a:bgClr>
                    </a:pattFill>
                  </a:tcPr>
                </a:tc>
                <a:tc rowSpan="4"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 err="1">
                          <a:latin typeface="Times New Roman"/>
                          <a:ea typeface="Calibri"/>
                          <a:cs typeface="Times New Roman"/>
                        </a:rPr>
                        <a:t>pH</a:t>
                      </a:r>
                      <a:r>
                        <a:rPr lang="ru-RU" sz="3200" b="1" dirty="0">
                          <a:latin typeface="Times New Roman"/>
                          <a:ea typeface="Calibri"/>
                          <a:cs typeface="Times New Roman"/>
                        </a:rPr>
                        <a:t> &lt; 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23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23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вторичный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FFFFF"/>
                      </a:fgClr>
                      <a:bgClr>
                        <a:srgbClr val="F2F2F2"/>
                      </a:bgClr>
                    </a:patt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23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третичный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pattFill prst="pct5">
                      <a:fgClr>
                        <a:srgbClr val="FFFFFF"/>
                      </a:fgClr>
                      <a:bgClr>
                        <a:srgbClr val="F2F2F2"/>
                      </a:bgClr>
                    </a:patt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не реагирует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231431" name="Object 7"/>
          <p:cNvGraphicFramePr>
            <a:graphicFrameLocks noChangeAspect="1"/>
          </p:cNvGraphicFramePr>
          <p:nvPr/>
        </p:nvGraphicFramePr>
        <p:xfrm>
          <a:off x="3143240" y="1428736"/>
          <a:ext cx="1133475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1666" r:id="rId3" imgW="1133754" imgH="371116" progId="">
                  <p:embed/>
                </p:oleObj>
              </mc:Choice>
              <mc:Fallback>
                <p:oleObj r:id="rId3" imgW="1133754" imgH="371116" progId="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3240" y="1428736"/>
                        <a:ext cx="1133475" cy="371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1430" name="Object 6"/>
          <p:cNvGraphicFramePr>
            <a:graphicFrameLocks noChangeAspect="1"/>
          </p:cNvGraphicFramePr>
          <p:nvPr/>
        </p:nvGraphicFramePr>
        <p:xfrm>
          <a:off x="6929454" y="1214422"/>
          <a:ext cx="981075" cy="60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1667" r:id="rId5" imgW="980716" imgH="609600" progId="">
                  <p:embed/>
                </p:oleObj>
              </mc:Choice>
              <mc:Fallback>
                <p:oleObj r:id="rId5" imgW="980716" imgH="609600" progId="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29454" y="1214422"/>
                        <a:ext cx="981075" cy="600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1429" name="Object 5"/>
          <p:cNvGraphicFramePr>
            <a:graphicFrameLocks noChangeAspect="1"/>
          </p:cNvGraphicFramePr>
          <p:nvPr/>
        </p:nvGraphicFramePr>
        <p:xfrm>
          <a:off x="6929454" y="2357430"/>
          <a:ext cx="1038225" cy="60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1668" r:id="rId7" imgW="1037173" imgH="611305" progId="">
                  <p:embed/>
                </p:oleObj>
              </mc:Choice>
              <mc:Fallback>
                <p:oleObj r:id="rId7" imgW="1037173" imgH="611305" progId="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29454" y="2357430"/>
                        <a:ext cx="1038225" cy="600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1428" name="Object 4"/>
          <p:cNvGraphicFramePr>
            <a:graphicFrameLocks noChangeAspect="1"/>
          </p:cNvGraphicFramePr>
          <p:nvPr/>
        </p:nvGraphicFramePr>
        <p:xfrm>
          <a:off x="3428992" y="3500438"/>
          <a:ext cx="695325" cy="59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1669" r:id="rId9" imgW="684523" imgH="581078" progId="">
                  <p:embed/>
                </p:oleObj>
              </mc:Choice>
              <mc:Fallback>
                <p:oleObj r:id="rId9" imgW="684523" imgH="581078" progId="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8992" y="3500438"/>
                        <a:ext cx="695325" cy="590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1427" name="Object 3"/>
          <p:cNvGraphicFramePr>
            <a:graphicFrameLocks noChangeAspect="1"/>
          </p:cNvGraphicFramePr>
          <p:nvPr/>
        </p:nvGraphicFramePr>
        <p:xfrm>
          <a:off x="7286644" y="3643314"/>
          <a:ext cx="552450" cy="59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1670" r:id="rId11" imgW="551198" imgH="581891" progId="">
                  <p:embed/>
                </p:oleObj>
              </mc:Choice>
              <mc:Fallback>
                <p:oleObj r:id="rId11" imgW="551198" imgH="581891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86644" y="3643314"/>
                        <a:ext cx="552450" cy="590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1426" name="Object 2"/>
          <p:cNvGraphicFramePr>
            <a:graphicFrameLocks noChangeAspect="1"/>
          </p:cNvGraphicFramePr>
          <p:nvPr/>
        </p:nvGraphicFramePr>
        <p:xfrm>
          <a:off x="3286116" y="4714884"/>
          <a:ext cx="695325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1671" r:id="rId13" imgW="682616" imgH="841808" progId="">
                  <p:embed/>
                </p:oleObj>
              </mc:Choice>
              <mc:Fallback>
                <p:oleObj r:id="rId13" imgW="682616" imgH="841808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6116" y="4714884"/>
                        <a:ext cx="695325" cy="838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ovr-o-h.pdf - Adobe Acrobat Reader DC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38" t="19066" r="20972" b="6940"/>
          <a:stretch/>
        </p:blipFill>
        <p:spPr>
          <a:xfrm>
            <a:off x="287534" y="313241"/>
            <a:ext cx="8544952" cy="5924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583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ovr-o-h.pdf - Adobe Acrobat Reader DC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0" t="18525" r="21527"/>
          <a:stretch/>
        </p:blipFill>
        <p:spPr>
          <a:xfrm>
            <a:off x="323528" y="319722"/>
            <a:ext cx="8496944" cy="6205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75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0100" y="714356"/>
            <a:ext cx="300039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SO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57224" y="1500174"/>
            <a:ext cx="25717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3600" baseline="-25000" dirty="0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sz="3600" baseline="30000" dirty="0" smtClean="0">
                <a:latin typeface="Times New Roman" pitchFamily="18" charset="0"/>
                <a:cs typeface="Times New Roman" pitchFamily="18" charset="0"/>
              </a:rPr>
              <a:t>+1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en-US" sz="3600" baseline="30000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3600" baseline="-25000" dirty="0" smtClean="0"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en-US" sz="3600" baseline="30000" dirty="0" smtClean="0">
                <a:latin typeface="Times New Roman" pitchFamily="18" charset="0"/>
                <a:cs typeface="Times New Roman" pitchFamily="18" charset="0"/>
              </a:rPr>
              <a:t>-2</a:t>
            </a:r>
            <a:r>
              <a:rPr lang="en-US" baseline="30000" dirty="0" smtClean="0"/>
              <a:t>	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57225" y="2214554"/>
            <a:ext cx="400052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2(+1) + x + 4(–2) = 0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71539" y="2928935"/>
            <a:ext cx="242889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x = +6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928662" y="3555270"/>
            <a:ext cx="321471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</a:t>
            </a:r>
            <a:r>
              <a:rPr kumimoji="0" lang="en-US" sz="36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 </a:t>
            </a:r>
            <a:r>
              <a:rPr kumimoji="0" lang="en-US" sz="36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+1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 </a:t>
            </a:r>
            <a:r>
              <a:rPr kumimoji="0" lang="ru-RU" sz="36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+6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</a:t>
            </a:r>
            <a:r>
              <a:rPr kumimoji="0" lang="en-US" sz="36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 </a:t>
            </a:r>
            <a:r>
              <a:rPr kumimoji="0" lang="en-US" sz="36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-2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786446" y="785794"/>
            <a:ext cx="30003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ru-RU" sz="3600" baseline="-25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6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O</a:t>
            </a:r>
            <a:r>
              <a:rPr lang="ru-RU" sz="3600" baseline="-25000" dirty="0" smtClean="0">
                <a:latin typeface="Times New Roman" pitchFamily="18" charset="0"/>
                <a:cs typeface="Times New Roman" pitchFamily="18" charset="0"/>
              </a:rPr>
              <a:t>7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572132" y="1571612"/>
            <a:ext cx="32861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3600" baseline="-25000" dirty="0" smtClean="0"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en-US" sz="3600" baseline="30000" dirty="0" smtClean="0">
                <a:latin typeface="Times New Roman" pitchFamily="18" charset="0"/>
                <a:cs typeface="Times New Roman" pitchFamily="18" charset="0"/>
              </a:rPr>
              <a:t>+1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3600" baseline="-25000" dirty="0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sz="3600" baseline="30000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O</a:t>
            </a:r>
            <a:r>
              <a:rPr lang="en-US" sz="3600" baseline="-25000" dirty="0" smtClean="0">
                <a:latin typeface="Times New Roman" pitchFamily="18" charset="0"/>
                <a:cs typeface="Times New Roman" pitchFamily="18" charset="0"/>
              </a:rPr>
              <a:t>7 </a:t>
            </a:r>
            <a:r>
              <a:rPr lang="en-US" sz="3600" baseline="30000" dirty="0" smtClean="0">
                <a:latin typeface="Times New Roman" pitchFamily="18" charset="0"/>
                <a:cs typeface="Times New Roman" pitchFamily="18" charset="0"/>
              </a:rPr>
              <a:t>-2</a:t>
            </a:r>
            <a:r>
              <a:rPr lang="en-US" sz="3600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072066" y="2357430"/>
            <a:ext cx="34290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4(+1) + 2x + 7(–2) = 0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786446" y="3000373"/>
            <a:ext cx="25717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x = +5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357818" y="3714752"/>
            <a:ext cx="30718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3600" baseline="-25000" dirty="0" smtClean="0"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en-US" sz="3600" baseline="30000" dirty="0" smtClean="0">
                <a:latin typeface="Times New Roman" pitchFamily="18" charset="0"/>
                <a:cs typeface="Times New Roman" pitchFamily="18" charset="0"/>
              </a:rPr>
              <a:t>+1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3600" baseline="-25000" dirty="0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sz="3600" baseline="30000" dirty="0" smtClean="0">
                <a:latin typeface="Times New Roman" pitchFamily="18" charset="0"/>
                <a:cs typeface="Times New Roman" pitchFamily="18" charset="0"/>
              </a:rPr>
              <a:t> +5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3600" baseline="-25000" dirty="0" smtClean="0">
                <a:latin typeface="Times New Roman" pitchFamily="18" charset="0"/>
                <a:cs typeface="Times New Roman" pitchFamily="18" charset="0"/>
              </a:rPr>
              <a:t>7 </a:t>
            </a:r>
            <a:r>
              <a:rPr lang="en-US" sz="3600" baseline="30000" dirty="0" smtClean="0">
                <a:latin typeface="Times New Roman" pitchFamily="18" charset="0"/>
                <a:cs typeface="Times New Roman" pitchFamily="18" charset="0"/>
              </a:rPr>
              <a:t>-2</a:t>
            </a:r>
            <a:r>
              <a:rPr lang="en-US" sz="3600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8251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ovr-o-h.pdf - Adobe Acrobat Reader DC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17" t="16204" r="21527" b="5883"/>
          <a:stretch/>
        </p:blipFill>
        <p:spPr>
          <a:xfrm>
            <a:off x="198833" y="116632"/>
            <a:ext cx="8621639" cy="6661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606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ovr-o-h.pdf - Adobe Acrobat Reader DC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38" t="18525" r="22223"/>
          <a:stretch/>
        </p:blipFill>
        <p:spPr>
          <a:xfrm>
            <a:off x="281794" y="159738"/>
            <a:ext cx="8682694" cy="6365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195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ovr-o-h.pdf - Adobe Acrobat Reader DC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39" t="18008" r="20833" b="9239"/>
          <a:stretch/>
        </p:blipFill>
        <p:spPr>
          <a:xfrm>
            <a:off x="467544" y="548680"/>
            <a:ext cx="8352928" cy="6048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849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ovr-o-h.pdf - Adobe Acrobat Reader DC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61" t="18268" r="20972"/>
          <a:stretch/>
        </p:blipFill>
        <p:spPr>
          <a:xfrm>
            <a:off x="323528" y="476672"/>
            <a:ext cx="8424936" cy="5991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429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2453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67069837"/>
              </p:ext>
            </p:extLst>
          </p:nvPr>
        </p:nvGraphicFramePr>
        <p:xfrm>
          <a:off x="4000497" y="2357430"/>
          <a:ext cx="1507607" cy="8572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2649" r:id="rId3" imgW="1066589" imgH="551684" progId="">
                  <p:embed/>
                </p:oleObj>
              </mc:Choice>
              <mc:Fallback>
                <p:oleObj r:id="rId3" imgW="1066589" imgH="551684" progId="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00497" y="2357430"/>
                        <a:ext cx="1507607" cy="857256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2452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10001748"/>
              </p:ext>
            </p:extLst>
          </p:nvPr>
        </p:nvGraphicFramePr>
        <p:xfrm>
          <a:off x="3625055" y="1077474"/>
          <a:ext cx="1585117" cy="7143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2650" r:id="rId5" imgW="1170381" imgH="553989" progId="">
                  <p:embed/>
                </p:oleObj>
              </mc:Choice>
              <mc:Fallback>
                <p:oleObj r:id="rId5" imgW="1170381" imgH="553989" progId="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25055" y="1077474"/>
                        <a:ext cx="1585117" cy="71438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2451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2784055"/>
              </p:ext>
            </p:extLst>
          </p:nvPr>
        </p:nvGraphicFramePr>
        <p:xfrm>
          <a:off x="1216172" y="2492861"/>
          <a:ext cx="1716940" cy="7143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2651" r:id="rId7" imgW="1178022" imgH="553989" progId="">
                  <p:embed/>
                </p:oleObj>
              </mc:Choice>
              <mc:Fallback>
                <p:oleObj r:id="rId7" imgW="1178022" imgH="553989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6172" y="2492861"/>
                        <a:ext cx="1716940" cy="71438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245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98547289"/>
              </p:ext>
            </p:extLst>
          </p:nvPr>
        </p:nvGraphicFramePr>
        <p:xfrm>
          <a:off x="971600" y="1077474"/>
          <a:ext cx="1440160" cy="7143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2652" r:id="rId9" imgW="1066589" imgH="551684" progId="">
                  <p:embed/>
                </p:oleObj>
              </mc:Choice>
              <mc:Fallback>
                <p:oleObj r:id="rId9" imgW="1066589" imgH="551684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600" y="1077474"/>
                        <a:ext cx="1440160" cy="71438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2449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75762484"/>
              </p:ext>
            </p:extLst>
          </p:nvPr>
        </p:nvGraphicFramePr>
        <p:xfrm>
          <a:off x="6532029" y="2426588"/>
          <a:ext cx="1712379" cy="7143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2653" r:id="rId10" imgW="1170381" imgH="553989" progId="">
                  <p:embed/>
                </p:oleObj>
              </mc:Choice>
              <mc:Fallback>
                <p:oleObj r:id="rId10" imgW="1170381" imgH="553989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32029" y="2426588"/>
                        <a:ext cx="1712379" cy="71438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2454" name="Rectangle 6"/>
          <p:cNvSpPr>
            <a:spLocks noChangeArrowheads="1"/>
          </p:cNvSpPr>
          <p:nvPr/>
        </p:nvSpPr>
        <p:spPr bwMode="auto">
          <a:xfrm>
            <a:off x="0" y="214291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6. Альдегиды.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– нейтральная среда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(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pH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= 7):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2455" name="Rectangle 7"/>
          <p:cNvSpPr>
            <a:spLocks noChangeArrowheads="1"/>
          </p:cNvSpPr>
          <p:nvPr/>
        </p:nvSpPr>
        <p:spPr bwMode="auto">
          <a:xfrm>
            <a:off x="0" y="1883905"/>
            <a:ext cx="91440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– кислая и щелочная среды (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pH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&lt; 7 и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pH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&gt; 7):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2456" name="Rectangle 8"/>
          <p:cNvSpPr>
            <a:spLocks noChangeArrowheads="1"/>
          </p:cNvSpPr>
          <p:nvPr/>
        </p:nvSpPr>
        <p:spPr bwMode="auto">
          <a:xfrm>
            <a:off x="0" y="3713623"/>
            <a:ext cx="91440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RC</a:t>
            </a:r>
            <a:r>
              <a:rPr kumimoji="0" lang="en-US" sz="2800" b="1" i="0" u="none" strike="noStrike" cap="none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+1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 + 2[Ag(NH</a:t>
            </a:r>
            <a:r>
              <a:rPr kumimoji="0" lang="en-US" sz="28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kumimoji="0" lang="en-US" sz="28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]OH →RC</a:t>
            </a:r>
            <a:r>
              <a:rPr kumimoji="0" lang="en-US" sz="2800" b="1" i="0" u="none" strike="noStrike" cap="none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+3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OONH</a:t>
            </a:r>
            <a:r>
              <a:rPr kumimoji="0" lang="en-US" sz="28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4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+ 2Ag↓ + H</a:t>
            </a:r>
            <a:r>
              <a:rPr kumimoji="0" lang="en-US" sz="28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2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O + 3NH</a:t>
            </a:r>
            <a:r>
              <a:rPr kumimoji="0" lang="en-US" sz="28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3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↑;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RC</a:t>
            </a:r>
            <a:r>
              <a:rPr kumimoji="0" lang="en-US" sz="2800" b="1" i="0" u="none" strike="noStrike" cap="none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+1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HO + 2Cu(OH)</a:t>
            </a:r>
            <a:r>
              <a:rPr kumimoji="0" lang="en-US" sz="28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2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→RC</a:t>
            </a:r>
            <a:r>
              <a:rPr kumimoji="0" lang="en-US" sz="2800" b="1" i="0" u="none" strike="noStrike" cap="none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+3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OOH + Cu</a:t>
            </a:r>
            <a:r>
              <a:rPr kumimoji="0" lang="en-US" sz="28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2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O↓ + 2H</a:t>
            </a:r>
            <a:r>
              <a:rPr kumimoji="0" lang="en-US" sz="28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2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O. 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098567" y="2756987"/>
            <a:ext cx="8572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pH</a:t>
            </a:r>
            <a:r>
              <a:rPr lang="ru-RU" b="1" dirty="0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&lt; 7 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592126" y="2726106"/>
            <a:ext cx="1000132" cy="3850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b="1" dirty="0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pH</a:t>
            </a:r>
            <a:r>
              <a:rPr lang="ru-RU" b="1" dirty="0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&gt; 7</a:t>
            </a:r>
            <a:endParaRPr lang="ru-RU" dirty="0">
              <a:latin typeface="Times New Roman"/>
              <a:ea typeface="Calibri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1"/>
          <p:cNvSpPr>
            <a:spLocks noChangeArrowheads="1"/>
          </p:cNvSpPr>
          <p:nvPr/>
        </p:nvSpPr>
        <p:spPr bwMode="auto">
          <a:xfrm>
            <a:off x="0" y="70285"/>
            <a:ext cx="9001156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RC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+1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HO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 + 2[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Ag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+1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NH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)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]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OH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→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RC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+3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OONH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4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 + 2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Ag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↓+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H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O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 + 3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NH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↑</a:t>
            </a:r>
            <a:endParaRPr lang="en-US" sz="2800" b="1" dirty="0" smtClean="0"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C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+1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2ē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 →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C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+3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│ 1 │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Red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Ag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+1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+1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ē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→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Ag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│ 2 │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Ox</a:t>
            </a:r>
            <a:endParaRPr lang="en-US" sz="2800" b="1" dirty="0" smtClean="0"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RC</a:t>
            </a:r>
            <a:r>
              <a:rPr kumimoji="0" lang="en-US" sz="2800" b="1" i="0" u="none" strike="noStrike" cap="none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+1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HO + 2Cu(OH)</a:t>
            </a:r>
            <a:r>
              <a:rPr kumimoji="0" lang="en-US" sz="2800" b="1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→RC</a:t>
            </a:r>
            <a:r>
              <a:rPr kumimoji="0" lang="en-US" sz="2800" b="1" i="0" u="none" strike="noStrike" cap="none" normalizeH="0" baseline="3000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+3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OOH + Cu</a:t>
            </a:r>
            <a:r>
              <a:rPr kumimoji="0" lang="en-US" sz="2800" b="1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O↓ + 2H</a:t>
            </a:r>
            <a:r>
              <a:rPr kumimoji="0" lang="en-US" sz="2800" b="1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Times New Roman" pitchFamily="18" charset="0"/>
              </a:rPr>
              <a:t>O.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ea typeface="Calibri" pitchFamily="34" charset="0"/>
                <a:cs typeface="Times New Roman" pitchFamily="18" charset="0"/>
              </a:rPr>
              <a:t>HCHO  + K</a:t>
            </a:r>
            <a:r>
              <a:rPr kumimoji="0" lang="en-US" sz="2800" b="1" i="0" u="none" strike="noStrike" cap="none" normalizeH="0" baseline="-30000" dirty="0" smtClean="0">
                <a:ln>
                  <a:noFill/>
                </a:ln>
                <a:solidFill>
                  <a:srgbClr val="7030A0"/>
                </a:solidFill>
                <a:effectLst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ea typeface="Calibri" pitchFamily="34" charset="0"/>
                <a:cs typeface="Times New Roman" pitchFamily="18" charset="0"/>
              </a:rPr>
              <a:t>Cr</a:t>
            </a:r>
            <a:r>
              <a:rPr kumimoji="0" lang="en-US" sz="2800" b="1" i="0" u="none" strike="noStrike" cap="none" normalizeH="0" baseline="-30000" dirty="0" smtClean="0">
                <a:ln>
                  <a:noFill/>
                </a:ln>
                <a:solidFill>
                  <a:srgbClr val="7030A0"/>
                </a:solidFill>
                <a:effectLst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ea typeface="Calibri" pitchFamily="34" charset="0"/>
                <a:cs typeface="Times New Roman" pitchFamily="18" charset="0"/>
              </a:rPr>
              <a:t>O</a:t>
            </a:r>
            <a:r>
              <a:rPr kumimoji="0" lang="en-US" sz="2800" b="1" i="0" u="none" strike="noStrike" cap="none" normalizeH="0" baseline="-30000" dirty="0" smtClean="0">
                <a:ln>
                  <a:noFill/>
                </a:ln>
                <a:solidFill>
                  <a:srgbClr val="7030A0"/>
                </a:solidFill>
                <a:effectLst/>
                <a:ea typeface="Calibri" pitchFamily="34" charset="0"/>
                <a:cs typeface="Times New Roman" pitchFamily="18" charset="0"/>
              </a:rPr>
              <a:t>7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ea typeface="Calibri" pitchFamily="34" charset="0"/>
                <a:cs typeface="Times New Roman" pitchFamily="18" charset="0"/>
              </a:rPr>
              <a:t> + H</a:t>
            </a:r>
            <a:r>
              <a:rPr kumimoji="0" lang="en-US" sz="2800" b="1" i="0" u="none" strike="noStrike" cap="none" normalizeH="0" baseline="-30000" dirty="0" smtClean="0">
                <a:ln>
                  <a:noFill/>
                </a:ln>
                <a:solidFill>
                  <a:srgbClr val="7030A0"/>
                </a:solidFill>
                <a:effectLst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ea typeface="Calibri" pitchFamily="34" charset="0"/>
                <a:cs typeface="Times New Roman" pitchFamily="18" charset="0"/>
              </a:rPr>
              <a:t>SO</a:t>
            </a:r>
            <a:r>
              <a:rPr kumimoji="0" lang="en-US" sz="2800" b="1" i="0" u="none" strike="noStrike" cap="none" normalizeH="0" baseline="-30000" dirty="0" smtClean="0">
                <a:ln>
                  <a:noFill/>
                </a:ln>
                <a:solidFill>
                  <a:srgbClr val="7030A0"/>
                </a:solidFill>
                <a:effectLst/>
                <a:ea typeface="Calibri" pitchFamily="34" charset="0"/>
                <a:cs typeface="Times New Roman" pitchFamily="18" charset="0"/>
              </a:rPr>
              <a:t>4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ea typeface="Calibri" pitchFamily="34" charset="0"/>
                <a:cs typeface="Times New Roman" pitchFamily="18" charset="0"/>
              </a:rPr>
              <a:t> → CO</a:t>
            </a:r>
            <a:r>
              <a:rPr kumimoji="0" lang="en-US" sz="2800" b="1" i="0" u="none" strike="noStrike" cap="none" normalizeH="0" baseline="-30000" dirty="0" smtClean="0">
                <a:ln>
                  <a:noFill/>
                </a:ln>
                <a:solidFill>
                  <a:srgbClr val="7030A0"/>
                </a:solidFill>
                <a:effectLst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ea typeface="Calibri" pitchFamily="34" charset="0"/>
                <a:cs typeface="Times New Roman" pitchFamily="18" charset="0"/>
              </a:rPr>
              <a:t>↑ + K</a:t>
            </a:r>
            <a:r>
              <a:rPr kumimoji="0" lang="en-US" sz="2800" b="1" i="0" u="none" strike="noStrike" cap="none" normalizeH="0" baseline="-30000" dirty="0" smtClean="0">
                <a:ln>
                  <a:noFill/>
                </a:ln>
                <a:solidFill>
                  <a:srgbClr val="7030A0"/>
                </a:solidFill>
                <a:effectLst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ea typeface="Calibri" pitchFamily="34" charset="0"/>
                <a:cs typeface="Times New Roman" pitchFamily="18" charset="0"/>
              </a:rPr>
              <a:t>SO</a:t>
            </a:r>
            <a:r>
              <a:rPr kumimoji="0" lang="en-US" sz="2800" b="1" i="0" u="none" strike="noStrike" cap="none" normalizeH="0" baseline="-30000" dirty="0" smtClean="0">
                <a:ln>
                  <a:noFill/>
                </a:ln>
                <a:solidFill>
                  <a:srgbClr val="7030A0"/>
                </a:solidFill>
                <a:effectLst/>
                <a:ea typeface="Calibri" pitchFamily="34" charset="0"/>
                <a:cs typeface="Times New Roman" pitchFamily="18" charset="0"/>
              </a:rPr>
              <a:t>4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ea typeface="Calibri" pitchFamily="34" charset="0"/>
                <a:cs typeface="Times New Roman" pitchFamily="18" charset="0"/>
              </a:rPr>
              <a:t> + Cr</a:t>
            </a:r>
            <a:r>
              <a:rPr kumimoji="0" lang="en-US" sz="2800" b="1" i="0" u="none" strike="noStrike" cap="none" normalizeH="0" baseline="-30000" dirty="0" smtClean="0">
                <a:ln>
                  <a:noFill/>
                </a:ln>
                <a:solidFill>
                  <a:srgbClr val="7030A0"/>
                </a:solidFill>
                <a:effectLst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ea typeface="Calibri" pitchFamily="34" charset="0"/>
                <a:cs typeface="Times New Roman" pitchFamily="18" charset="0"/>
              </a:rPr>
              <a:t>(SO</a:t>
            </a:r>
            <a:r>
              <a:rPr kumimoji="0" lang="en-US" sz="2800" b="1" i="0" u="none" strike="noStrike" cap="none" normalizeH="0" baseline="-30000" dirty="0" smtClean="0">
                <a:ln>
                  <a:noFill/>
                </a:ln>
                <a:solidFill>
                  <a:srgbClr val="7030A0"/>
                </a:solidFill>
                <a:effectLst/>
                <a:ea typeface="Calibri" pitchFamily="34" charset="0"/>
                <a:cs typeface="Times New Roman" pitchFamily="18" charset="0"/>
              </a:rPr>
              <a:t>4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ea typeface="Calibri" pitchFamily="34" charset="0"/>
                <a:cs typeface="Times New Roman" pitchFamily="18" charset="0"/>
              </a:rPr>
              <a:t>)</a:t>
            </a:r>
            <a:r>
              <a:rPr kumimoji="0" lang="en-US" sz="2800" b="1" i="0" u="none" strike="noStrike" cap="none" normalizeH="0" baseline="-30000" dirty="0" smtClean="0">
                <a:ln>
                  <a:noFill/>
                </a:ln>
                <a:solidFill>
                  <a:srgbClr val="7030A0"/>
                </a:solidFill>
                <a:effectLst/>
                <a:ea typeface="Calibri" pitchFamily="34" charset="0"/>
                <a:cs typeface="Times New Roman" pitchFamily="18" charset="0"/>
              </a:rPr>
              <a:t>3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ea typeface="Calibri" pitchFamily="34" charset="0"/>
                <a:cs typeface="Times New Roman" pitchFamily="18" charset="0"/>
              </a:rPr>
              <a:t> +H</a:t>
            </a:r>
            <a:r>
              <a:rPr kumimoji="0" lang="en-US" sz="2800" b="1" i="0" u="none" strike="noStrike" cap="none" normalizeH="0" baseline="-30000" dirty="0" smtClean="0">
                <a:ln>
                  <a:noFill/>
                </a:ln>
                <a:solidFill>
                  <a:srgbClr val="7030A0"/>
                </a:solidFill>
                <a:effectLst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ea typeface="Calibri" pitchFamily="34" charset="0"/>
                <a:cs typeface="Times New Roman" pitchFamily="18" charset="0"/>
              </a:rPr>
              <a:t>O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cs typeface="Times New Roman" pitchFamily="18" charset="0"/>
            </a:endParaRPr>
          </a:p>
        </p:txBody>
      </p:sp>
      <p:sp>
        <p:nvSpPr>
          <p:cNvPr id="76802" name="Rectangle 2"/>
          <p:cNvSpPr>
            <a:spLocks noChangeArrowheads="1"/>
          </p:cNvSpPr>
          <p:nvPr/>
        </p:nvSpPr>
        <p:spPr bwMode="auto">
          <a:xfrm>
            <a:off x="0" y="3000372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</a:t>
            </a:r>
            <a:r>
              <a:rPr kumimoji="0" lang="en-US" sz="36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0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-4 ē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→ C</a:t>
            </a:r>
            <a:r>
              <a:rPr kumimoji="0" lang="en-US" sz="28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+4      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│</a:t>
            </a:r>
            <a:r>
              <a:rPr kumimoji="0" lang="en-US" sz="28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3│Red</a:t>
            </a: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2Cr</a:t>
            </a:r>
            <a:r>
              <a:rPr kumimoji="0" lang="en-US" sz="28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+6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kumimoji="0" lang="en-US" sz="28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6</a:t>
            </a:r>
            <a:r>
              <a:rPr kumimoji="0" lang="en-US" sz="28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ē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→2Cr</a:t>
            </a:r>
            <a:r>
              <a:rPr kumimoji="0" lang="en-US" sz="28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+3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│2 │Ox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2844" y="4423767"/>
            <a:ext cx="88583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ea typeface="Calibri" pitchFamily="34" charset="0"/>
                <a:cs typeface="Times New Roman" pitchFamily="18" charset="0"/>
              </a:rPr>
              <a:t>3HCHO  + 2K</a:t>
            </a:r>
            <a:r>
              <a:rPr lang="en-US" sz="2400" b="1" baseline="-30000" dirty="0" smtClean="0">
                <a:ea typeface="Calibri" pitchFamily="34" charset="0"/>
                <a:cs typeface="Times New Roman" pitchFamily="18" charset="0"/>
              </a:rPr>
              <a:t>2</a:t>
            </a:r>
            <a:r>
              <a:rPr lang="en-US" sz="2400" b="1" dirty="0" smtClean="0">
                <a:ea typeface="Calibri" pitchFamily="34" charset="0"/>
                <a:cs typeface="Times New Roman" pitchFamily="18" charset="0"/>
              </a:rPr>
              <a:t>Cr</a:t>
            </a:r>
            <a:r>
              <a:rPr lang="en-US" sz="2400" b="1" baseline="-30000" dirty="0" smtClean="0">
                <a:ea typeface="Calibri" pitchFamily="34" charset="0"/>
                <a:cs typeface="Times New Roman" pitchFamily="18" charset="0"/>
              </a:rPr>
              <a:t>2</a:t>
            </a:r>
            <a:r>
              <a:rPr lang="en-US" sz="2400" b="1" dirty="0" smtClean="0">
                <a:ea typeface="Calibri" pitchFamily="34" charset="0"/>
                <a:cs typeface="Times New Roman" pitchFamily="18" charset="0"/>
              </a:rPr>
              <a:t>O</a:t>
            </a:r>
            <a:r>
              <a:rPr lang="en-US" sz="2400" b="1" baseline="-30000" dirty="0" smtClean="0">
                <a:ea typeface="Calibri" pitchFamily="34" charset="0"/>
                <a:cs typeface="Times New Roman" pitchFamily="18" charset="0"/>
              </a:rPr>
              <a:t>7</a:t>
            </a:r>
            <a:r>
              <a:rPr lang="en-US" sz="2400" b="1" dirty="0" smtClean="0">
                <a:ea typeface="Calibri" pitchFamily="34" charset="0"/>
                <a:cs typeface="Times New Roman" pitchFamily="18" charset="0"/>
              </a:rPr>
              <a:t> + 8H</a:t>
            </a:r>
            <a:r>
              <a:rPr lang="en-US" sz="2400" b="1" baseline="-30000" dirty="0" smtClean="0">
                <a:ea typeface="Calibri" pitchFamily="34" charset="0"/>
                <a:cs typeface="Times New Roman" pitchFamily="18" charset="0"/>
              </a:rPr>
              <a:t>2</a:t>
            </a:r>
            <a:r>
              <a:rPr lang="en-US" sz="2400" b="1" dirty="0" smtClean="0">
                <a:ea typeface="Calibri" pitchFamily="34" charset="0"/>
                <a:cs typeface="Times New Roman" pitchFamily="18" charset="0"/>
              </a:rPr>
              <a:t>SO</a:t>
            </a:r>
            <a:r>
              <a:rPr lang="en-US" sz="2400" b="1" baseline="-30000" dirty="0" smtClean="0">
                <a:ea typeface="Calibri" pitchFamily="34" charset="0"/>
                <a:cs typeface="Times New Roman" pitchFamily="18" charset="0"/>
              </a:rPr>
              <a:t>4</a:t>
            </a:r>
            <a:r>
              <a:rPr lang="en-US" sz="2400" b="1" dirty="0" smtClean="0">
                <a:ea typeface="Calibri" pitchFamily="34" charset="0"/>
                <a:cs typeface="Times New Roman" pitchFamily="18" charset="0"/>
              </a:rPr>
              <a:t> → 3CO</a:t>
            </a:r>
            <a:r>
              <a:rPr lang="en-US" sz="2400" b="1" baseline="-30000" dirty="0" smtClean="0">
                <a:ea typeface="Calibri" pitchFamily="34" charset="0"/>
                <a:cs typeface="Times New Roman" pitchFamily="18" charset="0"/>
              </a:rPr>
              <a:t>2</a:t>
            </a:r>
            <a:r>
              <a:rPr lang="en-US" sz="2400" b="1" dirty="0" smtClean="0">
                <a:ea typeface="Calibri" pitchFamily="34" charset="0"/>
                <a:cs typeface="Times New Roman" pitchFamily="18" charset="0"/>
              </a:rPr>
              <a:t>↑ + 2K</a:t>
            </a:r>
            <a:r>
              <a:rPr lang="en-US" sz="2400" b="1" baseline="-30000" dirty="0" smtClean="0">
                <a:ea typeface="Calibri" pitchFamily="34" charset="0"/>
                <a:cs typeface="Times New Roman" pitchFamily="18" charset="0"/>
              </a:rPr>
              <a:t>2</a:t>
            </a:r>
            <a:r>
              <a:rPr lang="en-US" sz="2400" b="1" dirty="0" smtClean="0">
                <a:ea typeface="Calibri" pitchFamily="34" charset="0"/>
                <a:cs typeface="Times New Roman" pitchFamily="18" charset="0"/>
              </a:rPr>
              <a:t>SO</a:t>
            </a:r>
            <a:r>
              <a:rPr lang="en-US" sz="2400" b="1" baseline="-30000" dirty="0" smtClean="0">
                <a:ea typeface="Calibri" pitchFamily="34" charset="0"/>
                <a:cs typeface="Times New Roman" pitchFamily="18" charset="0"/>
              </a:rPr>
              <a:t>4</a:t>
            </a:r>
            <a:r>
              <a:rPr lang="en-US" sz="2400" b="1" dirty="0" smtClean="0">
                <a:ea typeface="Calibri" pitchFamily="34" charset="0"/>
                <a:cs typeface="Times New Roman" pitchFamily="18" charset="0"/>
              </a:rPr>
              <a:t> + 2Cr</a:t>
            </a:r>
            <a:r>
              <a:rPr lang="en-US" sz="2400" b="1" baseline="-30000" dirty="0" smtClean="0">
                <a:ea typeface="Calibri" pitchFamily="34" charset="0"/>
                <a:cs typeface="Times New Roman" pitchFamily="18" charset="0"/>
              </a:rPr>
              <a:t>2</a:t>
            </a:r>
            <a:r>
              <a:rPr lang="en-US" sz="2400" b="1" dirty="0" smtClean="0">
                <a:ea typeface="Calibri" pitchFamily="34" charset="0"/>
                <a:cs typeface="Times New Roman" pitchFamily="18" charset="0"/>
              </a:rPr>
              <a:t>(SO</a:t>
            </a:r>
            <a:r>
              <a:rPr lang="en-US" sz="2400" b="1" baseline="-30000" dirty="0" smtClean="0">
                <a:ea typeface="Calibri" pitchFamily="34" charset="0"/>
                <a:cs typeface="Times New Roman" pitchFamily="18" charset="0"/>
              </a:rPr>
              <a:t>4</a:t>
            </a:r>
            <a:r>
              <a:rPr lang="en-US" sz="2400" b="1" dirty="0" smtClean="0">
                <a:ea typeface="Calibri" pitchFamily="34" charset="0"/>
                <a:cs typeface="Times New Roman" pitchFamily="18" charset="0"/>
              </a:rPr>
              <a:t>)</a:t>
            </a:r>
            <a:r>
              <a:rPr lang="en-US" sz="2400" b="1" baseline="-30000" dirty="0" smtClean="0">
                <a:ea typeface="Calibri" pitchFamily="34" charset="0"/>
                <a:cs typeface="Times New Roman" pitchFamily="18" charset="0"/>
              </a:rPr>
              <a:t>3</a:t>
            </a:r>
            <a:r>
              <a:rPr lang="en-US" sz="2400" b="1" dirty="0" smtClean="0">
                <a:ea typeface="Calibri" pitchFamily="34" charset="0"/>
                <a:cs typeface="Times New Roman" pitchFamily="18" charset="0"/>
              </a:rPr>
              <a:t> +11H</a:t>
            </a:r>
            <a:r>
              <a:rPr lang="en-US" sz="2400" b="1" baseline="-30000" dirty="0" smtClean="0">
                <a:ea typeface="Calibri" pitchFamily="34" charset="0"/>
                <a:cs typeface="Times New Roman" pitchFamily="18" charset="0"/>
              </a:rPr>
              <a:t>2</a:t>
            </a:r>
            <a:r>
              <a:rPr lang="en-US" sz="2400" b="1" dirty="0" smtClean="0">
                <a:ea typeface="Calibri" pitchFamily="34" charset="0"/>
                <a:cs typeface="Times New Roman" pitchFamily="18" charset="0"/>
              </a:rPr>
              <a:t>O</a:t>
            </a:r>
            <a:endParaRPr lang="ru-RU" sz="2400" b="1" dirty="0"/>
          </a:p>
        </p:txBody>
      </p:sp>
      <p:graphicFrame>
        <p:nvGraphicFramePr>
          <p:cNvPr id="76803" name="Object 3"/>
          <p:cNvGraphicFramePr>
            <a:graphicFrameLocks noChangeAspect="1"/>
          </p:cNvGraphicFramePr>
          <p:nvPr/>
        </p:nvGraphicFramePr>
        <p:xfrm>
          <a:off x="857250" y="4929198"/>
          <a:ext cx="1590675" cy="12858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43" r:id="rId3" imgW="798045" imgH="734808" progId="">
                  <p:embed/>
                </p:oleObj>
              </mc:Choice>
              <mc:Fallback>
                <p:oleObj r:id="rId3" imgW="798045" imgH="734808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7250" y="4929198"/>
                        <a:ext cx="1590675" cy="128588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4857752" y="4929198"/>
          <a:ext cx="3071834" cy="1385276"/>
        </p:xfrm>
        <a:graphic>
          <a:graphicData uri="http://schemas.openxmlformats.org/drawingml/2006/table">
            <a:tbl>
              <a:tblPr/>
              <a:tblGrid>
                <a:gridCol w="3071834"/>
              </a:tblGrid>
              <a:tr h="745196">
                <a:tc>
                  <a:txBody>
                    <a:bodyPr/>
                    <a:lstStyle/>
                    <a:p>
                      <a:pPr indent="54038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Calibri"/>
                          <a:cs typeface="Times New Roman"/>
                        </a:rPr>
                        <a:t>с.о.(H</a:t>
                      </a:r>
                      <a:r>
                        <a:rPr lang="ru-RU" sz="2800" b="1" baseline="-25000" dirty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ru-RU" sz="2800" b="1" dirty="0">
                          <a:latin typeface="Times New Roman"/>
                          <a:ea typeface="Calibri"/>
                          <a:cs typeface="Times New Roman"/>
                        </a:rPr>
                        <a:t>CO) = 0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12126">
                <a:tc>
                  <a:txBody>
                    <a:bodyPr/>
                    <a:lstStyle/>
                    <a:p>
                      <a:pPr indent="54038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Calibri"/>
                          <a:cs typeface="Times New Roman"/>
                        </a:rPr>
                        <a:t>с.о.(С) = 0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ovr-o-h.pdf - Adobe Acrobat Reader DC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39" t="19299" r="21667"/>
          <a:stretch/>
        </p:blipFill>
        <p:spPr>
          <a:xfrm>
            <a:off x="395536" y="260648"/>
            <a:ext cx="8496944" cy="6264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738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ovr-o-h.pdf - Adobe Acrobat Reader DC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33" t="16461" r="20972"/>
          <a:stretch/>
        </p:blipFill>
        <p:spPr>
          <a:xfrm>
            <a:off x="323528" y="332657"/>
            <a:ext cx="8640960" cy="6336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910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1" name="Rectangle 1"/>
          <p:cNvSpPr>
            <a:spLocks noChangeArrowheads="1"/>
          </p:cNvSpPr>
          <p:nvPr/>
        </p:nvSpPr>
        <p:spPr bwMode="auto">
          <a:xfrm>
            <a:off x="36512" y="113139"/>
            <a:ext cx="9144000" cy="6340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HCOOH является по природе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альдегидокислотой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,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поэтому легко окисляется до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СО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и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Н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О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любым </a:t>
            </a:r>
            <a:r>
              <a:rPr kumimoji="0" lang="ru-RU" sz="2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окислителем:</a:t>
            </a:r>
            <a:endParaRPr kumimoji="0" lang="ru-RU" sz="2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5HCOOH + 2KMnO</a:t>
            </a:r>
            <a:r>
              <a:rPr kumimoji="0" lang="en-US" sz="25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4</a:t>
            </a:r>
            <a:r>
              <a:rPr kumimoji="0" lang="en-US" sz="2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+ 3H</a:t>
            </a:r>
            <a:r>
              <a:rPr kumimoji="0" lang="en-US" sz="25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2</a:t>
            </a:r>
            <a:r>
              <a:rPr kumimoji="0" lang="en-US" sz="2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SO</a:t>
            </a:r>
            <a:r>
              <a:rPr kumimoji="0" lang="en-US" sz="25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4</a:t>
            </a:r>
            <a:r>
              <a:rPr kumimoji="0" lang="en-US" sz="2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→ 5CO</a:t>
            </a:r>
            <a:r>
              <a:rPr kumimoji="0" lang="en-US" sz="25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2</a:t>
            </a:r>
            <a:r>
              <a:rPr kumimoji="0" lang="en-US" sz="2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↑ + 8H</a:t>
            </a:r>
            <a:r>
              <a:rPr kumimoji="0" lang="en-US" sz="25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2</a:t>
            </a:r>
            <a:r>
              <a:rPr kumimoji="0" lang="en-US" sz="2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O + K</a:t>
            </a:r>
            <a:r>
              <a:rPr kumimoji="0" lang="en-US" sz="25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2</a:t>
            </a:r>
            <a:r>
              <a:rPr kumimoji="0" lang="en-US" sz="2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SO</a:t>
            </a:r>
            <a:r>
              <a:rPr kumimoji="0" lang="en-US" sz="25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4</a:t>
            </a:r>
            <a:r>
              <a:rPr kumimoji="0" lang="en-US" sz="2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+ 2MnSO</a:t>
            </a:r>
            <a:r>
              <a:rPr kumimoji="0" lang="en-US" sz="25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4</a:t>
            </a:r>
            <a:endParaRPr kumimoji="0" lang="ru-RU" sz="2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2KMnO</a:t>
            </a:r>
            <a:r>
              <a:rPr kumimoji="0" lang="en-US" sz="25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4</a:t>
            </a:r>
            <a:r>
              <a:rPr kumimoji="0" lang="en-US" sz="2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+ 3H</a:t>
            </a:r>
            <a:r>
              <a:rPr kumimoji="0" lang="en-US" sz="25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2</a:t>
            </a:r>
            <a:r>
              <a:rPr kumimoji="0" lang="en-US" sz="2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C</a:t>
            </a:r>
            <a:r>
              <a:rPr kumimoji="0" lang="en-US" sz="25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2</a:t>
            </a:r>
            <a:r>
              <a:rPr kumimoji="0" lang="en-US" sz="2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O</a:t>
            </a:r>
            <a:r>
              <a:rPr kumimoji="0" lang="en-US" sz="25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4</a:t>
            </a:r>
            <a:r>
              <a:rPr kumimoji="0" lang="en-US" sz="2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→ 3H</a:t>
            </a:r>
            <a:r>
              <a:rPr kumimoji="0" lang="en-US" sz="25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2</a:t>
            </a:r>
            <a:r>
              <a:rPr kumimoji="0" lang="en-US" sz="2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O + 5CO</a:t>
            </a:r>
            <a:r>
              <a:rPr kumimoji="0" lang="en-US" sz="25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2</a:t>
            </a:r>
            <a:r>
              <a:rPr kumimoji="0" lang="en-US" sz="2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↑ + 2MnO</a:t>
            </a:r>
            <a:r>
              <a:rPr kumimoji="0" lang="en-US" sz="25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2</a:t>
            </a:r>
            <a:r>
              <a:rPr kumimoji="0" lang="en-US" sz="2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↓ + K</a:t>
            </a:r>
            <a:r>
              <a:rPr kumimoji="0" lang="en-US" sz="25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2</a:t>
            </a:r>
            <a:r>
              <a:rPr kumimoji="0" lang="en-US" sz="2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CO</a:t>
            </a:r>
            <a:r>
              <a:rPr kumimoji="0" lang="en-US" sz="25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3</a:t>
            </a:r>
            <a:endParaRPr kumimoji="0" lang="ru-RU" sz="2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HCHO + 4KMnO</a:t>
            </a:r>
            <a:r>
              <a:rPr kumimoji="0" lang="en-US" sz="25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4</a:t>
            </a:r>
            <a:r>
              <a:rPr kumimoji="0" lang="en-US" sz="2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+ 6KOH → K</a:t>
            </a:r>
            <a:r>
              <a:rPr kumimoji="0" lang="en-US" sz="25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2</a:t>
            </a:r>
            <a:r>
              <a:rPr kumimoji="0" lang="en-US" sz="2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CO</a:t>
            </a:r>
            <a:r>
              <a:rPr kumimoji="0" lang="en-US" sz="25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3</a:t>
            </a:r>
            <a:r>
              <a:rPr kumimoji="0" lang="en-US" sz="2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+ 4K</a:t>
            </a:r>
            <a:r>
              <a:rPr kumimoji="0" lang="en-US" sz="25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2</a:t>
            </a:r>
            <a:r>
              <a:rPr kumimoji="0" lang="en-US" sz="2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MnO</a:t>
            </a:r>
            <a:r>
              <a:rPr kumimoji="0" lang="en-US" sz="25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4</a:t>
            </a:r>
            <a:r>
              <a:rPr kumimoji="0" lang="en-US" sz="2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+ 4H</a:t>
            </a:r>
            <a:r>
              <a:rPr kumimoji="0" lang="en-US" sz="25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2</a:t>
            </a:r>
            <a:r>
              <a:rPr kumimoji="0" lang="en-US" sz="2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O</a:t>
            </a:r>
            <a:endParaRPr kumimoji="0" lang="ru-RU" sz="2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3HCHO + 2K</a:t>
            </a:r>
            <a:r>
              <a:rPr kumimoji="0" lang="en-US" sz="25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2</a:t>
            </a:r>
            <a:r>
              <a:rPr kumimoji="0" lang="en-US" sz="2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Cr</a:t>
            </a:r>
            <a:r>
              <a:rPr kumimoji="0" lang="en-US" sz="25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2</a:t>
            </a:r>
            <a:r>
              <a:rPr kumimoji="0" lang="en-US" sz="2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O</a:t>
            </a:r>
            <a:r>
              <a:rPr kumimoji="0" lang="en-US" sz="25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7</a:t>
            </a:r>
            <a:r>
              <a:rPr kumimoji="0" lang="en-US" sz="2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+ 8H</a:t>
            </a:r>
            <a:r>
              <a:rPr kumimoji="0" lang="en-US" sz="25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2</a:t>
            </a:r>
            <a:r>
              <a:rPr kumimoji="0" lang="en-US" sz="2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SO</a:t>
            </a:r>
            <a:r>
              <a:rPr kumimoji="0" lang="en-US" sz="25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4</a:t>
            </a:r>
            <a:r>
              <a:rPr kumimoji="0" lang="en-US" sz="2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→ 3CO</a:t>
            </a:r>
            <a:r>
              <a:rPr kumimoji="0" lang="en-US" sz="25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2</a:t>
            </a:r>
            <a:r>
              <a:rPr kumimoji="0" lang="en-US" sz="2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↑ + 2K</a:t>
            </a:r>
            <a:r>
              <a:rPr kumimoji="0" lang="en-US" sz="25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2</a:t>
            </a:r>
            <a:r>
              <a:rPr kumimoji="0" lang="en-US" sz="2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SO</a:t>
            </a:r>
            <a:r>
              <a:rPr kumimoji="0" lang="en-US" sz="25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4</a:t>
            </a:r>
            <a:r>
              <a:rPr kumimoji="0" lang="en-US" sz="2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+ 2Cr</a:t>
            </a:r>
            <a:r>
              <a:rPr kumimoji="0" lang="en-US" sz="25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2</a:t>
            </a:r>
            <a:r>
              <a:rPr kumimoji="0" lang="en-US" sz="2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(SO</a:t>
            </a:r>
            <a:r>
              <a:rPr kumimoji="0" lang="en-US" sz="25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4</a:t>
            </a:r>
            <a:r>
              <a:rPr kumimoji="0" lang="en-US" sz="2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)</a:t>
            </a:r>
            <a:r>
              <a:rPr kumimoji="0" lang="en-US" sz="25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3</a:t>
            </a:r>
            <a:r>
              <a:rPr kumimoji="0" lang="en-US" sz="2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+ 11H</a:t>
            </a:r>
            <a:r>
              <a:rPr kumimoji="0" lang="en-US" sz="25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2</a:t>
            </a:r>
            <a:r>
              <a:rPr kumimoji="0" lang="en-US" sz="2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O</a:t>
            </a:r>
            <a:endParaRPr kumimoji="0" lang="ru-RU" sz="2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HC</a:t>
            </a:r>
            <a:r>
              <a:rPr kumimoji="0" lang="en-US" sz="25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+2</a:t>
            </a:r>
            <a:r>
              <a:rPr kumimoji="0" lang="en-US" sz="2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O</a:t>
            </a:r>
            <a:r>
              <a:rPr kumimoji="0" lang="ru-RU" sz="2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О</a:t>
            </a:r>
            <a:r>
              <a:rPr kumimoji="0" lang="en-US" sz="2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H + </a:t>
            </a:r>
            <a:r>
              <a:rPr kumimoji="0" lang="en-US" sz="2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2[Ag(NH</a:t>
            </a:r>
            <a:r>
              <a:rPr kumimoji="0" lang="en-US" sz="25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3</a:t>
            </a:r>
            <a:r>
              <a:rPr kumimoji="0" lang="en-US" sz="2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)</a:t>
            </a:r>
            <a:r>
              <a:rPr kumimoji="0" lang="en-US" sz="25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2</a:t>
            </a:r>
            <a:r>
              <a:rPr kumimoji="0" lang="en-US" sz="25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]OH</a:t>
            </a:r>
            <a:r>
              <a:rPr kumimoji="0" lang="en-US" sz="2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→ (NH</a:t>
            </a:r>
            <a:r>
              <a:rPr kumimoji="0" lang="en-US" sz="25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4</a:t>
            </a:r>
            <a:r>
              <a:rPr kumimoji="0" lang="en-US" sz="2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)</a:t>
            </a:r>
            <a:r>
              <a:rPr kumimoji="0" lang="en-US" sz="25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2</a:t>
            </a:r>
            <a:r>
              <a:rPr kumimoji="0" lang="en-US" sz="2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CO</a:t>
            </a:r>
            <a:r>
              <a:rPr kumimoji="0" lang="en-US" sz="25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3</a:t>
            </a:r>
            <a:r>
              <a:rPr kumimoji="0" lang="en-US" sz="2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+ 2Ag↓ + H</a:t>
            </a:r>
            <a:r>
              <a:rPr kumimoji="0" lang="en-US" sz="25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2</a:t>
            </a:r>
            <a:r>
              <a:rPr kumimoji="0" lang="en-US" sz="2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O + 2NH</a:t>
            </a:r>
            <a:r>
              <a:rPr kumimoji="0" lang="en-US" sz="25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3</a:t>
            </a:r>
            <a:r>
              <a:rPr kumimoji="0" lang="en-US" sz="2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↑</a:t>
            </a:r>
            <a:endParaRPr kumimoji="0" lang="ru-RU" sz="2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HCOОH + Cl</a:t>
            </a:r>
            <a:r>
              <a:rPr kumimoji="0" lang="en-US" sz="25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2</a:t>
            </a:r>
            <a:r>
              <a:rPr kumimoji="0" lang="en-US" sz="2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→ CO</a:t>
            </a:r>
            <a:r>
              <a:rPr kumimoji="0" lang="en-US" sz="25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2</a:t>
            </a:r>
            <a:r>
              <a:rPr kumimoji="0" lang="en-US" sz="2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↑ + 2HCl</a:t>
            </a:r>
            <a:endParaRPr kumimoji="0" lang="en-US" sz="2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ovr-o-h.pdf - Adobe Acrobat Reader DC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39" t="17235" r="21389" b="37148"/>
          <a:stretch/>
        </p:blipFill>
        <p:spPr>
          <a:xfrm>
            <a:off x="294308" y="260648"/>
            <a:ext cx="8526164" cy="3527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102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357166"/>
            <a:ext cx="8928992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ионе сумма степеней окисления всех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элементов равна заряду этого иона </a:t>
            </a:r>
            <a:endParaRPr lang="en-US" sz="36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Пример 2. 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Вычислить степени окисления 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Заряд иона записывают 2+, 3-, +, … - цифра + знак, цифра 1 не пишется.</a:t>
            </a:r>
          </a:p>
          <a:p>
            <a:r>
              <a:rPr lang="ru-RU" sz="32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Степень окисления записывают -1, +2, -3, … - знак + цифра, цифра 1 – пишется.</a:t>
            </a:r>
            <a:endParaRPr lang="ru-RU" sz="32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714348" y="4801320"/>
            <a:ext cx="735811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</a:t>
            </a:r>
            <a:r>
              <a:rPr kumimoji="0" lang="en-US" sz="36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</a:t>
            </a:r>
            <a:r>
              <a:rPr kumimoji="0" lang="en-US" sz="36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7 </a:t>
            </a:r>
            <a:r>
              <a:rPr kumimoji="0" lang="en-US" sz="36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2-  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4857760"/>
            <a:ext cx="4572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Отрицательно заряженный (2-х зарядный) ион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5766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ovr-o-h.pdf - Adobe Acrobat Reader DC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39" t="17235" r="21389"/>
          <a:stretch/>
        </p:blipFill>
        <p:spPr>
          <a:xfrm>
            <a:off x="294308" y="260648"/>
            <a:ext cx="8526164" cy="6400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102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00100" y="785794"/>
            <a:ext cx="257176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[S</a:t>
            </a:r>
            <a:r>
              <a:rPr lang="en-US" sz="4000" baseline="-25000" dirty="0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sz="4000" baseline="30000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4000" baseline="-25000" dirty="0" smtClean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4000" baseline="30000" dirty="0" smtClean="0">
                <a:latin typeface="Times New Roman" pitchFamily="18" charset="0"/>
                <a:cs typeface="Times New Roman" pitchFamily="18" charset="0"/>
              </a:rPr>
              <a:t>-2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]</a:t>
            </a:r>
            <a:r>
              <a:rPr lang="en-US" sz="4000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aseline="30000" dirty="0" smtClean="0">
                <a:latin typeface="Times New Roman" pitchFamily="18" charset="0"/>
                <a:cs typeface="Times New Roman" pitchFamily="18" charset="0"/>
              </a:rPr>
              <a:t>2-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85720" y="1846657"/>
            <a:ext cx="378621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38375" algn="l"/>
              </a:tabLst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2x + 7(–2) = –2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428596" y="2857496"/>
            <a:ext cx="3857652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38375" algn="l"/>
              </a:tabLst>
            </a:pP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</a:t>
            </a:r>
            <a:r>
              <a:rPr kumimoji="0" lang="ru-RU" sz="4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x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= +6</a:t>
            </a: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38375" algn="l"/>
              </a:tabLst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28662" y="3500438"/>
            <a:ext cx="27146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[S</a:t>
            </a:r>
            <a:r>
              <a:rPr lang="en-US" sz="4000" baseline="-25000" dirty="0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sz="4000" baseline="30000" dirty="0" smtClean="0">
                <a:latin typeface="Times New Roman" pitchFamily="18" charset="0"/>
                <a:cs typeface="Times New Roman" pitchFamily="18" charset="0"/>
              </a:rPr>
              <a:t>+6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4000" baseline="-25000" dirty="0" smtClean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4000" baseline="30000" dirty="0" smtClean="0">
                <a:latin typeface="Times New Roman" pitchFamily="18" charset="0"/>
                <a:cs typeface="Times New Roman" pitchFamily="18" charset="0"/>
              </a:rPr>
              <a:t>-2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]</a:t>
            </a:r>
            <a:r>
              <a:rPr lang="en-US" sz="4000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aseline="30000" dirty="0" smtClean="0">
                <a:latin typeface="Times New Roman" pitchFamily="18" charset="0"/>
                <a:cs typeface="Times New Roman" pitchFamily="18" charset="0"/>
              </a:rPr>
              <a:t>2-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572132" y="928670"/>
            <a:ext cx="22145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[BF</a:t>
            </a:r>
            <a:r>
              <a:rPr lang="en-US" sz="3600" baseline="-25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]</a:t>
            </a:r>
            <a:r>
              <a:rPr lang="en-US" sz="3600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aseline="30000" dirty="0" smtClean="0">
                <a:latin typeface="Times New Roman" pitchFamily="18" charset="0"/>
                <a:cs typeface="Times New Roman" pitchFamily="18" charset="0"/>
              </a:rPr>
              <a:t>-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000628" y="1928802"/>
            <a:ext cx="22860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[B </a:t>
            </a:r>
            <a:r>
              <a:rPr lang="en-US" sz="4000" baseline="30000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4000" baseline="-25000" dirty="0" smtClean="0"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en-US" sz="4000" baseline="30000" dirty="0" smtClean="0">
                <a:latin typeface="Times New Roman" pitchFamily="18" charset="0"/>
                <a:cs typeface="Times New Roman" pitchFamily="18" charset="0"/>
              </a:rPr>
              <a:t>-1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]</a:t>
            </a:r>
            <a:r>
              <a:rPr lang="en-US" sz="4000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aseline="30000" dirty="0" smtClean="0">
                <a:latin typeface="Times New Roman" pitchFamily="18" charset="0"/>
                <a:cs typeface="Times New Roman" pitchFamily="18" charset="0"/>
              </a:rPr>
              <a:t>-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000628" y="2786058"/>
            <a:ext cx="257176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x + 4(–1) = –1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429256" y="3244334"/>
            <a:ext cx="192882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x = +3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072066" y="3982998"/>
            <a:ext cx="264320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[B </a:t>
            </a:r>
            <a:r>
              <a:rPr lang="en-US" sz="4000" baseline="30000" dirty="0" smtClean="0">
                <a:latin typeface="Times New Roman" pitchFamily="18" charset="0"/>
                <a:cs typeface="Times New Roman" pitchFamily="18" charset="0"/>
              </a:rPr>
              <a:t>+3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4000" baseline="-25000" dirty="0" smtClean="0"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en-US" sz="4000" baseline="30000" dirty="0" smtClean="0">
                <a:latin typeface="Times New Roman" pitchFamily="18" charset="0"/>
                <a:cs typeface="Times New Roman" pitchFamily="18" charset="0"/>
              </a:rPr>
              <a:t>-1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]</a:t>
            </a:r>
            <a:r>
              <a:rPr lang="en-US" sz="4000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aseline="30000" dirty="0" smtClean="0">
                <a:latin typeface="Times New Roman" pitchFamily="18" charset="0"/>
                <a:cs typeface="Times New Roman" pitchFamily="18" charset="0"/>
              </a:rPr>
              <a:t>-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095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214282" y="285728"/>
            <a:ext cx="8715436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5397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8</a:t>
            </a:r>
            <a:r>
              <a:rPr kumimoji="0" lang="en-US" sz="32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)c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r>
              <a:rPr kumimoji="0" lang="en-US" sz="32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.атомов в органических соединениях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постоянны и равны: </a:t>
            </a:r>
          </a:p>
          <a:p>
            <a:pPr marL="0" marR="0" lvl="0" indent="5397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с.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.(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 = –2, </a:t>
            </a:r>
          </a:p>
          <a:p>
            <a:pPr marL="0" marR="0" lvl="0" indent="5397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с.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.(Н) = +1, </a:t>
            </a:r>
          </a:p>
          <a:p>
            <a:pPr marL="0" marR="0" lvl="0" indent="5397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с.о.(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 аминогруппе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-NH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 = –3; </a:t>
            </a:r>
          </a:p>
          <a:p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с.о.(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 нитрогруппе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-NO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 = +3; </a:t>
            </a:r>
          </a:p>
          <a:p>
            <a:pPr lvl="0"/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с.о.(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Hal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 = –1.</a:t>
            </a:r>
            <a:r>
              <a:rPr lang="ru-RU" sz="3200" b="1" u="sng" dirty="0" smtClean="0"/>
              <a:t> </a:t>
            </a:r>
          </a:p>
          <a:p>
            <a:pPr lvl="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с.о.(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 = различна от –4 и до +4, </a:t>
            </a:r>
          </a:p>
          <a:p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7334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ovr-o-h.pdf - Adobe Acrobat Reader DC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03" t="17775" r="21364"/>
          <a:stretch/>
        </p:blipFill>
        <p:spPr>
          <a:xfrm>
            <a:off x="179512" y="116632"/>
            <a:ext cx="8905969" cy="648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280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ovr-o-h.pdf - Adobe Acrobat Reader DC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58" t="17493" r="21818"/>
          <a:stretch/>
        </p:blipFill>
        <p:spPr>
          <a:xfrm>
            <a:off x="179512" y="0"/>
            <a:ext cx="8856984" cy="6669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186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85728"/>
            <a:ext cx="8643998" cy="661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Определение степени окисления атомов в органических молекулах</a:t>
            </a:r>
            <a:endParaRPr lang="ru-RU" sz="3200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32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Метод «независимого» углерода с его </a:t>
            </a:r>
            <a:r>
              <a:rPr lang="ru-RU" sz="3200" b="1" i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неуглеродным</a:t>
            </a:r>
            <a:r>
              <a:rPr lang="ru-RU" sz="32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окружением»</a:t>
            </a:r>
            <a:endParaRPr lang="ru-RU" sz="3200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Основы метода – </a:t>
            </a:r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каждый атом углерода с его </a:t>
            </a:r>
            <a:r>
              <a:rPr lang="ru-RU" sz="32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неуглеродным</a:t>
            </a:r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окружением рассматривается отдельно – независимо, и считается, что суммарная степень окисления этой группировки атомов равна 0!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Причина – в связи углерод–углерод (С‒С, С=С, С≡С), между атомами С нет смещения электронной плотности, из-за чего и не учитывается наличие и заряд на них.</a:t>
            </a:r>
          </a:p>
        </p:txBody>
      </p:sp>
    </p:spTree>
    <p:extLst>
      <p:ext uri="{BB962C8B-B14F-4D97-AF65-F5344CB8AC3E}">
        <p14:creationId xmlns:p14="http://schemas.microsoft.com/office/powerpoint/2010/main" val="2455765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096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6385" name="Object 1"/>
          <p:cNvGraphicFramePr>
            <a:graphicFrameLocks noChangeAspect="1"/>
          </p:cNvGraphicFramePr>
          <p:nvPr/>
        </p:nvGraphicFramePr>
        <p:xfrm>
          <a:off x="857224" y="857232"/>
          <a:ext cx="2571768" cy="633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3614" r:id="rId3" imgW="1353869" imgH="273560" progId="">
                  <p:embed/>
                </p:oleObj>
              </mc:Choice>
              <mc:Fallback>
                <p:oleObj r:id="rId3" imgW="1353869" imgH="2735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7224" y="857232"/>
                        <a:ext cx="2571768" cy="6334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6387" name="Object 3"/>
          <p:cNvGraphicFramePr>
            <a:graphicFrameLocks noChangeAspect="1"/>
          </p:cNvGraphicFramePr>
          <p:nvPr/>
        </p:nvGraphicFramePr>
        <p:xfrm>
          <a:off x="5214942" y="714356"/>
          <a:ext cx="2333625" cy="6095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3615" r:id="rId5" imgW="1223404" imgH="272428" progId="">
                  <p:embed/>
                </p:oleObj>
              </mc:Choice>
              <mc:Fallback>
                <p:oleObj r:id="rId5" imgW="1223404" imgH="272428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14942" y="714356"/>
                        <a:ext cx="2333625" cy="60959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571473" y="1714488"/>
          <a:ext cx="2857520" cy="1280160"/>
        </p:xfrm>
        <a:graphic>
          <a:graphicData uri="http://schemas.openxmlformats.org/drawingml/2006/table">
            <a:tbl>
              <a:tblPr/>
              <a:tblGrid>
                <a:gridCol w="2857520"/>
              </a:tblGrid>
              <a:tr h="535785">
                <a:tc>
                  <a:txBody>
                    <a:bodyPr/>
                    <a:lstStyle/>
                    <a:p>
                      <a:pPr indent="54038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Calibri"/>
                          <a:cs typeface="Times New Roman"/>
                        </a:rPr>
                        <a:t>с.о.(CH</a:t>
                      </a:r>
                      <a:r>
                        <a:rPr lang="ru-RU" sz="2800" b="1" baseline="-25000" dirty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ru-RU" sz="2800" b="1" dirty="0">
                          <a:latin typeface="Times New Roman"/>
                          <a:ea typeface="Calibri"/>
                          <a:cs typeface="Times New Roman"/>
                        </a:rPr>
                        <a:t>) = 0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35785">
                <a:tc>
                  <a:txBody>
                    <a:bodyPr/>
                    <a:lstStyle/>
                    <a:p>
                      <a:pPr indent="54038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Calibri"/>
                          <a:cs typeface="Times New Roman"/>
                        </a:rPr>
                        <a:t>с.о.(С) = ‒2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5072066" y="1643050"/>
          <a:ext cx="2714643" cy="1357322"/>
        </p:xfrm>
        <a:graphic>
          <a:graphicData uri="http://schemas.openxmlformats.org/drawingml/2006/table">
            <a:tbl>
              <a:tblPr/>
              <a:tblGrid>
                <a:gridCol w="2714643"/>
              </a:tblGrid>
              <a:tr h="678661">
                <a:tc>
                  <a:txBody>
                    <a:bodyPr/>
                    <a:lstStyle/>
                    <a:p>
                      <a:pPr indent="54038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Calibri"/>
                          <a:cs typeface="Times New Roman"/>
                        </a:rPr>
                        <a:t>с.о.(CH) = 0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78661">
                <a:tc>
                  <a:txBody>
                    <a:bodyPr/>
                    <a:lstStyle/>
                    <a:p>
                      <a:pPr indent="54038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Calibri"/>
                          <a:cs typeface="Times New Roman"/>
                        </a:rPr>
                        <a:t>с.о.(С) = ‒1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5072066" y="3131820"/>
          <a:ext cx="2714644" cy="1097280"/>
        </p:xfrm>
        <a:graphic>
          <a:graphicData uri="http://schemas.openxmlformats.org/drawingml/2006/table">
            <a:tbl>
              <a:tblPr/>
              <a:tblGrid>
                <a:gridCol w="2714644"/>
              </a:tblGrid>
              <a:tr h="0">
                <a:tc>
                  <a:txBody>
                    <a:bodyPr/>
                    <a:lstStyle/>
                    <a:p>
                      <a:pPr indent="54038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с.о.(CH</a:t>
                      </a:r>
                      <a:r>
                        <a:rPr lang="ru-RU" sz="2400" b="1" baseline="-25000" dirty="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) = 0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0800">
                <a:tc>
                  <a:txBody>
                    <a:bodyPr/>
                    <a:lstStyle/>
                    <a:p>
                      <a:pPr indent="54038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с.о.(С) = ‒3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639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9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6391" name="Object 7"/>
          <p:cNvGraphicFramePr>
            <a:graphicFrameLocks noChangeAspect="1"/>
          </p:cNvGraphicFramePr>
          <p:nvPr/>
        </p:nvGraphicFramePr>
        <p:xfrm>
          <a:off x="1142976" y="3286124"/>
          <a:ext cx="1714512" cy="1857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3616" r:id="rId7" imgW="585470" imgH="651510" progId="">
                  <p:embed/>
                </p:oleObj>
              </mc:Choice>
              <mc:Fallback>
                <p:oleObj r:id="rId7" imgW="585470" imgH="65151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2976" y="3286124"/>
                        <a:ext cx="1714512" cy="18573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785787" y="4857760"/>
          <a:ext cx="2714643" cy="1357322"/>
        </p:xfrm>
        <a:graphic>
          <a:graphicData uri="http://schemas.openxmlformats.org/drawingml/2006/table">
            <a:tbl>
              <a:tblPr/>
              <a:tblGrid>
                <a:gridCol w="2714643"/>
              </a:tblGrid>
              <a:tr h="678661">
                <a:tc>
                  <a:txBody>
                    <a:bodyPr/>
                    <a:lstStyle/>
                    <a:p>
                      <a:pPr indent="54038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Calibri"/>
                          <a:cs typeface="Times New Roman"/>
                        </a:rPr>
                        <a:t>с.о.(CH</a:t>
                      </a:r>
                      <a:r>
                        <a:rPr lang="ru-RU" sz="2800" b="1" baseline="-25000" dirty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ru-RU" sz="2800" b="1" dirty="0">
                          <a:latin typeface="Times New Roman"/>
                          <a:ea typeface="Calibri"/>
                          <a:cs typeface="Times New Roman"/>
                        </a:rPr>
                        <a:t>) = 0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78661">
                <a:tc>
                  <a:txBody>
                    <a:bodyPr/>
                    <a:lstStyle/>
                    <a:p>
                      <a:pPr indent="54038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Calibri"/>
                          <a:cs typeface="Times New Roman"/>
                        </a:rPr>
                        <a:t>с.о.(С) = ‒2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6394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6393" name="Object 9"/>
          <p:cNvGraphicFramePr>
            <a:graphicFrameLocks noChangeAspect="1"/>
          </p:cNvGraphicFramePr>
          <p:nvPr/>
        </p:nvGraphicFramePr>
        <p:xfrm>
          <a:off x="4357686" y="4214818"/>
          <a:ext cx="4286280" cy="13096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3617" r:id="rId9" imgW="1233553" imgH="271027" progId="">
                  <p:embed/>
                </p:oleObj>
              </mc:Choice>
              <mc:Fallback>
                <p:oleObj r:id="rId9" imgW="1233553" imgH="271027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7686" y="4214818"/>
                        <a:ext cx="4286280" cy="130969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Таблица 17"/>
          <p:cNvGraphicFramePr>
            <a:graphicFrameLocks noGrp="1"/>
          </p:cNvGraphicFramePr>
          <p:nvPr/>
        </p:nvGraphicFramePr>
        <p:xfrm>
          <a:off x="4929190" y="5357826"/>
          <a:ext cx="3143272" cy="1280160"/>
        </p:xfrm>
        <a:graphic>
          <a:graphicData uri="http://schemas.openxmlformats.org/drawingml/2006/table">
            <a:tbl>
              <a:tblPr/>
              <a:tblGrid>
                <a:gridCol w="3143272"/>
              </a:tblGrid>
              <a:tr h="392909">
                <a:tc>
                  <a:txBody>
                    <a:bodyPr/>
                    <a:lstStyle/>
                    <a:p>
                      <a:pPr indent="54038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Calibri"/>
                          <a:cs typeface="Times New Roman"/>
                        </a:rPr>
                        <a:t>с.о.(CH</a:t>
                      </a:r>
                      <a:r>
                        <a:rPr lang="ru-RU" sz="2800" b="1" baseline="-25000" dirty="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r>
                        <a:rPr lang="ru-RU" sz="2800" b="1" dirty="0">
                          <a:latin typeface="Times New Roman"/>
                          <a:ea typeface="Calibri"/>
                          <a:cs typeface="Times New Roman"/>
                        </a:rPr>
                        <a:t>O) = 0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92909">
                <a:tc>
                  <a:txBody>
                    <a:bodyPr/>
                    <a:lstStyle/>
                    <a:p>
                      <a:pPr indent="54038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Calibri"/>
                          <a:cs typeface="Times New Roman"/>
                        </a:rPr>
                        <a:t>с.о.(С) = ‒1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41991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" name="Скругленный прямоугольник 15"/>
          <p:cNvSpPr>
            <a:spLocks noChangeArrowheads="1"/>
          </p:cNvSpPr>
          <p:nvPr/>
        </p:nvSpPr>
        <p:spPr bwMode="auto">
          <a:xfrm>
            <a:off x="1000100" y="3714752"/>
            <a:ext cx="561975" cy="434976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Скругленный прямоугольник 15"/>
          <p:cNvSpPr>
            <a:spLocks noChangeArrowheads="1"/>
          </p:cNvSpPr>
          <p:nvPr/>
        </p:nvSpPr>
        <p:spPr bwMode="auto">
          <a:xfrm>
            <a:off x="357158" y="785794"/>
            <a:ext cx="1490669" cy="571504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C =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Скругленный прямоугольник 15"/>
          <p:cNvSpPr>
            <a:spLocks noChangeArrowheads="1"/>
          </p:cNvSpPr>
          <p:nvPr/>
        </p:nvSpPr>
        <p:spPr bwMode="auto">
          <a:xfrm rot="10636189" flipV="1">
            <a:off x="4654208" y="643083"/>
            <a:ext cx="1131502" cy="710166"/>
          </a:xfrm>
          <a:prstGeom prst="roundRect">
            <a:avLst>
              <a:gd name="adj" fmla="val 14615"/>
            </a:avLst>
          </a:prstGeom>
          <a:solidFill>
            <a:srgbClr val="FFFFFF"/>
          </a:solidFill>
          <a:ln w="1270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Скругленный прямоугольник 15"/>
          <p:cNvSpPr>
            <a:spLocks noChangeArrowheads="1"/>
          </p:cNvSpPr>
          <p:nvPr/>
        </p:nvSpPr>
        <p:spPr bwMode="auto">
          <a:xfrm>
            <a:off x="5715008" y="4143380"/>
            <a:ext cx="1714512" cy="107157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CH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0443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4034" name="Object 2"/>
          <p:cNvGraphicFramePr>
            <a:graphicFrameLocks noChangeAspect="1"/>
          </p:cNvGraphicFramePr>
          <p:nvPr/>
        </p:nvGraphicFramePr>
        <p:xfrm>
          <a:off x="357158" y="214290"/>
          <a:ext cx="2428892" cy="1785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4568" r:id="rId3" imgW="1129702" imgH="735826" progId="">
                  <p:embed/>
                </p:oleObj>
              </mc:Choice>
              <mc:Fallback>
                <p:oleObj r:id="rId3" imgW="1129702" imgH="735826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58" y="214290"/>
                        <a:ext cx="2428892" cy="1785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714348" y="2000240"/>
          <a:ext cx="2857520" cy="1613264"/>
        </p:xfrm>
        <a:graphic>
          <a:graphicData uri="http://schemas.openxmlformats.org/drawingml/2006/table">
            <a:tbl>
              <a:tblPr/>
              <a:tblGrid>
                <a:gridCol w="2857520"/>
              </a:tblGrid>
              <a:tr h="973184">
                <a:tc>
                  <a:txBody>
                    <a:bodyPr/>
                    <a:lstStyle/>
                    <a:p>
                      <a:pPr indent="54038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latin typeface="Times New Roman"/>
                          <a:ea typeface="Calibri"/>
                          <a:cs typeface="Times New Roman"/>
                        </a:rPr>
                        <a:t>с.о.(CH</a:t>
                      </a:r>
                      <a:r>
                        <a:rPr lang="ru-RU" sz="2800" b="1" baseline="-250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r>
                        <a:rPr lang="ru-RU" sz="2800" b="1">
                          <a:latin typeface="Times New Roman"/>
                          <a:ea typeface="Calibri"/>
                          <a:cs typeface="Times New Roman"/>
                        </a:rPr>
                        <a:t>) = 0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55576">
                <a:tc>
                  <a:txBody>
                    <a:bodyPr/>
                    <a:lstStyle/>
                    <a:p>
                      <a:pPr indent="54038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Calibri"/>
                          <a:cs typeface="Times New Roman"/>
                        </a:rPr>
                        <a:t>с.о.(С) = ‒3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631247" y="642918"/>
          <a:ext cx="3441083" cy="1500198"/>
        </p:xfrm>
        <a:graphic>
          <a:graphicData uri="http://schemas.openxmlformats.org/drawingml/2006/table">
            <a:tbl>
              <a:tblPr/>
              <a:tblGrid>
                <a:gridCol w="3441083"/>
              </a:tblGrid>
              <a:tr h="750099">
                <a:tc>
                  <a:txBody>
                    <a:bodyPr/>
                    <a:lstStyle/>
                    <a:p>
                      <a:pPr indent="54038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Calibri"/>
                          <a:cs typeface="Times New Roman"/>
                        </a:rPr>
                        <a:t>с.о.(CO</a:t>
                      </a:r>
                      <a:r>
                        <a:rPr lang="ru-RU" sz="2800" b="1" baseline="-25000" dirty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ru-RU" sz="2800" b="1" dirty="0">
                          <a:latin typeface="Times New Roman"/>
                          <a:ea typeface="Calibri"/>
                          <a:cs typeface="Times New Roman"/>
                        </a:rPr>
                        <a:t>H) = 0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50099">
                <a:tc>
                  <a:txBody>
                    <a:bodyPr/>
                    <a:lstStyle/>
                    <a:p>
                      <a:pPr indent="54038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Calibri"/>
                          <a:cs typeface="Times New Roman"/>
                        </a:rPr>
                        <a:t>с.о.(С) = +3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4403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4035" name="Object 3"/>
          <p:cNvGraphicFramePr>
            <a:graphicFrameLocks noChangeAspect="1"/>
          </p:cNvGraphicFramePr>
          <p:nvPr/>
        </p:nvGraphicFramePr>
        <p:xfrm>
          <a:off x="857224" y="4214818"/>
          <a:ext cx="1590675" cy="1152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4569" r:id="rId5" imgW="798045" imgH="734808" progId="">
                  <p:embed/>
                </p:oleObj>
              </mc:Choice>
              <mc:Fallback>
                <p:oleObj r:id="rId5" imgW="798045" imgH="734808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7224" y="4214818"/>
                        <a:ext cx="1590675" cy="1152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3571868" y="4357694"/>
          <a:ext cx="3214710" cy="1821669"/>
        </p:xfrm>
        <a:graphic>
          <a:graphicData uri="http://schemas.openxmlformats.org/drawingml/2006/table">
            <a:tbl>
              <a:tblPr/>
              <a:tblGrid>
                <a:gridCol w="3214710"/>
              </a:tblGrid>
              <a:tr h="1000132">
                <a:tc>
                  <a:txBody>
                    <a:bodyPr/>
                    <a:lstStyle/>
                    <a:p>
                      <a:pPr indent="54038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Calibri"/>
                          <a:cs typeface="Times New Roman"/>
                        </a:rPr>
                        <a:t>с.о.(H</a:t>
                      </a:r>
                      <a:r>
                        <a:rPr lang="ru-RU" sz="2800" b="1" baseline="-25000" dirty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ru-RU" sz="2800" b="1" dirty="0">
                          <a:latin typeface="Times New Roman"/>
                          <a:ea typeface="Calibri"/>
                          <a:cs typeface="Times New Roman"/>
                        </a:rPr>
                        <a:t>CO) = 0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821537">
                <a:tc>
                  <a:txBody>
                    <a:bodyPr/>
                    <a:lstStyle/>
                    <a:p>
                      <a:pPr indent="54038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Calibri"/>
                          <a:cs typeface="Times New Roman"/>
                        </a:rPr>
                        <a:t>с.о.(С) = 0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8" name="Скругленный прямоугольник 15"/>
          <p:cNvSpPr>
            <a:spLocks noChangeArrowheads="1"/>
          </p:cNvSpPr>
          <p:nvPr/>
        </p:nvSpPr>
        <p:spPr bwMode="auto">
          <a:xfrm>
            <a:off x="785786" y="857232"/>
            <a:ext cx="704851" cy="434976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15"/>
          <p:cNvSpPr>
            <a:spLocks noChangeArrowheads="1"/>
          </p:cNvSpPr>
          <p:nvPr/>
        </p:nvSpPr>
        <p:spPr bwMode="auto">
          <a:xfrm>
            <a:off x="1571604" y="857232"/>
            <a:ext cx="561975" cy="434976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15"/>
          <p:cNvSpPr>
            <a:spLocks noChangeArrowheads="1"/>
          </p:cNvSpPr>
          <p:nvPr/>
        </p:nvSpPr>
        <p:spPr bwMode="auto">
          <a:xfrm>
            <a:off x="1428729" y="4500570"/>
            <a:ext cx="500066" cy="500066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440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79512" y="0"/>
            <a:ext cx="8784976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ОКИСЛИТЕЛЬНО–ВОССТАНОВИТЕЛЬНЫЕ РЕАКЦИИ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Окислительно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–восстановительные реакции (ОВР) – 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это такие реакции, при прохождении которых происходит 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изменение степеней окисления 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атомов химических элементов реагирующих веществ.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ходе любой ОВР одновременно протекают обычно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процесса ‒ окисление и восстановление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635375" y="3028315"/>
          <a:ext cx="1873250" cy="801370"/>
        </p:xfrm>
        <a:graphic>
          <a:graphicData uri="http://schemas.openxmlformats.org/drawingml/2006/table">
            <a:tbl>
              <a:tblPr/>
              <a:tblGrid>
                <a:gridCol w="1873250"/>
              </a:tblGrid>
              <a:tr h="801370">
                <a:tc>
                  <a:txBody>
                    <a:bodyPr/>
                    <a:lstStyle/>
                    <a:p>
                      <a:pPr indent="54038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45057" name="Object 1"/>
          <p:cNvGraphicFramePr>
            <a:graphicFrameLocks noChangeAspect="1"/>
          </p:cNvGraphicFramePr>
          <p:nvPr/>
        </p:nvGraphicFramePr>
        <p:xfrm>
          <a:off x="2714612" y="1500174"/>
          <a:ext cx="2643206" cy="23574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57" r:id="rId3" imgW="1407160" imgH="1261110" progId="">
                  <p:embed/>
                </p:oleObj>
              </mc:Choice>
              <mc:Fallback>
                <p:oleObj r:id="rId3" imgW="1407160" imgH="126111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14612" y="1500174"/>
                        <a:ext cx="2643206" cy="235745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058" name="Скругленный прямоугольник 40"/>
          <p:cNvSpPr>
            <a:spLocks noChangeArrowheads="1"/>
          </p:cNvSpPr>
          <p:nvPr/>
        </p:nvSpPr>
        <p:spPr bwMode="auto">
          <a:xfrm>
            <a:off x="3857620" y="1428736"/>
            <a:ext cx="714380" cy="500066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CH2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4214810" y="3500438"/>
          <a:ext cx="2714644" cy="1280160"/>
        </p:xfrm>
        <a:graphic>
          <a:graphicData uri="http://schemas.openxmlformats.org/drawingml/2006/table">
            <a:tbl>
              <a:tblPr/>
              <a:tblGrid>
                <a:gridCol w="2714644"/>
              </a:tblGrid>
              <a:tr h="535785">
                <a:tc>
                  <a:txBody>
                    <a:bodyPr/>
                    <a:lstStyle/>
                    <a:p>
                      <a:pPr indent="54038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b="1">
                          <a:latin typeface="Times New Roman"/>
                          <a:ea typeface="Calibri"/>
                          <a:cs typeface="Times New Roman"/>
                        </a:rPr>
                        <a:t>с.о.(CH</a:t>
                      </a:r>
                      <a:r>
                        <a:rPr lang="ru-RU" sz="2800" b="1" baseline="-250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ru-RU" sz="2800" b="1">
                          <a:latin typeface="Times New Roman"/>
                          <a:ea typeface="Calibri"/>
                          <a:cs typeface="Times New Roman"/>
                        </a:rPr>
                        <a:t>) = 0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35785">
                <a:tc>
                  <a:txBody>
                    <a:bodyPr/>
                    <a:lstStyle/>
                    <a:p>
                      <a:pPr indent="54038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/>
                          <a:ea typeface="Calibri"/>
                          <a:cs typeface="Times New Roman"/>
                        </a:rPr>
                        <a:t>с.о.(С) = ‒2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9057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6081" name="Object 1"/>
          <p:cNvGraphicFramePr>
            <a:graphicFrameLocks noChangeAspect="1"/>
          </p:cNvGraphicFramePr>
          <p:nvPr/>
        </p:nvGraphicFramePr>
        <p:xfrm>
          <a:off x="1857356" y="1000108"/>
          <a:ext cx="4357718" cy="3643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6581" r:id="rId3" imgW="1407160" imgH="1270000" progId="">
                  <p:embed/>
                </p:oleObj>
              </mc:Choice>
              <mc:Fallback>
                <p:oleObj r:id="rId3" imgW="1407160" imgH="12700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57356" y="1000108"/>
                        <a:ext cx="4357718" cy="36433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072066" y="3131820"/>
          <a:ext cx="3286148" cy="1583064"/>
        </p:xfrm>
        <a:graphic>
          <a:graphicData uri="http://schemas.openxmlformats.org/drawingml/2006/table">
            <a:tbl>
              <a:tblPr/>
              <a:tblGrid>
                <a:gridCol w="3286148"/>
              </a:tblGrid>
              <a:tr h="791532">
                <a:tc>
                  <a:txBody>
                    <a:bodyPr/>
                    <a:lstStyle/>
                    <a:p>
                      <a:pPr indent="54038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Times New Roman"/>
                          <a:ea typeface="Calibri"/>
                          <a:cs typeface="Times New Roman"/>
                        </a:rPr>
                        <a:t>с.о.(CH) = 0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91532">
                <a:tc>
                  <a:txBody>
                    <a:bodyPr/>
                    <a:lstStyle/>
                    <a:p>
                      <a:pPr indent="54038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200" b="1" dirty="0">
                          <a:latin typeface="Times New Roman"/>
                          <a:ea typeface="Calibri"/>
                          <a:cs typeface="Times New Roman"/>
                        </a:rPr>
                        <a:t>с.о.(С) = ‒1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5" name="Скругленный прямоугольник 15"/>
          <p:cNvSpPr>
            <a:spLocks noChangeArrowheads="1"/>
          </p:cNvSpPr>
          <p:nvPr/>
        </p:nvSpPr>
        <p:spPr bwMode="auto">
          <a:xfrm>
            <a:off x="3714744" y="1071546"/>
            <a:ext cx="928694" cy="434976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CH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0008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7105" name="Object 1"/>
          <p:cNvGraphicFramePr>
            <a:graphicFrameLocks noChangeAspect="1"/>
          </p:cNvGraphicFramePr>
          <p:nvPr/>
        </p:nvGraphicFramePr>
        <p:xfrm>
          <a:off x="2285984" y="1428736"/>
          <a:ext cx="3000396" cy="34290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605" r:id="rId3" imgW="1356318" imgH="1547348" progId="">
                  <p:embed/>
                </p:oleObj>
              </mc:Choice>
              <mc:Fallback>
                <p:oleObj r:id="rId3" imgW="1356318" imgH="1547348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5984" y="1428736"/>
                        <a:ext cx="3000396" cy="342902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143372" y="3714752"/>
          <a:ext cx="3643337" cy="1645920"/>
        </p:xfrm>
        <a:graphic>
          <a:graphicData uri="http://schemas.openxmlformats.org/drawingml/2006/table">
            <a:tbl>
              <a:tblPr/>
              <a:tblGrid>
                <a:gridCol w="3643337"/>
              </a:tblGrid>
              <a:tr h="750099">
                <a:tc>
                  <a:txBody>
                    <a:bodyPr/>
                    <a:lstStyle/>
                    <a:p>
                      <a:pPr indent="54038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600" b="1">
                          <a:latin typeface="Times New Roman"/>
                          <a:ea typeface="Calibri"/>
                          <a:cs typeface="Times New Roman"/>
                        </a:rPr>
                        <a:t>с.о.(CO) = 0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50099">
                <a:tc>
                  <a:txBody>
                    <a:bodyPr/>
                    <a:lstStyle/>
                    <a:p>
                      <a:pPr indent="54038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>
                          <a:latin typeface="Times New Roman"/>
                          <a:ea typeface="Calibri"/>
                          <a:cs typeface="Times New Roman"/>
                        </a:rPr>
                        <a:t>с.о.(С) = +2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5" name="Скругленный прямоугольник 15"/>
          <p:cNvSpPr>
            <a:spLocks noChangeArrowheads="1"/>
          </p:cNvSpPr>
          <p:nvPr/>
        </p:nvSpPr>
        <p:spPr bwMode="auto">
          <a:xfrm>
            <a:off x="3571868" y="2214554"/>
            <a:ext cx="561975" cy="434976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293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8129" name="Object 1"/>
          <p:cNvGraphicFramePr>
            <a:graphicFrameLocks noChangeAspect="1"/>
          </p:cNvGraphicFramePr>
          <p:nvPr/>
        </p:nvGraphicFramePr>
        <p:xfrm>
          <a:off x="642910" y="1571612"/>
          <a:ext cx="5929354" cy="30003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8629" r:id="rId3" imgW="1198964" imgH="600747" progId="">
                  <p:embed/>
                </p:oleObj>
              </mc:Choice>
              <mc:Fallback>
                <p:oleObj r:id="rId3" imgW="1198964" imgH="600747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910" y="1571612"/>
                        <a:ext cx="5929354" cy="300039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635374" y="4786322"/>
          <a:ext cx="4794278" cy="1645920"/>
        </p:xfrm>
        <a:graphic>
          <a:graphicData uri="http://schemas.openxmlformats.org/drawingml/2006/table">
            <a:tbl>
              <a:tblPr/>
              <a:tblGrid>
                <a:gridCol w="4794278"/>
              </a:tblGrid>
              <a:tr h="642942">
                <a:tc>
                  <a:txBody>
                    <a:bodyPr/>
                    <a:lstStyle/>
                    <a:p>
                      <a:pPr indent="54038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>
                          <a:latin typeface="Times New Roman"/>
                          <a:ea typeface="Calibri"/>
                          <a:cs typeface="Times New Roman"/>
                        </a:rPr>
                        <a:t>с.о.(C</a:t>
                      </a:r>
                      <a:r>
                        <a:rPr lang="en-US" sz="3600" b="1" dirty="0">
                          <a:latin typeface="Times New Roman"/>
                          <a:ea typeface="Calibri"/>
                          <a:cs typeface="Times New Roman"/>
                        </a:rPr>
                        <a:t>H</a:t>
                      </a:r>
                      <a:r>
                        <a:rPr lang="en-US" sz="3600" b="1" baseline="-25000" dirty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en-US" sz="3600" b="1" dirty="0">
                          <a:latin typeface="Times New Roman"/>
                          <a:ea typeface="Calibri"/>
                          <a:cs typeface="Times New Roman"/>
                        </a:rPr>
                        <a:t>OH</a:t>
                      </a:r>
                      <a:r>
                        <a:rPr lang="ru-RU" sz="3600" b="1" dirty="0">
                          <a:latin typeface="Times New Roman"/>
                          <a:ea typeface="Calibri"/>
                          <a:cs typeface="Times New Roman"/>
                        </a:rPr>
                        <a:t>) = 0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42942">
                <a:tc>
                  <a:txBody>
                    <a:bodyPr/>
                    <a:lstStyle/>
                    <a:p>
                      <a:pPr indent="54038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>
                          <a:latin typeface="Times New Roman"/>
                          <a:ea typeface="Calibri"/>
                          <a:cs typeface="Times New Roman"/>
                        </a:rPr>
                        <a:t>с.о.(С) = ‒</a:t>
                      </a:r>
                      <a:r>
                        <a:rPr lang="en-US" sz="3600" b="1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36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0" name="Скругленный прямоугольник 15"/>
          <p:cNvSpPr>
            <a:spLocks noChangeArrowheads="1"/>
          </p:cNvSpPr>
          <p:nvPr/>
        </p:nvSpPr>
        <p:spPr bwMode="auto">
          <a:xfrm>
            <a:off x="4500562" y="1714488"/>
            <a:ext cx="928694" cy="71438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6600" b="1" dirty="0" smtClean="0">
                <a:latin typeface="Times New Roman" pitchFamily="18" charset="0"/>
                <a:cs typeface="Times New Roman" pitchFamily="18" charset="0"/>
              </a:rPr>
              <a:t>C</a:t>
            </a:r>
            <a:endParaRPr kumimoji="0" lang="ru-RU" sz="6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0301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9153" name="Object 1"/>
          <p:cNvGraphicFramePr>
            <a:graphicFrameLocks noChangeAspect="1"/>
          </p:cNvGraphicFramePr>
          <p:nvPr/>
        </p:nvGraphicFramePr>
        <p:xfrm>
          <a:off x="2000232" y="1285860"/>
          <a:ext cx="4143404" cy="24288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653" r:id="rId3" imgW="1320800" imgH="783590" progId="">
                  <p:embed/>
                </p:oleObj>
              </mc:Choice>
              <mc:Fallback>
                <p:oleObj r:id="rId3" imgW="1320800" imgH="78359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00232" y="1285860"/>
                        <a:ext cx="4143404" cy="242889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643042" y="3643314"/>
          <a:ext cx="4500594" cy="2061219"/>
        </p:xfrm>
        <a:graphic>
          <a:graphicData uri="http://schemas.openxmlformats.org/drawingml/2006/table">
            <a:tbl>
              <a:tblPr/>
              <a:tblGrid>
                <a:gridCol w="4500594"/>
              </a:tblGrid>
              <a:tr h="1238259">
                <a:tc>
                  <a:txBody>
                    <a:bodyPr/>
                    <a:lstStyle/>
                    <a:p>
                      <a:pPr indent="54038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>
                          <a:latin typeface="Times New Roman"/>
                          <a:ea typeface="Calibri"/>
                          <a:cs typeface="Times New Roman"/>
                        </a:rPr>
                        <a:t>с.о.(CH</a:t>
                      </a:r>
                      <a:r>
                        <a:rPr lang="ru-RU" sz="3600" b="1" baseline="-25000" dirty="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r>
                        <a:rPr lang="ru-RU" sz="3600" b="1" dirty="0">
                          <a:latin typeface="Times New Roman"/>
                          <a:ea typeface="Calibri"/>
                          <a:cs typeface="Times New Roman"/>
                        </a:rPr>
                        <a:t>O</a:t>
                      </a:r>
                      <a:r>
                        <a:rPr lang="ru-RU" sz="3600" b="1" baseline="-25000" dirty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ru-RU" sz="3600" b="1" dirty="0">
                          <a:latin typeface="Times New Roman"/>
                          <a:ea typeface="Calibri"/>
                          <a:cs typeface="Times New Roman"/>
                        </a:rPr>
                        <a:t>N) = 0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19129">
                <a:tc>
                  <a:txBody>
                    <a:bodyPr/>
                    <a:lstStyle/>
                    <a:p>
                      <a:pPr indent="54038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>
                          <a:latin typeface="Times New Roman"/>
                          <a:ea typeface="Calibri"/>
                          <a:cs typeface="Times New Roman"/>
                        </a:rPr>
                        <a:t>с.о.(С) = +3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6286512" y="3714559"/>
          <a:ext cx="1571636" cy="2462020"/>
        </p:xfrm>
        <a:graphic>
          <a:graphicData uri="http://schemas.openxmlformats.org/drawingml/2006/table">
            <a:tbl>
              <a:tblPr/>
              <a:tblGrid>
                <a:gridCol w="1571636"/>
              </a:tblGrid>
              <a:tr h="241385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09385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09385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49156" name="Скругленный прямоугольник 15"/>
          <p:cNvSpPr>
            <a:spLocks noChangeArrowheads="1"/>
          </p:cNvSpPr>
          <p:nvPr/>
        </p:nvSpPr>
        <p:spPr bwMode="auto">
          <a:xfrm>
            <a:off x="2714612" y="571480"/>
            <a:ext cx="561975" cy="434976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15"/>
          <p:cNvSpPr>
            <a:spLocks noChangeArrowheads="1"/>
          </p:cNvSpPr>
          <p:nvPr/>
        </p:nvSpPr>
        <p:spPr bwMode="auto">
          <a:xfrm>
            <a:off x="3786182" y="2143116"/>
            <a:ext cx="561975" cy="434976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6549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57159" y="4786321"/>
          <a:ext cx="4000527" cy="1965960"/>
        </p:xfrm>
        <a:graphic>
          <a:graphicData uri="http://schemas.openxmlformats.org/drawingml/2006/table">
            <a:tbl>
              <a:tblPr/>
              <a:tblGrid>
                <a:gridCol w="4000527"/>
              </a:tblGrid>
              <a:tr h="255409">
                <a:tc>
                  <a:txBody>
                    <a:bodyPr/>
                    <a:lstStyle/>
                    <a:p>
                      <a:pPr indent="54038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78065">
                <a:tc>
                  <a:txBody>
                    <a:bodyPr/>
                    <a:lstStyle/>
                    <a:p>
                      <a:pPr indent="54038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600" b="1">
                          <a:latin typeface="Times New Roman"/>
                          <a:ea typeface="Calibri"/>
                          <a:cs typeface="Times New Roman"/>
                        </a:rPr>
                        <a:t>с.о.(CHO) = 0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78065">
                <a:tc>
                  <a:txBody>
                    <a:bodyPr/>
                    <a:lstStyle/>
                    <a:p>
                      <a:pPr indent="54038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>
                          <a:latin typeface="Times New Roman"/>
                          <a:ea typeface="Calibri"/>
                          <a:cs typeface="Times New Roman"/>
                        </a:rPr>
                        <a:t>с.о.(С) = +1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50177" name="Object 1"/>
          <p:cNvGraphicFramePr>
            <a:graphicFrameLocks noChangeAspect="1"/>
          </p:cNvGraphicFramePr>
          <p:nvPr/>
        </p:nvGraphicFramePr>
        <p:xfrm>
          <a:off x="357158" y="214290"/>
          <a:ext cx="2500298" cy="45005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0712" r:id="rId3" imgW="1263650" imgH="2325370" progId="">
                  <p:embed/>
                </p:oleObj>
              </mc:Choice>
              <mc:Fallback>
                <p:oleObj r:id="rId3" imgW="1263650" imgH="232537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58" y="214290"/>
                        <a:ext cx="2500298" cy="450059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178" name="Скругленный прямоугольник 14"/>
          <p:cNvSpPr>
            <a:spLocks noChangeArrowheads="1"/>
          </p:cNvSpPr>
          <p:nvPr/>
        </p:nvSpPr>
        <p:spPr bwMode="auto">
          <a:xfrm>
            <a:off x="1285852" y="785794"/>
            <a:ext cx="498475" cy="40322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5143504" y="4929197"/>
          <a:ext cx="3643338" cy="1969443"/>
        </p:xfrm>
        <a:graphic>
          <a:graphicData uri="http://schemas.openxmlformats.org/drawingml/2006/table">
            <a:tbl>
              <a:tblPr/>
              <a:tblGrid>
                <a:gridCol w="3643338"/>
              </a:tblGrid>
              <a:tr h="323523">
                <a:tc>
                  <a:txBody>
                    <a:bodyPr/>
                    <a:lstStyle/>
                    <a:p>
                      <a:pPr indent="54038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24057">
                <a:tc>
                  <a:txBody>
                    <a:bodyPr/>
                    <a:lstStyle/>
                    <a:p>
                      <a:pPr indent="54038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>
                          <a:latin typeface="Times New Roman"/>
                          <a:ea typeface="Calibri"/>
                          <a:cs typeface="Times New Roman"/>
                        </a:rPr>
                        <a:t>с.о.(CO</a:t>
                      </a:r>
                      <a:r>
                        <a:rPr lang="ru-RU" sz="3600" b="1" baseline="-25000" dirty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ru-RU" sz="3600" b="1" dirty="0">
                          <a:latin typeface="Times New Roman"/>
                          <a:ea typeface="Calibri"/>
                          <a:cs typeface="Times New Roman"/>
                        </a:rPr>
                        <a:t>H) = 0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24057">
                <a:tc>
                  <a:txBody>
                    <a:bodyPr/>
                    <a:lstStyle/>
                    <a:p>
                      <a:pPr indent="54038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3600" b="1" dirty="0">
                          <a:latin typeface="Times New Roman"/>
                          <a:ea typeface="Calibri"/>
                          <a:cs typeface="Times New Roman"/>
                        </a:rPr>
                        <a:t>с.о.(С) = +3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50180" name="Object 4"/>
          <p:cNvGraphicFramePr>
            <a:graphicFrameLocks noChangeAspect="1"/>
          </p:cNvGraphicFramePr>
          <p:nvPr/>
        </p:nvGraphicFramePr>
        <p:xfrm>
          <a:off x="5643570" y="785794"/>
          <a:ext cx="2071702" cy="38576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0713" r:id="rId5" imgW="1263650" imgH="2325370" progId="">
                  <p:embed/>
                </p:oleObj>
              </mc:Choice>
              <mc:Fallback>
                <p:oleObj r:id="rId5" imgW="1263650" imgH="232537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43570" y="785794"/>
                        <a:ext cx="2071702" cy="385765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181" name="Скругленный прямоугольник 15"/>
          <p:cNvSpPr>
            <a:spLocks noChangeArrowheads="1"/>
          </p:cNvSpPr>
          <p:nvPr/>
        </p:nvSpPr>
        <p:spPr bwMode="auto">
          <a:xfrm>
            <a:off x="4714876" y="357166"/>
            <a:ext cx="561975" cy="434976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15"/>
          <p:cNvSpPr>
            <a:spLocks noChangeArrowheads="1"/>
          </p:cNvSpPr>
          <p:nvPr/>
        </p:nvSpPr>
        <p:spPr bwMode="auto">
          <a:xfrm>
            <a:off x="6286512" y="1142984"/>
            <a:ext cx="561975" cy="434976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2700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5303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14291"/>
            <a:ext cx="8572560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Вопрос 19. 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Реакции окислительно-восстановительные. Базовые знания 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Окислитель :</a:t>
            </a:r>
            <a:endParaRPr lang="en-US" sz="32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rabicParenR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принимает электроны 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rabicParenR"/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уменьшает степень окисления </a:t>
            </a:r>
            <a:endParaRPr lang="en-US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rabicParenR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восстанавливается 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rabicParenR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участвует в процессе восстановления </a:t>
            </a:r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Восстановитель :</a:t>
            </a:r>
            <a:endParaRPr lang="en-US" sz="32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1)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отдаёт электроны 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увеличивает степень окисления </a:t>
            </a:r>
            <a:endParaRPr lang="en-US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3) окисляется 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4) участвует в процессе окисления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142844" y="0"/>
            <a:ext cx="8786874" cy="6572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5397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i="1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Прогнозирование</a:t>
            </a:r>
            <a:r>
              <a:rPr kumimoji="0" lang="ru-RU" sz="2800" i="1" strike="noStrike" cap="none" normalizeH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5397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i="1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окислительно-восстановительных свойств веществ</a:t>
            </a:r>
            <a:endParaRPr kumimoji="0" lang="ru-RU" sz="2800" i="1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Окислительно-восстановительные свойства веществ также можно спрогнозировать исходя из значений с.о. входящих в их состав атомов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/э: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с.о.(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/э в веществе)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min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(№ группы–8), то этот атом только 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восстановитель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;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с.о.(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/э в веществе)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max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(+№ группы), то этот атом –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окислитель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;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с.о.(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/э в веществе) = (+(№ группы–2), +(№ группы–2, –2), …, но не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min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), то есть промежуточная, значит атом в частице может быть и 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восстановителем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окислителем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500042"/>
            <a:ext cx="857256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Пример 3. Установите соответствие между уравнением реакции и свойством элемента серы, которое она проявляет в этой реакции.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УРАВНЕНИЕ РЕАКЦИИ                                        СВОЙСТВО СЕРЫ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А) NH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HSO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= NH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+ H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O + SO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1) является окислителем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Б) 6KOH + 4S = 2K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S + K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S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+ 3H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O       2) является восстановителем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В) 4HI + K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SO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= 2I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+ S + 2KOH + H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O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3) является и окислителем, и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восстановителем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4) не проявляет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окислительно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104803" y="3244334"/>
            <a:ext cx="51850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       восстановительных свойств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3643314"/>
            <a:ext cx="864399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Анализ и решение. Базовые знания: </a:t>
            </a:r>
          </a:p>
          <a:p>
            <a:pPr marL="457200" indent="-457200" algn="just">
              <a:buAutoNum type="arabicParenR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Окислитель принимает электроны и уменьшает степень окисления. </a:t>
            </a:r>
          </a:p>
          <a:p>
            <a:pPr marL="457200" indent="-457200" algn="just">
              <a:buAutoNum type="arabicParenR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Восстановитель отдаёт электроны и повышает степень окисления. </a:t>
            </a:r>
          </a:p>
          <a:p>
            <a:pPr marL="457200" indent="-457200" algn="just">
              <a:buAutoNum type="arabicParenR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высшей степени окисления – только окислитель, в низшей – только восстановитель, в промежуточной – и окислитель, и восстановитель </a:t>
            </a:r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Вывод: необходимо вычислить степени окисления серы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исходных веществах и продуктах реакции, после чего определить, какие свойства она проявляет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357167"/>
            <a:ext cx="842968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Пример 3. Установите соответствие между уравнением реакции и свойством элемента серы, которое она проявляет в этой реакции.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УРАВНЕНИЕ РЕАКЦИИ                                  СВОЙСТВО СЕРЫ </a:t>
            </a:r>
          </a:p>
          <a:p>
            <a:pPr marL="514350" indent="-51435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1) является окислителем </a:t>
            </a:r>
          </a:p>
          <a:p>
            <a:pPr marL="514350" indent="-51435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2)является восстановителем </a:t>
            </a:r>
          </a:p>
          <a:p>
            <a:pPr marL="514350" indent="-51435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3) является и окислителем, </a:t>
            </a:r>
          </a:p>
          <a:p>
            <a:pPr marL="514350" indent="-51435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и восстановителем</a:t>
            </a:r>
          </a:p>
          <a:p>
            <a:pPr marL="514350" indent="-51435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4) не проявляет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окислительно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pPr marL="514350" indent="-51435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восстановительных свойств</a:t>
            </a:r>
          </a:p>
          <a:p>
            <a:pPr marL="514350" indent="-51435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 NH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HS</a:t>
            </a:r>
            <a:r>
              <a:rPr lang="en-US" sz="2800" baseline="30000" dirty="0" smtClean="0">
                <a:latin typeface="Times New Roman" pitchFamily="18" charset="0"/>
                <a:cs typeface="Times New Roman" pitchFamily="18" charset="0"/>
              </a:rPr>
              <a:t>+4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= NH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+ H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O + S</a:t>
            </a:r>
            <a:r>
              <a:rPr lang="en-US" sz="2800" baseline="30000" dirty="0" smtClean="0">
                <a:latin typeface="Times New Roman" pitchFamily="18" charset="0"/>
                <a:cs typeface="Times New Roman" pitchFamily="18" charset="0"/>
              </a:rPr>
              <a:t>+4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1+х+3(-2)=-1</a:t>
            </a:r>
          </a:p>
          <a:p>
            <a:pPr marL="514350" indent="-514350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Степень окисления серы не изменилась, ответ 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 4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514350" indent="-514350"/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0034" y="3857628"/>
            <a:ext cx="8286808" cy="28828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Б)</a:t>
            </a:r>
            <a:r>
              <a:rPr lang="en-US" sz="2000" dirty="0" smtClean="0"/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6KOH + 4S</a:t>
            </a:r>
            <a:r>
              <a:rPr lang="en-US" sz="2400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= 2K</a:t>
            </a:r>
            <a:r>
              <a:rPr lang="en-US" sz="24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S </a:t>
            </a:r>
            <a:r>
              <a:rPr lang="en-US" sz="2400" baseline="30000" dirty="0" smtClean="0">
                <a:latin typeface="Times New Roman" pitchFamily="18" charset="0"/>
                <a:cs typeface="Times New Roman" pitchFamily="18" charset="0"/>
              </a:rPr>
              <a:t>-2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+ K</a:t>
            </a:r>
            <a:r>
              <a:rPr lang="en-US" sz="24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S</a:t>
            </a:r>
            <a:r>
              <a:rPr lang="en-US" sz="24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aseline="30000" dirty="0" smtClean="0">
                <a:latin typeface="Times New Roman" pitchFamily="18" charset="0"/>
                <a:cs typeface="Times New Roman" pitchFamily="18" charset="0"/>
              </a:rPr>
              <a:t>+2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2400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+ 3H</a:t>
            </a:r>
            <a:r>
              <a:rPr lang="en-US" sz="24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O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Степень окисления серы и уменьшилась (</a:t>
            </a:r>
            <a:r>
              <a:rPr lang="en-US" sz="3200" baseline="-25000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200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baseline="-25000" dirty="0" smtClean="0">
                <a:latin typeface="Times New Roman" pitchFamily="18" charset="0"/>
                <a:cs typeface="Times New Roman" pitchFamily="18" charset="0"/>
              </a:rPr>
              <a:t> → S</a:t>
            </a:r>
            <a:r>
              <a:rPr lang="en-US" sz="3200" baseline="30000" dirty="0" smtClean="0">
                <a:latin typeface="Times New Roman" pitchFamily="18" charset="0"/>
                <a:cs typeface="Times New Roman" pitchFamily="18" charset="0"/>
              </a:rPr>
              <a:t>-2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т.е. является окислителем, и увеличилась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 → S</a:t>
            </a:r>
            <a:r>
              <a:rPr lang="en-US" sz="2800" baseline="30000" dirty="0" smtClean="0">
                <a:latin typeface="Times New Roman" pitchFamily="18" charset="0"/>
                <a:cs typeface="Times New Roman" pitchFamily="18" charset="0"/>
              </a:rPr>
              <a:t> +2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) 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т.е. является восстановителем, ответ 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 – 3 </a:t>
            </a:r>
          </a:p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 4HI + K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800" baseline="30000" dirty="0" smtClean="0">
                <a:latin typeface="Times New Roman" pitchFamily="18" charset="0"/>
                <a:cs typeface="Times New Roman" pitchFamily="18" charset="0"/>
              </a:rPr>
              <a:t>+4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2800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= 2I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+ S</a:t>
            </a:r>
            <a:r>
              <a:rPr lang="en-US" sz="2800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+ 2KOH + H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O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Степень окисления серы уменьшилась (</a:t>
            </a:r>
            <a:r>
              <a:rPr lang="en-US" sz="2000" dirty="0" smtClean="0"/>
              <a:t> S</a:t>
            </a:r>
            <a:r>
              <a:rPr lang="ru-RU" sz="2000" baseline="30000" dirty="0" smtClean="0"/>
              <a:t>+4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→</a:t>
            </a:r>
            <a:r>
              <a:rPr lang="en-US" sz="2000" dirty="0" smtClean="0"/>
              <a:t> S</a:t>
            </a:r>
            <a:r>
              <a:rPr lang="en-US" sz="2000" baseline="30000" dirty="0" smtClean="0"/>
              <a:t>0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) 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т.е. является окислителем, ответ 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– 1</a:t>
            </a:r>
            <a:r>
              <a:rPr lang="ru-RU" sz="2000" dirty="0" smtClean="0">
                <a:solidFill>
                  <a:srgbClr val="FF0000"/>
                </a:solidFill>
              </a:rPr>
              <a:t> </a:t>
            </a:r>
          </a:p>
          <a:p>
            <a:pPr algn="just"/>
            <a:r>
              <a:rPr lang="ru-RU" sz="2000" dirty="0" smtClean="0"/>
              <a:t>Ответ: 431.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142851"/>
            <a:ext cx="8643998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точки зрения электронной теории, </a:t>
            </a:r>
            <a:r>
              <a:rPr lang="ru-RU" sz="3000" b="1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окисление</a:t>
            </a:r>
            <a:r>
              <a:rPr lang="ru-RU" sz="3000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‒</a:t>
            </a:r>
            <a:r>
              <a:rPr lang="ru-RU" sz="3000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процесс </a:t>
            </a:r>
            <a:r>
              <a:rPr lang="ru-RU" sz="3000" b="1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отдачи</a:t>
            </a:r>
            <a:r>
              <a:rPr lang="ru-RU" sz="3000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электронов, в ходе которого степень окисления атома </a:t>
            </a:r>
            <a:r>
              <a:rPr lang="ru-RU" sz="3000" b="1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повышается</a:t>
            </a:r>
            <a:endParaRPr lang="ru-RU" sz="3000" i="1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just"/>
            <a:endParaRPr lang="ru-RU" sz="3000" i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3000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 </a:t>
            </a:r>
            <a:r>
              <a:rPr lang="ru-RU" sz="3000" b="1" i="1" dirty="0" smtClean="0">
                <a:solidFill>
                  <a:srgbClr val="00B05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восстановление</a:t>
            </a:r>
            <a:r>
              <a:rPr lang="ru-RU" sz="3000" i="1" dirty="0" smtClean="0">
                <a:solidFill>
                  <a:srgbClr val="00B05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‒</a:t>
            </a:r>
            <a:r>
              <a:rPr lang="ru-RU" sz="3000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процесс </a:t>
            </a:r>
            <a:r>
              <a:rPr lang="ru-RU" sz="3000" b="1" i="1" dirty="0" smtClean="0">
                <a:solidFill>
                  <a:srgbClr val="00B05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присоединения</a:t>
            </a:r>
            <a:r>
              <a:rPr lang="ru-RU" sz="3000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электронов, в ходе которого степень окисления атома </a:t>
            </a:r>
            <a:r>
              <a:rPr lang="ru-RU" sz="3000" b="1" i="1" dirty="0" smtClean="0">
                <a:solidFill>
                  <a:srgbClr val="00B05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понижается.</a:t>
            </a:r>
            <a:r>
              <a:rPr lang="ru-RU" sz="3000" b="1" dirty="0" smtClean="0">
                <a:solidFill>
                  <a:srgbClr val="00B05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endParaRPr lang="ru-RU" sz="3000" b="1" dirty="0" smtClean="0">
              <a:solidFill>
                <a:srgbClr val="00B05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3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Частицы, которые в ходе реакции </a:t>
            </a:r>
            <a:r>
              <a:rPr lang="ru-RU" sz="3000" b="1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отдают</a:t>
            </a:r>
            <a:r>
              <a:rPr lang="ru-RU" sz="3000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электроны, называются </a:t>
            </a:r>
            <a:r>
              <a:rPr lang="ru-RU" sz="3000" b="1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восстановителями</a:t>
            </a:r>
            <a:r>
              <a:rPr lang="ru-RU" sz="3000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sz="3000" i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3000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Частицы, которые в ходе реакции </a:t>
            </a:r>
            <a:r>
              <a:rPr lang="ru-RU" sz="3000" b="1" i="1" dirty="0" smtClean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присоединяют</a:t>
            </a:r>
            <a:r>
              <a:rPr lang="ru-RU" sz="30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электроны, называются </a:t>
            </a:r>
            <a:r>
              <a:rPr lang="ru-RU" sz="3000" b="1" i="1" dirty="0" smtClean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окислителями</a:t>
            </a:r>
            <a:r>
              <a:rPr lang="ru-RU" sz="3600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642919"/>
            <a:ext cx="8215370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Пример 4. Установите соответствие между формулой иона и его способностью проявлять окислительно-восстановительные свойства.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формула иона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                                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окислительно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восстановительные  свойства </a:t>
            </a:r>
            <a:endParaRPr lang="en-US" sz="2000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                                    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1) только окислитель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А) S </a:t>
            </a:r>
            <a:r>
              <a:rPr lang="ru-RU" sz="2800" baseline="30000" dirty="0" smtClean="0">
                <a:latin typeface="Times New Roman" pitchFamily="18" charset="0"/>
                <a:cs typeface="Times New Roman" pitchFamily="18" charset="0"/>
              </a:rPr>
              <a:t>2- </a:t>
            </a:r>
            <a:r>
              <a:rPr lang="en-US" sz="2800" baseline="300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2) только восстановитель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Б) N</a:t>
            </a:r>
            <a:r>
              <a:rPr lang="ru-RU" sz="2800" baseline="30000" dirty="0" smtClean="0">
                <a:latin typeface="Times New Roman" pitchFamily="18" charset="0"/>
                <a:cs typeface="Times New Roman" pitchFamily="18" charset="0"/>
              </a:rPr>
              <a:t>+5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2800" baseline="-25000" dirty="0" smtClean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2800" baseline="30000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              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 окислитель, и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В) N</a:t>
            </a:r>
            <a:r>
              <a:rPr lang="ru-RU" sz="2800" baseline="30000" dirty="0" smtClean="0">
                <a:latin typeface="Times New Roman" pitchFamily="18" charset="0"/>
                <a:cs typeface="Times New Roman" pitchFamily="18" charset="0"/>
              </a:rPr>
              <a:t>+3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2800" baseline="-25000" dirty="0" smtClean="0">
                <a:latin typeface="Times New Roman" pitchFamily="18" charset="0"/>
                <a:cs typeface="Times New Roman" pitchFamily="18" charset="0"/>
              </a:rPr>
              <a:t>2  </a:t>
            </a:r>
            <a:r>
              <a:rPr lang="en-US" sz="2800" baseline="30000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aseline="-25000" dirty="0" smtClean="0">
                <a:latin typeface="Times New Roman" pitchFamily="18" charset="0"/>
                <a:cs typeface="Times New Roman" pitchFamily="18" charset="0"/>
              </a:rPr>
              <a:t>                                             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восстановитель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4) ни окислитель, ни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                                     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восстановитель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2844" y="5143512"/>
            <a:ext cx="87154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571480"/>
            <a:ext cx="821537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Анализ и решение. Базовые знания : </a:t>
            </a:r>
          </a:p>
          <a:p>
            <a:pPr marL="457200" indent="-457200" algn="just">
              <a:buAutoNum type="arabicParenR"/>
            </a:pP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низшей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степени окисления элемент - только свойства </a:t>
            </a:r>
            <a:r>
              <a:rPr lang="ru-RU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восстановителя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 algn="just">
              <a:buAutoNum type="arabicParenR"/>
            </a:pP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высшей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степени окисления элемент - только свойства </a:t>
            </a:r>
            <a:r>
              <a:rPr lang="ru-RU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окислителя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457200" indent="-457200" algn="just">
              <a:buAutoNum type="arabicParenR"/>
            </a:pP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промежуточной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степени окисления - свойства и </a:t>
            </a:r>
            <a:r>
              <a:rPr lang="ru-RU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окислителя, и восстановителя. </a:t>
            </a:r>
          </a:p>
          <a:p>
            <a:pPr marL="457200" indent="-457200" algn="just">
              <a:buAutoNum type="arabicParenR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Вывод: необходимо определить, какую (высшую, низшую или промежуточную) степень окисления имеет элемент в ионе, после чего сделать вывод о свойствах иона.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28596" y="357166"/>
            <a:ext cx="8501122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А) S </a:t>
            </a:r>
            <a:r>
              <a:rPr kumimoji="0" lang="ru-RU" sz="36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-2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сера находится в VI группе,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(-2)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низшая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степень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окисления,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только восстановитель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ответ А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2;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357158" y="2143116"/>
            <a:ext cx="857256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Б) N</a:t>
            </a:r>
            <a:r>
              <a:rPr kumimoji="0" lang="ru-RU" sz="36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+5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</a:t>
            </a:r>
            <a:r>
              <a:rPr kumimoji="0" lang="ru-RU" sz="3600" b="0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lang="ru-RU" sz="3600" baseline="30000" dirty="0" smtClean="0"/>
              <a:t>-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азот находится в V группе, (+5)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высшая степень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окисления, только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окислитель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ответ Б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1;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42844" y="4143380"/>
            <a:ext cx="8858312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В) N</a:t>
            </a:r>
            <a:r>
              <a:rPr kumimoji="0" lang="ru-RU" sz="36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+3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</a:t>
            </a:r>
            <a:r>
              <a:rPr kumimoji="0" lang="ru-RU" sz="36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ru-RU" sz="36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-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- азот находится в V группе, (+3) –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промежуточная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степень окисления, и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окислитель, и восстановитель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ответ В – 3;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868144" y="6021288"/>
            <a:ext cx="27760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Ответ: 213.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1"/>
          <p:cNvSpPr>
            <a:spLocks noChangeArrowheads="1"/>
          </p:cNvSpPr>
          <p:nvPr/>
        </p:nvSpPr>
        <p:spPr bwMode="auto">
          <a:xfrm>
            <a:off x="0" y="357166"/>
            <a:ext cx="9144000" cy="618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Различают четыре типа ОВР: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межмолекулярные, внутримолекулярные, реакции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диспропорционирования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конпропорционирования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Межмолекулярные ОВР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это реакции, которые идут с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изменением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степени окисления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атомов в молекулах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различных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веществ:</a:t>
            </a:r>
            <a:endParaRPr lang="en-US" sz="36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indent="45720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Mn</a:t>
            </a:r>
            <a:r>
              <a:rPr kumimoji="0" lang="en-US" sz="36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+4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</a:t>
            </a:r>
            <a:r>
              <a:rPr kumimoji="0" lang="en-US" sz="36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+ 4HCl</a:t>
            </a:r>
            <a:r>
              <a:rPr kumimoji="0" lang="en-US" sz="36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–1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→ Mn</a:t>
            </a:r>
            <a:r>
              <a:rPr kumimoji="0" lang="en-US" sz="36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+2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Cl</a:t>
            </a:r>
            <a:r>
              <a:rPr kumimoji="0" lang="en-US" sz="36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+ Cl</a:t>
            </a:r>
            <a:r>
              <a:rPr kumimoji="0" lang="en-US" sz="36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36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+ 2H</a:t>
            </a:r>
            <a:r>
              <a:rPr kumimoji="0" lang="en-US" sz="36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</a:t>
            </a:r>
            <a:r>
              <a:rPr lang="ru-RU" sz="3600" dirty="0" smtClean="0"/>
              <a:t>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ОВР такого типа встречаются чаще всего.</a:t>
            </a:r>
          </a:p>
          <a:p>
            <a:pPr marL="0" marR="0" lvl="0" indent="4572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1"/>
          <p:cNvSpPr>
            <a:spLocks noChangeArrowheads="1"/>
          </p:cNvSpPr>
          <p:nvPr/>
        </p:nvSpPr>
        <p:spPr bwMode="auto">
          <a:xfrm>
            <a:off x="285720" y="214290"/>
            <a:ext cx="8643998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Внутримолекулярные ОВР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это реакции, которые идут с изменением степени окисления разных атомов химических элементов, располагающихся в одной молекуле вещества</a:t>
            </a:r>
            <a:r>
              <a:rPr kumimoji="0" lang="ru-RU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3252" name="Rectangle 4"/>
          <p:cNvSpPr>
            <a:spLocks noChangeArrowheads="1"/>
          </p:cNvSpPr>
          <p:nvPr/>
        </p:nvSpPr>
        <p:spPr bwMode="auto">
          <a:xfrm>
            <a:off x="0" y="4242080"/>
            <a:ext cx="9144000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3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3254" name="Rectangle 6"/>
          <p:cNvSpPr>
            <a:spLocks noChangeArrowheads="1"/>
          </p:cNvSpPr>
          <p:nvPr/>
        </p:nvSpPr>
        <p:spPr bwMode="auto">
          <a:xfrm>
            <a:off x="0" y="3214686"/>
            <a:ext cx="435768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2KCl</a:t>
            </a:r>
            <a:r>
              <a:rPr kumimoji="0" lang="en-US" sz="28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+5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</a:t>
            </a:r>
            <a:r>
              <a:rPr kumimoji="0" lang="en-US" sz="28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3</a:t>
            </a:r>
            <a:r>
              <a:rPr kumimoji="0" lang="en-US" sz="28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–2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3253" name="Picture 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86050" y="3286124"/>
            <a:ext cx="1571636" cy="285752"/>
          </a:xfrm>
          <a:prstGeom prst="rect">
            <a:avLst/>
          </a:prstGeom>
          <a:noFill/>
        </p:spPr>
      </p:pic>
      <p:sp>
        <p:nvSpPr>
          <p:cNvPr id="53255" name="Rectangle 7"/>
          <p:cNvSpPr>
            <a:spLocks noChangeArrowheads="1"/>
          </p:cNvSpPr>
          <p:nvPr/>
        </p:nvSpPr>
        <p:spPr bwMode="auto">
          <a:xfrm>
            <a:off x="1214414" y="3214686"/>
            <a:ext cx="735811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</a:t>
            </a:r>
            <a:r>
              <a:rPr kumimoji="0" lang="en-US" sz="28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2KCl</a:t>
            </a:r>
            <a:r>
              <a:rPr kumimoji="0" lang="en-US" sz="28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–1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+ 3O</a:t>
            </a:r>
            <a:r>
              <a:rPr kumimoji="0" lang="en-US" sz="28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en-US" sz="28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0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43306" y="3071810"/>
            <a:ext cx="571500" cy="285752"/>
          </a:xfrm>
          <a:prstGeom prst="rect">
            <a:avLst/>
          </a:prstGeom>
          <a:noFill/>
        </p:spPr>
      </p:pic>
      <p:sp>
        <p:nvSpPr>
          <p:cNvPr id="53257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3256" name="Picture 8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86116" y="3071810"/>
            <a:ext cx="1247775" cy="714380"/>
          </a:xfrm>
          <a:prstGeom prst="rect">
            <a:avLst/>
          </a:prstGeom>
          <a:noFill/>
        </p:spPr>
      </p:pic>
      <p:sp>
        <p:nvSpPr>
          <p:cNvPr id="53258" name="Rectangle 10"/>
          <p:cNvSpPr>
            <a:spLocks noChangeArrowheads="1"/>
          </p:cNvSpPr>
          <p:nvPr/>
        </p:nvSpPr>
        <p:spPr bwMode="auto">
          <a:xfrm>
            <a:off x="285720" y="3939538"/>
            <a:ext cx="8501122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этом атом элемента с более высокой степенью окисления является окислителем и окисляет атом элемента с меньшей степенью окисления.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1"/>
          <p:cNvSpPr>
            <a:spLocks noChangeArrowheads="1"/>
          </p:cNvSpPr>
          <p:nvPr/>
        </p:nvSpPr>
        <p:spPr bwMode="auto">
          <a:xfrm>
            <a:off x="179512" y="-26803"/>
            <a:ext cx="8786874" cy="6432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53975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</a:t>
            </a:r>
            <a:r>
              <a:rPr kumimoji="0" lang="ru-RU" sz="40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Реакции </a:t>
            </a:r>
            <a:r>
              <a:rPr kumimoji="0" lang="ru-RU" sz="4000" b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диспропорционирования</a:t>
            </a:r>
            <a:r>
              <a:rPr kumimoji="0" lang="ru-RU" sz="40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</a:t>
            </a:r>
            <a:r>
              <a:rPr kumimoji="0" lang="ru-RU" sz="4000" b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дисмутации</a:t>
            </a:r>
            <a:r>
              <a:rPr kumimoji="0" lang="ru-RU" sz="40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</a:p>
          <a:p>
            <a:pPr indent="53975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это реакции, в которых 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атомы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одного и того же 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химического элемента выступают как 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роли окислителя, так и восстановителя</a:t>
            </a:r>
            <a:r>
              <a:rPr lang="ru-RU" sz="2800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lang="ru-RU" sz="28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Такие реакции возможны для веществ, в которых данный элемент имеет промежуточную среди возможных для него степень окисления, и потому его атомы могут выступать как в роли окислителя, так и восстановителя.</a:t>
            </a:r>
            <a:r>
              <a:rPr lang="en-US" sz="2800" dirty="0" smtClean="0"/>
              <a:t> </a:t>
            </a:r>
            <a:endParaRPr lang="ru-RU" sz="2800" dirty="0" smtClean="0"/>
          </a:p>
          <a:p>
            <a:pPr indent="539750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Cl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+ 2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KOH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(холод.)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→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KCl</a:t>
            </a:r>
            <a:r>
              <a:rPr lang="ru-RU" sz="3200" b="1" baseline="30000" dirty="0" smtClean="0">
                <a:latin typeface="Times New Roman" pitchFamily="18" charset="0"/>
                <a:cs typeface="Times New Roman" pitchFamily="18" charset="0"/>
              </a:rPr>
              <a:t>–1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KOCl</a:t>
            </a:r>
            <a:r>
              <a:rPr lang="ru-RU" sz="3200" b="1" baseline="30000" dirty="0" smtClean="0">
                <a:latin typeface="Times New Roman" pitchFamily="18" charset="0"/>
                <a:cs typeface="Times New Roman" pitchFamily="18" charset="0"/>
              </a:rPr>
              <a:t>+1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O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indent="539750" fontAlgn="base">
              <a:spcBef>
                <a:spcPct val="0"/>
              </a:spcBef>
              <a:spcAft>
                <a:spcPct val="0"/>
              </a:spcAft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539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1"/>
          <p:cNvSpPr>
            <a:spLocks noChangeArrowheads="1"/>
          </p:cNvSpPr>
          <p:nvPr/>
        </p:nvSpPr>
        <p:spPr bwMode="auto">
          <a:xfrm>
            <a:off x="142844" y="0"/>
            <a:ext cx="8858312" cy="6494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4.Реакции 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конпропорционирования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(коммутации)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это реакции, обратные реакциям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диспропорционирования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В результате этих реакций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атомы одного элемента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находящиеся в разных степенях окисления,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переходят к общей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промежуточной между исходными, степени окисления.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этом атом, находящийся в более высокой степени окисления, выступает в роли окислителя, а находящийся в более низкой степени окисления ‒ в роли восстановителя.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Реакции </a:t>
            </a:r>
            <a:r>
              <a:rPr kumimoji="0" lang="ru-RU" sz="2800" b="1" i="1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конпропорционирования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могут быть межмолекулярными:</a:t>
            </a:r>
            <a:r>
              <a:rPr lang="ru-RU" sz="2800" b="1" i="1" dirty="0" smtClean="0">
                <a:solidFill>
                  <a:srgbClr val="00B050"/>
                </a:solidFill>
              </a:rPr>
              <a:t> </a:t>
            </a:r>
          </a:p>
          <a:p>
            <a:pPr indent="45720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600" b="1" baseline="30000" dirty="0" smtClean="0">
                <a:latin typeface="Times New Roman" pitchFamily="18" charset="0"/>
                <a:cs typeface="Times New Roman" pitchFamily="18" charset="0"/>
              </a:rPr>
              <a:t>–2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600" b="1" baseline="30000" dirty="0" smtClean="0">
                <a:latin typeface="Times New Roman" pitchFamily="18" charset="0"/>
                <a:cs typeface="Times New Roman" pitchFamily="18" charset="0"/>
              </a:rPr>
              <a:t>+4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→ 3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600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↓ + 2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1"/>
          <p:cNvSpPr>
            <a:spLocks noChangeArrowheads="1"/>
          </p:cNvSpPr>
          <p:nvPr/>
        </p:nvSpPr>
        <p:spPr bwMode="auto">
          <a:xfrm>
            <a:off x="214282" y="285728"/>
            <a:ext cx="8715436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7200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внутримолекулярными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r>
              <a:rPr lang="en-US" sz="3600" dirty="0" smtClean="0"/>
              <a:t> </a:t>
            </a:r>
            <a:endParaRPr lang="ru-RU" sz="3600" dirty="0" smtClean="0"/>
          </a:p>
          <a:p>
            <a:pPr indent="457200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600" b="1" baseline="30000" dirty="0" smtClean="0">
                <a:latin typeface="Times New Roman" pitchFamily="18" charset="0"/>
                <a:cs typeface="Times New Roman" pitchFamily="18" charset="0"/>
              </a:rPr>
              <a:t>–3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3600" b="1" baseline="-25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600" b="1" baseline="30000" dirty="0" smtClean="0">
                <a:latin typeface="Times New Roman" pitchFamily="18" charset="0"/>
                <a:cs typeface="Times New Roman" pitchFamily="18" charset="0"/>
              </a:rPr>
              <a:t>+3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36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→N</a:t>
            </a:r>
            <a:r>
              <a:rPr lang="en-US" sz="36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+ 2H</a:t>
            </a:r>
            <a:r>
              <a:rPr lang="en-US" sz="36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O.</a:t>
            </a:r>
            <a:r>
              <a:rPr lang="ru-RU" sz="3600" dirty="0" smtClean="0"/>
              <a:t> </a:t>
            </a:r>
          </a:p>
          <a:p>
            <a:pPr indent="45720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Реакции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диспропорционирования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конпропорционирования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иногда объединяют общим названием реакции самоокисления-самовосстановления.</a:t>
            </a:r>
          </a:p>
          <a:p>
            <a:pPr indent="457200" algn="just" fontAlgn="base">
              <a:spcBef>
                <a:spcPct val="0"/>
              </a:spcBef>
              <a:spcAft>
                <a:spcPct val="0"/>
              </a:spcAft>
            </a:pP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Итоговый конспект День 2.pdf - Adobe Acrobat Reader DC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83" t="20356" r="4584" b="20660"/>
          <a:stretch/>
        </p:blipFill>
        <p:spPr>
          <a:xfrm>
            <a:off x="155575" y="1196752"/>
            <a:ext cx="8952929" cy="525658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5575" y="188640"/>
            <a:ext cx="873690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Подготовка к выполнению задания 29: свойства окислителей и восстановителей</a:t>
            </a:r>
            <a:endParaRPr lang="ru-RU" sz="3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7530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Итоговый конспект День 2.pdf - Adobe Acrobat Reader DC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34" t="17493" r="38889" b="12158"/>
          <a:stretch/>
        </p:blipFill>
        <p:spPr>
          <a:xfrm>
            <a:off x="533400" y="692696"/>
            <a:ext cx="8287072" cy="554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620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ovr-o-h.pdf - Adobe Acrobat Reader DC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57" t="19182" r="21364"/>
          <a:stretch/>
        </p:blipFill>
        <p:spPr>
          <a:xfrm>
            <a:off x="272092" y="233979"/>
            <a:ext cx="8656709" cy="650738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85801"/>
          </a:xfrm>
        </p:spPr>
        <p:txBody>
          <a:bodyPr>
            <a:normAutofit fontScale="90000"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1</a:t>
            </a:r>
            <a:r>
              <a:rPr lang="ru-RU" sz="3200" b="1" dirty="0" smtClean="0">
                <a:solidFill>
                  <a:srgbClr val="FF0000"/>
                </a:solidFill>
              </a:rPr>
              <a:t>. Окислительные свойства </a:t>
            </a:r>
            <a:r>
              <a:rPr lang="en-US" sz="3200" b="1" dirty="0" smtClean="0">
                <a:solidFill>
                  <a:srgbClr val="FF0000"/>
                </a:solidFill>
              </a:rPr>
              <a:t>KMnO</a:t>
            </a:r>
            <a:r>
              <a:rPr lang="en-US" sz="3200" b="1" baseline="-25000" dirty="0" smtClean="0">
                <a:solidFill>
                  <a:srgbClr val="FF0000"/>
                </a:solidFill>
              </a:rPr>
              <a:t>4</a:t>
            </a:r>
            <a:r>
              <a:rPr lang="ru-RU" sz="4000" b="1" dirty="0" smtClean="0">
                <a:solidFill>
                  <a:srgbClr val="FF0000"/>
                </a:solidFill>
              </a:rPr>
              <a:t> 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40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04800" y="3200400"/>
            <a:ext cx="18288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/>
              <a:t>KMn</a:t>
            </a:r>
            <a:r>
              <a:rPr lang="ru-RU" sz="3200" b="1" baseline="30000" dirty="0" smtClean="0"/>
              <a:t>+7</a:t>
            </a:r>
            <a:r>
              <a:rPr lang="en-US" sz="3200" b="1" dirty="0" smtClean="0"/>
              <a:t>O</a:t>
            </a:r>
            <a:r>
              <a:rPr lang="en-US" sz="3200" b="1" baseline="-25000" dirty="0" smtClean="0"/>
              <a:t>4</a:t>
            </a:r>
            <a:endParaRPr lang="en-US" sz="2400" b="1" dirty="0" smtClean="0"/>
          </a:p>
          <a:p>
            <a:r>
              <a:rPr lang="en-US" sz="2000" dirty="0" smtClean="0"/>
              <a:t>(</a:t>
            </a:r>
            <a:r>
              <a:rPr lang="ru-RU" sz="2000" dirty="0" smtClean="0"/>
              <a:t>малиновый)</a:t>
            </a:r>
            <a:endParaRPr lang="en-US" sz="2000" dirty="0" smtClean="0"/>
          </a:p>
        </p:txBody>
      </p:sp>
      <p:sp>
        <p:nvSpPr>
          <p:cNvPr id="11" name="TextBox 10"/>
          <p:cNvSpPr txBox="1"/>
          <p:nvPr/>
        </p:nvSpPr>
        <p:spPr>
          <a:xfrm>
            <a:off x="2362200" y="1905000"/>
            <a:ext cx="20240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         H</a:t>
            </a:r>
            <a:r>
              <a:rPr lang="en-US" sz="2400" baseline="30000" dirty="0" smtClean="0"/>
              <a:t>+</a:t>
            </a:r>
          </a:p>
          <a:p>
            <a:r>
              <a:rPr lang="ru-RU" sz="2400" dirty="0" smtClean="0"/>
              <a:t>кислая </a:t>
            </a:r>
            <a:r>
              <a:rPr lang="ru-RU" sz="2400" dirty="0"/>
              <a:t>среда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362200" y="3048000"/>
            <a:ext cx="2743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         H</a:t>
            </a:r>
            <a:r>
              <a:rPr lang="en-US" sz="2400" baseline="-25000" dirty="0" smtClean="0"/>
              <a:t>2</a:t>
            </a:r>
            <a:r>
              <a:rPr lang="en-US" sz="2400" dirty="0"/>
              <a:t>O</a:t>
            </a:r>
            <a:endParaRPr lang="en-US" sz="2400" baseline="-25000" dirty="0" smtClean="0"/>
          </a:p>
          <a:p>
            <a:r>
              <a:rPr lang="ru-RU" sz="2400" dirty="0" smtClean="0"/>
              <a:t>нейтральная </a:t>
            </a:r>
            <a:r>
              <a:rPr lang="ru-RU" sz="2400" dirty="0"/>
              <a:t>среда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362200" y="4572000"/>
            <a:ext cx="2590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         OH</a:t>
            </a:r>
            <a:r>
              <a:rPr lang="en-US" sz="2400" baseline="30000" dirty="0" smtClean="0"/>
              <a:t>–  </a:t>
            </a:r>
          </a:p>
          <a:p>
            <a:r>
              <a:rPr lang="ru-RU" sz="2400" dirty="0" smtClean="0"/>
              <a:t>щелочная </a:t>
            </a:r>
            <a:r>
              <a:rPr lang="ru-RU" sz="2400" dirty="0"/>
              <a:t>среда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10200" y="2057400"/>
            <a:ext cx="37338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Mn</a:t>
            </a:r>
            <a:r>
              <a:rPr lang="en-US" sz="3200" b="1" baseline="30000" dirty="0" smtClean="0"/>
              <a:t>2+</a:t>
            </a:r>
            <a:r>
              <a:rPr lang="en-US" sz="3200" b="1" dirty="0" smtClean="0"/>
              <a:t> + H</a:t>
            </a:r>
            <a:r>
              <a:rPr lang="en-US" sz="3200" b="1" baseline="-25000" dirty="0" smtClean="0"/>
              <a:t>2</a:t>
            </a:r>
            <a:r>
              <a:rPr lang="en-US" sz="3200" b="1" dirty="0" smtClean="0"/>
              <a:t>O</a:t>
            </a:r>
            <a:r>
              <a:rPr lang="ru-RU" sz="3200" b="1" dirty="0" smtClean="0"/>
              <a:t> + …</a:t>
            </a:r>
          </a:p>
          <a:p>
            <a:r>
              <a:rPr lang="ru-RU" dirty="0" smtClean="0"/>
              <a:t>(бесцветный)</a:t>
            </a:r>
            <a:endParaRPr lang="ru-RU" sz="1600" dirty="0"/>
          </a:p>
        </p:txBody>
      </p:sp>
      <p:sp>
        <p:nvSpPr>
          <p:cNvPr id="15" name="TextBox 14"/>
          <p:cNvSpPr txBox="1"/>
          <p:nvPr/>
        </p:nvSpPr>
        <p:spPr>
          <a:xfrm>
            <a:off x="5410200" y="3200400"/>
            <a:ext cx="36576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Mn</a:t>
            </a:r>
            <a:r>
              <a:rPr lang="en-US" sz="3200" b="1" baseline="30000" dirty="0" smtClean="0"/>
              <a:t>+4</a:t>
            </a:r>
            <a:r>
              <a:rPr lang="en-US" sz="3200" b="1" dirty="0" smtClean="0"/>
              <a:t>O</a:t>
            </a:r>
            <a:r>
              <a:rPr lang="en-US" sz="3200" b="1" baseline="-25000" dirty="0" smtClean="0"/>
              <a:t>2</a:t>
            </a:r>
            <a:r>
              <a:rPr lang="en-US" sz="3200" b="1" dirty="0" smtClean="0"/>
              <a:t>↓ + KOH</a:t>
            </a:r>
            <a:r>
              <a:rPr lang="ru-RU" sz="3200" b="1" dirty="0" smtClean="0"/>
              <a:t> + …</a:t>
            </a:r>
          </a:p>
          <a:p>
            <a:r>
              <a:rPr lang="ru-RU" sz="2000" dirty="0" smtClean="0"/>
              <a:t>(бурый)</a:t>
            </a:r>
            <a:endParaRPr lang="ru-RU" sz="2000" dirty="0"/>
          </a:p>
        </p:txBody>
      </p:sp>
      <p:sp>
        <p:nvSpPr>
          <p:cNvPr id="16" name="TextBox 15"/>
          <p:cNvSpPr txBox="1"/>
          <p:nvPr/>
        </p:nvSpPr>
        <p:spPr>
          <a:xfrm>
            <a:off x="5410200" y="4565421"/>
            <a:ext cx="36576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K</a:t>
            </a:r>
            <a:r>
              <a:rPr lang="en-US" sz="3200" b="1" baseline="-25000" dirty="0" smtClean="0"/>
              <a:t>2</a:t>
            </a:r>
            <a:r>
              <a:rPr lang="en-US" sz="3200" b="1" dirty="0" smtClean="0"/>
              <a:t>Mn</a:t>
            </a:r>
            <a:r>
              <a:rPr lang="en-US" sz="3200" b="1" baseline="30000" dirty="0" smtClean="0"/>
              <a:t>+6</a:t>
            </a:r>
            <a:r>
              <a:rPr lang="en-US" sz="3200" b="1" dirty="0" smtClean="0"/>
              <a:t>O</a:t>
            </a:r>
            <a:r>
              <a:rPr lang="en-US" sz="3200" b="1" baseline="-25000" dirty="0" smtClean="0"/>
              <a:t>4</a:t>
            </a:r>
            <a:r>
              <a:rPr lang="en-US" sz="3200" b="1" dirty="0" smtClean="0"/>
              <a:t> + H</a:t>
            </a:r>
            <a:r>
              <a:rPr lang="en-US" sz="3200" b="1" baseline="-25000" dirty="0" smtClean="0"/>
              <a:t>2</a:t>
            </a:r>
            <a:r>
              <a:rPr lang="en-US" sz="3200" b="1" dirty="0" smtClean="0"/>
              <a:t>O </a:t>
            </a:r>
            <a:r>
              <a:rPr lang="ru-RU" sz="3200" b="1" dirty="0" smtClean="0"/>
              <a:t>+ …</a:t>
            </a:r>
            <a:endParaRPr lang="ru-RU" sz="2400" b="1" dirty="0" smtClean="0"/>
          </a:p>
          <a:p>
            <a:r>
              <a:rPr lang="ru-RU" sz="2000" dirty="0" smtClean="0"/>
              <a:t>(зелёный)</a:t>
            </a:r>
            <a:endParaRPr lang="ru-RU" sz="2000" dirty="0"/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2095500" y="2286000"/>
            <a:ext cx="0" cy="2667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2095500" y="3505200"/>
            <a:ext cx="33147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2095500" y="2286000"/>
            <a:ext cx="33147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2057400" y="5029200"/>
            <a:ext cx="33147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Рисунок 16" descr="ovr-o-h.pdf - Adobe Acrobat Reader DC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55" t="18056" r="21515"/>
          <a:stretch/>
        </p:blipFill>
        <p:spPr>
          <a:xfrm>
            <a:off x="6241543" y="561303"/>
            <a:ext cx="2826258" cy="1620595"/>
          </a:xfrm>
          <a:prstGeom prst="rect">
            <a:avLst/>
          </a:prstGeom>
        </p:spPr>
      </p:pic>
      <p:pic>
        <p:nvPicPr>
          <p:cNvPr id="19" name="Рисунок 18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451" y="601774"/>
            <a:ext cx="2776392" cy="15699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95793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ovr-o-h.pdf - Adobe Acrobat Reader DC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52" t="17493" r="21515"/>
          <a:stretch/>
        </p:blipFill>
        <p:spPr>
          <a:xfrm>
            <a:off x="251520" y="332656"/>
            <a:ext cx="8496944" cy="6048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349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ovr-o-h.pdf - Adobe Acrobat Reader DC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55" t="18267" r="21667" b="23169"/>
          <a:stretch/>
        </p:blipFill>
        <p:spPr>
          <a:xfrm>
            <a:off x="323528" y="668040"/>
            <a:ext cx="8490737" cy="4633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924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43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52400" y="1926848"/>
            <a:ext cx="18288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K</a:t>
            </a:r>
            <a:r>
              <a:rPr lang="ru-RU" sz="3200" b="1" baseline="-25000" dirty="0" smtClean="0"/>
              <a:t>2</a:t>
            </a:r>
            <a:r>
              <a:rPr lang="en-US" sz="3200" b="1" dirty="0" smtClean="0"/>
              <a:t>Cr</a:t>
            </a:r>
            <a:r>
              <a:rPr lang="en-US" sz="3200" b="1" baseline="30000" dirty="0" smtClean="0"/>
              <a:t>+6</a:t>
            </a:r>
            <a:r>
              <a:rPr lang="en-US" sz="3200" b="1" dirty="0" smtClean="0"/>
              <a:t>O</a:t>
            </a:r>
            <a:r>
              <a:rPr lang="en-US" sz="3200" b="1" baseline="-25000" dirty="0" smtClean="0"/>
              <a:t>4</a:t>
            </a:r>
            <a:endParaRPr lang="en-US" sz="2400" b="1" dirty="0" smtClean="0"/>
          </a:p>
          <a:p>
            <a:r>
              <a:rPr lang="en-US" sz="2000" dirty="0" smtClean="0"/>
              <a:t>(</a:t>
            </a:r>
            <a:r>
              <a:rPr lang="ru-RU" sz="2000" dirty="0" smtClean="0"/>
              <a:t>жёлтый)</a:t>
            </a:r>
            <a:endParaRPr lang="en-US" sz="2000" dirty="0" smtClean="0"/>
          </a:p>
        </p:txBody>
      </p:sp>
      <p:sp>
        <p:nvSpPr>
          <p:cNvPr id="11" name="TextBox 10"/>
          <p:cNvSpPr txBox="1"/>
          <p:nvPr/>
        </p:nvSpPr>
        <p:spPr>
          <a:xfrm>
            <a:off x="1910903" y="831502"/>
            <a:ext cx="20240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         H</a:t>
            </a:r>
            <a:r>
              <a:rPr lang="en-US" sz="2400" baseline="30000" dirty="0" smtClean="0"/>
              <a:t>+</a:t>
            </a:r>
          </a:p>
          <a:p>
            <a:r>
              <a:rPr lang="ru-RU" sz="2400" dirty="0" smtClean="0"/>
              <a:t>кислая </a:t>
            </a:r>
            <a:r>
              <a:rPr lang="ru-RU" sz="2400" dirty="0"/>
              <a:t>среда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676400" y="1822102"/>
            <a:ext cx="2590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         OH</a:t>
            </a:r>
            <a:r>
              <a:rPr lang="en-US" sz="2400" baseline="30000" dirty="0" smtClean="0"/>
              <a:t>–  </a:t>
            </a:r>
          </a:p>
          <a:p>
            <a:r>
              <a:rPr lang="ru-RU" sz="2400" dirty="0" smtClean="0"/>
              <a:t>щелочная </a:t>
            </a:r>
            <a:r>
              <a:rPr lang="ru-RU" sz="2400" dirty="0"/>
              <a:t>среда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463603" y="951637"/>
            <a:ext cx="260985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Cr</a:t>
            </a:r>
            <a:r>
              <a:rPr lang="en-US" sz="3200" b="1" baseline="30000" dirty="0" smtClean="0"/>
              <a:t>+3</a:t>
            </a:r>
            <a:r>
              <a:rPr lang="en-US" sz="3200" b="1" dirty="0" smtClean="0"/>
              <a:t> + H</a:t>
            </a:r>
            <a:r>
              <a:rPr lang="en-US" sz="3200" b="1" baseline="-25000" dirty="0" smtClean="0"/>
              <a:t>2</a:t>
            </a:r>
            <a:r>
              <a:rPr lang="en-US" sz="3200" b="1" dirty="0" smtClean="0"/>
              <a:t>O + …</a:t>
            </a:r>
            <a:endParaRPr lang="ru-RU" sz="3200" b="1" dirty="0" smtClean="0"/>
          </a:p>
          <a:p>
            <a:r>
              <a:rPr lang="ru-RU" dirty="0" smtClean="0"/>
              <a:t>(зелёный)</a:t>
            </a:r>
            <a:endParaRPr lang="ru-RU" sz="1600" dirty="0"/>
          </a:p>
        </p:txBody>
      </p:sp>
      <p:sp>
        <p:nvSpPr>
          <p:cNvPr id="15" name="TextBox 14"/>
          <p:cNvSpPr txBox="1"/>
          <p:nvPr/>
        </p:nvSpPr>
        <p:spPr>
          <a:xfrm>
            <a:off x="4094945" y="1945651"/>
            <a:ext cx="474264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Cr</a:t>
            </a:r>
            <a:r>
              <a:rPr lang="en-US" sz="3200" b="1" baseline="30000" dirty="0" smtClean="0"/>
              <a:t>+3</a:t>
            </a:r>
            <a:r>
              <a:rPr lang="en-US" sz="3200" b="1" dirty="0" smtClean="0"/>
              <a:t>(OH)</a:t>
            </a:r>
            <a:r>
              <a:rPr lang="en-US" sz="3200" b="1" baseline="-25000" dirty="0" smtClean="0"/>
              <a:t>3</a:t>
            </a:r>
            <a:r>
              <a:rPr lang="en-US" sz="3200" b="1" dirty="0" smtClean="0"/>
              <a:t>↓ + KOH + …  </a:t>
            </a:r>
            <a:endParaRPr lang="ru-RU" sz="3200" b="1" dirty="0" smtClean="0"/>
          </a:p>
          <a:p>
            <a:r>
              <a:rPr lang="ru-RU" sz="2000" dirty="0" smtClean="0"/>
              <a:t>(серо-зелёный)</a:t>
            </a:r>
            <a:endParaRPr lang="ru-RU" sz="2000" dirty="0"/>
          </a:p>
        </p:txBody>
      </p:sp>
      <p:sp>
        <p:nvSpPr>
          <p:cNvPr id="23" name="TextBox 22"/>
          <p:cNvSpPr txBox="1"/>
          <p:nvPr/>
        </p:nvSpPr>
        <p:spPr>
          <a:xfrm>
            <a:off x="170645" y="936248"/>
            <a:ext cx="18288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K</a:t>
            </a:r>
            <a:r>
              <a:rPr lang="ru-RU" sz="3200" b="1" baseline="-25000" dirty="0" smtClean="0"/>
              <a:t>2</a:t>
            </a:r>
            <a:r>
              <a:rPr lang="en-US" sz="3200" b="1" dirty="0" smtClean="0"/>
              <a:t>Cr</a:t>
            </a:r>
            <a:r>
              <a:rPr lang="en-US" sz="3200" b="1" baseline="30000" dirty="0" smtClean="0"/>
              <a:t>+6</a:t>
            </a:r>
            <a:r>
              <a:rPr lang="en-US" sz="3200" b="1" baseline="-25000" dirty="0" smtClean="0"/>
              <a:t>2</a:t>
            </a:r>
            <a:r>
              <a:rPr lang="en-US" sz="3200" b="1" dirty="0" smtClean="0"/>
              <a:t>O</a:t>
            </a:r>
            <a:r>
              <a:rPr lang="en-US" sz="3200" b="1" baseline="-25000" dirty="0" smtClean="0"/>
              <a:t>7</a:t>
            </a:r>
            <a:endParaRPr lang="en-US" sz="2400" b="1" dirty="0" smtClean="0"/>
          </a:p>
          <a:p>
            <a:r>
              <a:rPr lang="en-US" sz="2000" dirty="0" smtClean="0"/>
              <a:t>(</a:t>
            </a:r>
            <a:r>
              <a:rPr lang="ru-RU" sz="2000" dirty="0" smtClean="0"/>
              <a:t>оранжевый)</a:t>
            </a:r>
            <a:endParaRPr lang="en-US" sz="2000" dirty="0" smtClean="0"/>
          </a:p>
        </p:txBody>
      </p:sp>
      <p:cxnSp>
        <p:nvCxnSpPr>
          <p:cNvPr id="17" name="Прямая со стрелкой 16"/>
          <p:cNvCxnSpPr>
            <a:stCxn id="11" idx="1"/>
          </p:cNvCxnSpPr>
          <p:nvPr/>
        </p:nvCxnSpPr>
        <p:spPr>
          <a:xfrm flipV="1">
            <a:off x="1910903" y="1247000"/>
            <a:ext cx="2247900" cy="1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flipV="1">
            <a:off x="1828800" y="2216652"/>
            <a:ext cx="2247900" cy="1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70645" y="2847946"/>
            <a:ext cx="18288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K</a:t>
            </a:r>
            <a:r>
              <a:rPr lang="ru-RU" sz="3200" b="1" baseline="-25000" dirty="0" smtClean="0"/>
              <a:t>2</a:t>
            </a:r>
            <a:r>
              <a:rPr lang="en-US" sz="3200" b="1" dirty="0" smtClean="0"/>
              <a:t>Cr</a:t>
            </a:r>
            <a:r>
              <a:rPr lang="en-US" sz="3200" b="1" baseline="30000" dirty="0" smtClean="0"/>
              <a:t>+6</a:t>
            </a:r>
            <a:r>
              <a:rPr lang="en-US" sz="3200" b="1" dirty="0" smtClean="0"/>
              <a:t>O</a:t>
            </a:r>
            <a:r>
              <a:rPr lang="en-US" sz="3200" b="1" baseline="-25000" dirty="0" smtClean="0"/>
              <a:t>4</a:t>
            </a:r>
            <a:endParaRPr lang="en-US" sz="2400" b="1" dirty="0" smtClean="0"/>
          </a:p>
          <a:p>
            <a:r>
              <a:rPr lang="en-US" sz="2000" dirty="0" smtClean="0"/>
              <a:t>(</a:t>
            </a:r>
            <a:r>
              <a:rPr lang="ru-RU" sz="2000" dirty="0" smtClean="0"/>
              <a:t>жёлтый)</a:t>
            </a:r>
            <a:endParaRPr lang="en-US" sz="2000" dirty="0" smtClean="0"/>
          </a:p>
        </p:txBody>
      </p:sp>
      <p:sp>
        <p:nvSpPr>
          <p:cNvPr id="20" name="TextBox 19"/>
          <p:cNvSpPr txBox="1"/>
          <p:nvPr/>
        </p:nvSpPr>
        <p:spPr>
          <a:xfrm>
            <a:off x="1732745" y="2743200"/>
            <a:ext cx="27813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         H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O</a:t>
            </a:r>
            <a:r>
              <a:rPr lang="en-US" sz="2400" baseline="30000" dirty="0" smtClean="0"/>
              <a:t>  </a:t>
            </a:r>
          </a:p>
          <a:p>
            <a:r>
              <a:rPr lang="ru-RU" sz="2400" dirty="0" smtClean="0"/>
              <a:t>нейтральная </a:t>
            </a:r>
            <a:r>
              <a:rPr lang="ru-RU" sz="2400" dirty="0"/>
              <a:t>среда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437845" y="2847946"/>
            <a:ext cx="41148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Cr</a:t>
            </a:r>
            <a:r>
              <a:rPr lang="en-US" sz="3200" b="1" baseline="30000" dirty="0" smtClean="0"/>
              <a:t>+3</a:t>
            </a:r>
            <a:r>
              <a:rPr lang="en-US" sz="3200" b="1" dirty="0" smtClean="0"/>
              <a:t>(OH)</a:t>
            </a:r>
            <a:r>
              <a:rPr lang="en-US" sz="3200" b="1" baseline="-25000" dirty="0" smtClean="0"/>
              <a:t>3</a:t>
            </a:r>
            <a:r>
              <a:rPr lang="en-US" sz="3200" b="1" dirty="0" smtClean="0"/>
              <a:t>↓ +</a:t>
            </a:r>
            <a:r>
              <a:rPr lang="ru-RU" sz="3200" b="1" dirty="0" smtClean="0"/>
              <a:t> </a:t>
            </a:r>
            <a:r>
              <a:rPr lang="en-US" sz="3200" b="1" dirty="0" smtClean="0"/>
              <a:t>KOH + …  </a:t>
            </a:r>
            <a:endParaRPr lang="ru-RU" sz="3200" b="1" dirty="0" smtClean="0"/>
          </a:p>
          <a:p>
            <a:r>
              <a:rPr lang="ru-RU" sz="2000" dirty="0" smtClean="0"/>
              <a:t>(серо-зелёный)</a:t>
            </a:r>
            <a:endParaRPr lang="ru-RU" sz="2000" dirty="0"/>
          </a:p>
        </p:txBody>
      </p:sp>
      <p:cxnSp>
        <p:nvCxnSpPr>
          <p:cNvPr id="22" name="Прямая со стрелкой 21"/>
          <p:cNvCxnSpPr/>
          <p:nvPr/>
        </p:nvCxnSpPr>
        <p:spPr>
          <a:xfrm flipV="1">
            <a:off x="1847045" y="3193196"/>
            <a:ext cx="2247900" cy="1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116160" y="3629711"/>
            <a:ext cx="7696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i="1" dirty="0" smtClean="0"/>
              <a:t>Превращение хроматов в дихроматы и наоборот</a:t>
            </a:r>
            <a:endParaRPr lang="ru-RU" sz="2400" i="1" dirty="0"/>
          </a:p>
        </p:txBody>
      </p:sp>
      <p:sp>
        <p:nvSpPr>
          <p:cNvPr id="27" name="Заголовок 1"/>
          <p:cNvSpPr>
            <a:spLocks noGrp="1"/>
          </p:cNvSpPr>
          <p:nvPr>
            <p:ph type="title"/>
          </p:nvPr>
        </p:nvSpPr>
        <p:spPr>
          <a:xfrm>
            <a:off x="0" y="-152400"/>
            <a:ext cx="8991600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Окислительные свойства</a:t>
            </a:r>
            <a:r>
              <a:rPr lang="en-US" sz="3200" b="1" dirty="0" smtClean="0">
                <a:solidFill>
                  <a:srgbClr val="FF0000"/>
                </a:solidFill>
              </a:rPr>
              <a:t> Cr</a:t>
            </a:r>
            <a:r>
              <a:rPr lang="en-US" sz="3200" b="1" baseline="30000" dirty="0" smtClean="0">
                <a:solidFill>
                  <a:srgbClr val="FF0000"/>
                </a:solidFill>
              </a:rPr>
              <a:t>+6</a:t>
            </a:r>
            <a:r>
              <a:rPr lang="en-US" sz="3200" b="1" dirty="0" smtClean="0">
                <a:solidFill>
                  <a:srgbClr val="FF0000"/>
                </a:solidFill>
              </a:rPr>
              <a:t> (K</a:t>
            </a:r>
            <a:r>
              <a:rPr lang="en-US" sz="3200" b="1" baseline="-25000" dirty="0" smtClean="0">
                <a:solidFill>
                  <a:srgbClr val="FF0000"/>
                </a:solidFill>
              </a:rPr>
              <a:t>2</a:t>
            </a:r>
            <a:r>
              <a:rPr lang="en-US" sz="3200" b="1" dirty="0" smtClean="0">
                <a:solidFill>
                  <a:srgbClr val="FF0000"/>
                </a:solidFill>
              </a:rPr>
              <a:t>Cr</a:t>
            </a:r>
            <a:r>
              <a:rPr lang="en-US" sz="3200" b="1" baseline="-25000" dirty="0" smtClean="0">
                <a:solidFill>
                  <a:srgbClr val="FF0000"/>
                </a:solidFill>
              </a:rPr>
              <a:t>2</a:t>
            </a:r>
            <a:r>
              <a:rPr lang="en-US" sz="3200" b="1" dirty="0" smtClean="0">
                <a:solidFill>
                  <a:srgbClr val="FF0000"/>
                </a:solidFill>
              </a:rPr>
              <a:t>O</a:t>
            </a:r>
            <a:r>
              <a:rPr lang="en-US" sz="3200" b="1" baseline="-25000" dirty="0" smtClean="0">
                <a:solidFill>
                  <a:srgbClr val="FF0000"/>
                </a:solidFill>
              </a:rPr>
              <a:t>7</a:t>
            </a:r>
            <a:r>
              <a:rPr lang="en-US" sz="3200" b="1" dirty="0" smtClean="0">
                <a:solidFill>
                  <a:srgbClr val="FF0000"/>
                </a:solidFill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</a:rPr>
              <a:t>и </a:t>
            </a:r>
            <a:r>
              <a:rPr lang="en-US" sz="3200" b="1" dirty="0" smtClean="0">
                <a:solidFill>
                  <a:srgbClr val="FF0000"/>
                </a:solidFill>
              </a:rPr>
              <a:t>K</a:t>
            </a:r>
            <a:r>
              <a:rPr lang="en-US" sz="3200" b="1" baseline="-25000" dirty="0" smtClean="0">
                <a:solidFill>
                  <a:srgbClr val="FF0000"/>
                </a:solidFill>
              </a:rPr>
              <a:t>2</a:t>
            </a:r>
            <a:r>
              <a:rPr lang="en-US" sz="3200" b="1" dirty="0" smtClean="0">
                <a:solidFill>
                  <a:srgbClr val="FF0000"/>
                </a:solidFill>
              </a:rPr>
              <a:t>CrO</a:t>
            </a:r>
            <a:r>
              <a:rPr lang="en-US" sz="3200" b="1" baseline="-25000" dirty="0" smtClean="0">
                <a:solidFill>
                  <a:srgbClr val="FF0000"/>
                </a:solidFill>
              </a:rPr>
              <a:t>4</a:t>
            </a:r>
            <a:r>
              <a:rPr lang="en-US" sz="3200" b="1" dirty="0">
                <a:solidFill>
                  <a:srgbClr val="FF0000"/>
                </a:solidFill>
              </a:rPr>
              <a:t>)</a:t>
            </a:r>
            <a:endParaRPr lang="ru-RU" sz="4000" b="1" dirty="0">
              <a:solidFill>
                <a:srgbClr val="FF0000"/>
              </a:solidFill>
            </a:endParaRPr>
          </a:p>
        </p:txBody>
      </p:sp>
      <p:pic>
        <p:nvPicPr>
          <p:cNvPr id="28" name="Рисунок 27" descr="ovr-o-h.pdf - Adobe Acrobat Reader DC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78" t="16719" r="21526"/>
          <a:stretch/>
        </p:blipFill>
        <p:spPr>
          <a:xfrm>
            <a:off x="2505935" y="5375561"/>
            <a:ext cx="2372529" cy="1345914"/>
          </a:xfrm>
          <a:prstGeom prst="rect">
            <a:avLst/>
          </a:prstGeom>
        </p:spPr>
      </p:pic>
      <p:pic>
        <p:nvPicPr>
          <p:cNvPr id="29" name="Рисунок 28"/>
          <p:cNvPicPr/>
          <p:nvPr/>
        </p:nvPicPr>
        <p:blipFill>
          <a:blip r:embed="rId3"/>
          <a:stretch>
            <a:fillRect/>
          </a:stretch>
        </p:blipFill>
        <p:spPr>
          <a:xfrm>
            <a:off x="5498548" y="4470630"/>
            <a:ext cx="3493052" cy="206828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10874" y="4095677"/>
            <a:ext cx="505321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b="1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Cr</a:t>
            </a:r>
            <a:r>
              <a:rPr lang="ru-RU" b="1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b="1" baseline="-25000" dirty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2NaOH = K</a:t>
            </a:r>
            <a:r>
              <a:rPr lang="ru-RU" b="1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CrO</a:t>
            </a:r>
            <a:r>
              <a:rPr lang="ru-RU" b="1" baseline="-250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+ Na</a:t>
            </a:r>
            <a:r>
              <a:rPr lang="ru-RU" b="1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CrO</a:t>
            </a:r>
            <a:r>
              <a:rPr lang="ru-RU" b="1" baseline="-250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+ H</a:t>
            </a:r>
            <a:r>
              <a:rPr lang="ru-RU" b="1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O </a:t>
            </a:r>
            <a:r>
              <a:rPr lang="ru-RU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(оранжевый) </a:t>
            </a:r>
            <a:r>
              <a:rPr lang="ru-RU" sz="1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щёлочь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(жёлтый) </a:t>
            </a:r>
            <a:endParaRPr lang="en-US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2K</a:t>
            </a:r>
            <a:r>
              <a:rPr lang="ru-RU" b="1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CrO</a:t>
            </a:r>
            <a:r>
              <a:rPr lang="ru-RU" b="1" baseline="-250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+ H</a:t>
            </a:r>
            <a:r>
              <a:rPr lang="ru-RU" b="1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SO</a:t>
            </a:r>
            <a:r>
              <a:rPr lang="ru-RU" b="1" baseline="-250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= K</a:t>
            </a:r>
            <a:r>
              <a:rPr lang="ru-RU" b="1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Cr</a:t>
            </a:r>
            <a:r>
              <a:rPr lang="ru-RU" b="1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b="1" baseline="-25000" dirty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+ K</a:t>
            </a:r>
            <a:r>
              <a:rPr lang="ru-RU" b="1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SO</a:t>
            </a:r>
            <a:r>
              <a:rPr lang="ru-RU" b="1" baseline="-250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+ H</a:t>
            </a:r>
            <a:r>
              <a:rPr lang="ru-RU" b="1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O </a:t>
            </a:r>
            <a:r>
              <a:rPr lang="ru-RU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(жёлтый)   </a:t>
            </a: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(кислота)</a:t>
            </a:r>
            <a:r>
              <a:rPr lang="en-US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1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(оранжевый)</a:t>
            </a:r>
          </a:p>
        </p:txBody>
      </p:sp>
    </p:spTree>
    <p:extLst>
      <p:ext uri="{BB962C8B-B14F-4D97-AF65-F5344CB8AC3E}">
        <p14:creationId xmlns:p14="http://schemas.microsoft.com/office/powerpoint/2010/main" val="175377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  <p:bldP spid="14" grpId="0"/>
      <p:bldP spid="15" grpId="0"/>
      <p:bldP spid="23" grpId="0"/>
      <p:bldP spid="18" grpId="0"/>
      <p:bldP spid="20" grpId="0"/>
      <p:bldP spid="21" grpId="0"/>
      <p:bldP spid="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овр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88640"/>
            <a:ext cx="8280920" cy="6669360"/>
          </a:xfrm>
        </p:spPr>
      </p:pic>
    </p:spTree>
    <p:extLst>
      <p:ext uri="{BB962C8B-B14F-4D97-AF65-F5344CB8AC3E}">
        <p14:creationId xmlns:p14="http://schemas.microsoft.com/office/powerpoint/2010/main" val="1284194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овр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332656"/>
            <a:ext cx="8352928" cy="5966123"/>
          </a:xfrm>
        </p:spPr>
      </p:pic>
    </p:spTree>
    <p:extLst>
      <p:ext uri="{BB962C8B-B14F-4D97-AF65-F5344CB8AC3E}">
        <p14:creationId xmlns:p14="http://schemas.microsoft.com/office/powerpoint/2010/main" val="951696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овр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332656"/>
            <a:ext cx="8136904" cy="5793507"/>
          </a:xfrm>
        </p:spPr>
      </p:pic>
    </p:spTree>
    <p:extLst>
      <p:ext uri="{BB962C8B-B14F-4D97-AF65-F5344CB8AC3E}">
        <p14:creationId xmlns:p14="http://schemas.microsoft.com/office/powerpoint/2010/main" val="1322955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ovr-o-h.pdf - Adobe Acrobat Reader DC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03" t="18009" r="20903" b="7432"/>
          <a:stretch/>
        </p:blipFill>
        <p:spPr>
          <a:xfrm>
            <a:off x="755576" y="409921"/>
            <a:ext cx="8031112" cy="5539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793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ovr-o-h.pdf - Adobe Acrobat Reader DC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95" t="18009" r="21528"/>
          <a:stretch/>
        </p:blipFill>
        <p:spPr>
          <a:xfrm>
            <a:off x="481278" y="103568"/>
            <a:ext cx="8123170" cy="6205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364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Окислительные свойства </a:t>
            </a:r>
            <a:r>
              <a:rPr lang="en-US" sz="3200" b="1" dirty="0" smtClean="0">
                <a:solidFill>
                  <a:srgbClr val="FF0000"/>
                </a:solidFill>
              </a:rPr>
              <a:t>HNO</a:t>
            </a:r>
            <a:r>
              <a:rPr lang="en-US" sz="3200" b="1" baseline="-25000" dirty="0" smtClean="0">
                <a:solidFill>
                  <a:srgbClr val="FF0000"/>
                </a:solidFill>
              </a:rPr>
              <a:t>3</a:t>
            </a:r>
            <a:r>
              <a:rPr lang="ru-RU" sz="4000" b="1" dirty="0" smtClean="0">
                <a:solidFill>
                  <a:srgbClr val="FF0000"/>
                </a:solidFill>
              </a:rPr>
              <a:t> 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49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04800" y="1317248"/>
            <a:ext cx="18288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HN</a:t>
            </a:r>
            <a:r>
              <a:rPr lang="ru-RU" sz="3200" b="1" baseline="30000" dirty="0" smtClean="0"/>
              <a:t>+</a:t>
            </a:r>
            <a:r>
              <a:rPr lang="en-US" sz="3200" b="1" baseline="30000" dirty="0" smtClean="0"/>
              <a:t>5</a:t>
            </a:r>
            <a:r>
              <a:rPr lang="en-US" sz="3200" b="1" dirty="0" smtClean="0"/>
              <a:t>O</a:t>
            </a:r>
            <a:r>
              <a:rPr lang="ru-RU" sz="3200" b="1" baseline="-25000" dirty="0" smtClean="0"/>
              <a:t>3</a:t>
            </a:r>
            <a:endParaRPr lang="en-US" sz="2400" b="1" dirty="0" smtClean="0"/>
          </a:p>
          <a:p>
            <a:r>
              <a:rPr lang="en-US" sz="2000" dirty="0" smtClean="0"/>
              <a:t>(</a:t>
            </a:r>
            <a:r>
              <a:rPr lang="ru-RU" sz="2000" dirty="0" err="1" smtClean="0"/>
              <a:t>конц</a:t>
            </a:r>
            <a:r>
              <a:rPr lang="ru-RU" sz="2000" dirty="0" smtClean="0"/>
              <a:t>.)</a:t>
            </a:r>
            <a:endParaRPr lang="en-US" sz="2000" dirty="0" smtClean="0"/>
          </a:p>
        </p:txBody>
      </p:sp>
      <p:sp>
        <p:nvSpPr>
          <p:cNvPr id="11" name="TextBox 10"/>
          <p:cNvSpPr txBox="1"/>
          <p:nvPr/>
        </p:nvSpPr>
        <p:spPr>
          <a:xfrm>
            <a:off x="1752600" y="685800"/>
            <a:ext cx="37243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         </a:t>
            </a:r>
            <a:r>
              <a:rPr lang="ru-RU" sz="2400" dirty="0" smtClean="0"/>
              <a:t>слабый восстановитель</a:t>
            </a:r>
            <a:endParaRPr lang="en-US" sz="2400" baseline="30000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1752601" y="1828800"/>
            <a:ext cx="2743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         </a:t>
            </a:r>
            <a:r>
              <a:rPr lang="ru-RU" sz="2400" dirty="0" smtClean="0"/>
              <a:t>сильный восстановитель</a:t>
            </a:r>
            <a:endParaRPr lang="ru-RU" sz="2400" dirty="0"/>
          </a:p>
        </p:txBody>
      </p:sp>
      <p:sp>
        <p:nvSpPr>
          <p:cNvPr id="14" name="TextBox 13"/>
          <p:cNvSpPr txBox="1"/>
          <p:nvPr/>
        </p:nvSpPr>
        <p:spPr>
          <a:xfrm>
            <a:off x="3886200" y="762000"/>
            <a:ext cx="37338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N</a:t>
            </a:r>
            <a:r>
              <a:rPr lang="en-US" sz="3200" b="1" baseline="30000" dirty="0" smtClean="0"/>
              <a:t>+4</a:t>
            </a:r>
            <a:r>
              <a:rPr lang="en-US" sz="3200" b="1" dirty="0" smtClean="0"/>
              <a:t>O</a:t>
            </a:r>
            <a:r>
              <a:rPr lang="en-US" sz="3200" b="1" baseline="-25000" dirty="0" smtClean="0"/>
              <a:t>2</a:t>
            </a:r>
            <a:r>
              <a:rPr lang="en-US" sz="3200" b="1" dirty="0" smtClean="0"/>
              <a:t> + H</a:t>
            </a:r>
            <a:r>
              <a:rPr lang="en-US" sz="3200" b="1" baseline="-25000" dirty="0" smtClean="0"/>
              <a:t>2</a:t>
            </a:r>
            <a:r>
              <a:rPr lang="en-US" sz="3200" b="1" dirty="0" smtClean="0"/>
              <a:t>O</a:t>
            </a:r>
            <a:r>
              <a:rPr lang="ru-RU" sz="3200" b="1" dirty="0" smtClean="0"/>
              <a:t> + …</a:t>
            </a:r>
          </a:p>
          <a:p>
            <a:r>
              <a:rPr lang="ru-RU" dirty="0" smtClean="0"/>
              <a:t>бурый газ,</a:t>
            </a:r>
          </a:p>
          <a:p>
            <a:r>
              <a:rPr lang="ru-RU" dirty="0" smtClean="0"/>
              <a:t>запах</a:t>
            </a:r>
            <a:endParaRPr lang="ru-RU" sz="1600" dirty="0"/>
          </a:p>
        </p:txBody>
      </p:sp>
      <p:sp>
        <p:nvSpPr>
          <p:cNvPr id="15" name="TextBox 14"/>
          <p:cNvSpPr txBox="1"/>
          <p:nvPr/>
        </p:nvSpPr>
        <p:spPr>
          <a:xfrm>
            <a:off x="3962400" y="2057400"/>
            <a:ext cx="5257800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50000"/>
              </a:lnSpc>
            </a:pPr>
            <a:r>
              <a:rPr lang="en-US" sz="3200" b="1" dirty="0" smtClean="0"/>
              <a:t>N</a:t>
            </a:r>
            <a:r>
              <a:rPr lang="en-US" sz="3200" b="1" baseline="30000" dirty="0" smtClean="0"/>
              <a:t>+1</a:t>
            </a:r>
            <a:r>
              <a:rPr lang="en-US" sz="3200" b="1" baseline="-25000" dirty="0" smtClean="0"/>
              <a:t>2</a:t>
            </a:r>
            <a:r>
              <a:rPr lang="en-US" sz="3200" b="1" dirty="0" smtClean="0"/>
              <a:t>O↑</a:t>
            </a:r>
            <a:r>
              <a:rPr lang="en-US" sz="3200" b="1" dirty="0"/>
              <a:t>, </a:t>
            </a:r>
            <a:r>
              <a:rPr lang="ru-RU" sz="3200" b="1" dirty="0" smtClean="0"/>
              <a:t>(</a:t>
            </a:r>
            <a:r>
              <a:rPr lang="en-US" sz="3200" b="1" dirty="0" smtClean="0"/>
              <a:t>N</a:t>
            </a:r>
            <a:r>
              <a:rPr lang="en-US" sz="3200" b="1" baseline="30000" dirty="0" smtClean="0"/>
              <a:t>+2</a:t>
            </a:r>
            <a:r>
              <a:rPr lang="en-US" sz="3200" b="1" dirty="0" smtClean="0"/>
              <a:t>O</a:t>
            </a:r>
            <a:r>
              <a:rPr lang="en-US" sz="3200" b="1" dirty="0"/>
              <a:t> ↑</a:t>
            </a:r>
            <a:r>
              <a:rPr lang="ru-RU" sz="3200" b="1" dirty="0" smtClean="0"/>
              <a:t>)</a:t>
            </a:r>
            <a:r>
              <a:rPr lang="en-US" sz="3200" b="1" dirty="0" smtClean="0"/>
              <a:t> </a:t>
            </a:r>
            <a:r>
              <a:rPr lang="en-US" sz="3200" b="1" dirty="0"/>
              <a:t>+ </a:t>
            </a:r>
            <a:r>
              <a:rPr lang="en-US" sz="3200" b="1" dirty="0" smtClean="0"/>
              <a:t>H</a:t>
            </a:r>
            <a:r>
              <a:rPr lang="en-US" sz="3200" b="1" baseline="-25000" dirty="0" smtClean="0"/>
              <a:t>2</a:t>
            </a:r>
            <a:r>
              <a:rPr lang="en-US" sz="3200" b="1" dirty="0" smtClean="0"/>
              <a:t>O</a:t>
            </a:r>
            <a:r>
              <a:rPr lang="ru-RU" sz="3200" b="1" dirty="0" smtClean="0"/>
              <a:t> + </a:t>
            </a:r>
            <a:r>
              <a:rPr lang="en-US" sz="3200" b="1" dirty="0" smtClean="0"/>
              <a:t>…</a:t>
            </a:r>
            <a:endParaRPr lang="ru-RU" sz="3200" b="1" dirty="0" smtClean="0"/>
          </a:p>
          <a:p>
            <a:pPr>
              <a:lnSpc>
                <a:spcPct val="50000"/>
              </a:lnSpc>
            </a:pPr>
            <a:endParaRPr lang="ru-RU" dirty="0" smtClean="0"/>
          </a:p>
          <a:p>
            <a:pPr>
              <a:lnSpc>
                <a:spcPct val="50000"/>
              </a:lnSpc>
            </a:pPr>
            <a:r>
              <a:rPr lang="ru-RU" dirty="0" smtClean="0"/>
              <a:t>веселящий        газ, изменяющий</a:t>
            </a:r>
          </a:p>
          <a:p>
            <a:pPr>
              <a:lnSpc>
                <a:spcPct val="50000"/>
              </a:lnSpc>
            </a:pPr>
            <a:r>
              <a:rPr lang="ru-RU" dirty="0" smtClean="0"/>
              <a:t>газ                       цвет на воздухе </a:t>
            </a:r>
            <a:endParaRPr lang="ru-RU" sz="2800" dirty="0"/>
          </a:p>
        </p:txBody>
      </p:sp>
      <p:cxnSp>
        <p:nvCxnSpPr>
          <p:cNvPr id="17" name="Прямая соединительная линия 16"/>
          <p:cNvCxnSpPr>
            <a:stCxn id="11" idx="1"/>
          </p:cNvCxnSpPr>
          <p:nvPr/>
        </p:nvCxnSpPr>
        <p:spPr>
          <a:xfrm flipV="1">
            <a:off x="1752600" y="1066800"/>
            <a:ext cx="2133600" cy="34499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>
            <a:stCxn id="12" idx="1"/>
          </p:cNvCxnSpPr>
          <p:nvPr/>
        </p:nvCxnSpPr>
        <p:spPr>
          <a:xfrm flipV="1">
            <a:off x="1752601" y="2209800"/>
            <a:ext cx="2057400" cy="34499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>
            <a:stCxn id="11" idx="1"/>
          </p:cNvCxnSpPr>
          <p:nvPr/>
        </p:nvCxnSpPr>
        <p:spPr>
          <a:xfrm>
            <a:off x="1752600" y="1101299"/>
            <a:ext cx="0" cy="11430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304800" y="3374648"/>
            <a:ext cx="18288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HN</a:t>
            </a:r>
            <a:r>
              <a:rPr lang="ru-RU" sz="3200" b="1" baseline="30000" dirty="0" smtClean="0"/>
              <a:t>+</a:t>
            </a:r>
            <a:r>
              <a:rPr lang="en-US" sz="3200" b="1" baseline="30000" dirty="0" smtClean="0"/>
              <a:t>5</a:t>
            </a:r>
            <a:r>
              <a:rPr lang="en-US" sz="3200" b="1" dirty="0" smtClean="0"/>
              <a:t>O</a:t>
            </a:r>
            <a:r>
              <a:rPr lang="ru-RU" sz="3200" b="1" baseline="-25000" dirty="0" smtClean="0"/>
              <a:t>3</a:t>
            </a:r>
            <a:endParaRPr lang="en-US" sz="2400" b="1" dirty="0" smtClean="0"/>
          </a:p>
          <a:p>
            <a:r>
              <a:rPr lang="en-US" sz="2000" dirty="0" smtClean="0"/>
              <a:t>(</a:t>
            </a:r>
            <a:r>
              <a:rPr lang="ru-RU" sz="2000" dirty="0" err="1" smtClean="0"/>
              <a:t>разб</a:t>
            </a:r>
            <a:r>
              <a:rPr lang="ru-RU" sz="2000" dirty="0" smtClean="0"/>
              <a:t>.)</a:t>
            </a:r>
            <a:endParaRPr lang="en-US" sz="2000" dirty="0" smtClean="0"/>
          </a:p>
        </p:txBody>
      </p:sp>
      <p:sp>
        <p:nvSpPr>
          <p:cNvPr id="19" name="TextBox 18"/>
          <p:cNvSpPr txBox="1"/>
          <p:nvPr/>
        </p:nvSpPr>
        <p:spPr>
          <a:xfrm>
            <a:off x="1752600" y="2743200"/>
            <a:ext cx="37243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         </a:t>
            </a:r>
            <a:r>
              <a:rPr lang="ru-RU" sz="2400" dirty="0" smtClean="0"/>
              <a:t>слабый восстановитель</a:t>
            </a:r>
            <a:endParaRPr lang="en-US" sz="2400" baseline="30000" dirty="0" smtClean="0"/>
          </a:p>
        </p:txBody>
      </p:sp>
      <p:sp>
        <p:nvSpPr>
          <p:cNvPr id="20" name="TextBox 19"/>
          <p:cNvSpPr txBox="1"/>
          <p:nvPr/>
        </p:nvSpPr>
        <p:spPr>
          <a:xfrm>
            <a:off x="3886200" y="2819400"/>
            <a:ext cx="3733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N</a:t>
            </a:r>
            <a:r>
              <a:rPr lang="en-US" sz="3200" b="1" baseline="30000" dirty="0" smtClean="0"/>
              <a:t>+</a:t>
            </a:r>
            <a:r>
              <a:rPr lang="ru-RU" sz="3200" b="1" baseline="30000" dirty="0" smtClean="0"/>
              <a:t>2</a:t>
            </a:r>
            <a:r>
              <a:rPr lang="en-US" sz="3200" b="1" dirty="0" smtClean="0"/>
              <a:t>O + H</a:t>
            </a:r>
            <a:r>
              <a:rPr lang="en-US" sz="3200" b="1" baseline="-25000" dirty="0" smtClean="0"/>
              <a:t>2</a:t>
            </a:r>
            <a:r>
              <a:rPr lang="en-US" sz="3200" b="1" dirty="0" smtClean="0"/>
              <a:t>O</a:t>
            </a:r>
            <a:r>
              <a:rPr lang="ru-RU" sz="3200" b="1" dirty="0" smtClean="0"/>
              <a:t> + …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962400" y="4114800"/>
            <a:ext cx="52578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50000"/>
              </a:lnSpc>
            </a:pPr>
            <a:r>
              <a:rPr lang="en-US" sz="3200" b="1" dirty="0" smtClean="0"/>
              <a:t>N</a:t>
            </a:r>
            <a:r>
              <a:rPr lang="en-US" sz="3200" b="1" baseline="30000" dirty="0" smtClean="0"/>
              <a:t>+1</a:t>
            </a:r>
            <a:r>
              <a:rPr lang="en-US" sz="3200" b="1" baseline="-25000" dirty="0" smtClean="0"/>
              <a:t>2</a:t>
            </a:r>
            <a:r>
              <a:rPr lang="en-US" sz="3200" b="1" dirty="0" smtClean="0"/>
              <a:t>O↑</a:t>
            </a:r>
            <a:r>
              <a:rPr lang="en-US" sz="3200" b="1" dirty="0"/>
              <a:t>, </a:t>
            </a:r>
            <a:r>
              <a:rPr lang="en-US" sz="3200" b="1" dirty="0" smtClean="0"/>
              <a:t>N</a:t>
            </a:r>
            <a:r>
              <a:rPr lang="ru-RU" sz="3200" b="1" baseline="30000" dirty="0" smtClean="0"/>
              <a:t>-</a:t>
            </a:r>
            <a:r>
              <a:rPr lang="en-US" sz="3200" b="1" baseline="30000" dirty="0" smtClean="0"/>
              <a:t>3</a:t>
            </a:r>
            <a:r>
              <a:rPr lang="en-US" sz="3200" b="1" dirty="0" smtClean="0"/>
              <a:t>H</a:t>
            </a:r>
            <a:r>
              <a:rPr lang="en-US" sz="3200" b="1" baseline="-25000" dirty="0" smtClean="0"/>
              <a:t>4</a:t>
            </a:r>
            <a:r>
              <a:rPr lang="en-US" sz="3200" b="1" dirty="0" smtClean="0"/>
              <a:t>NO</a:t>
            </a:r>
            <a:r>
              <a:rPr lang="en-US" sz="3200" b="1" baseline="-25000" dirty="0" smtClean="0"/>
              <a:t>3</a:t>
            </a:r>
            <a:r>
              <a:rPr lang="en-US" sz="3200" b="1" dirty="0" smtClean="0"/>
              <a:t> </a:t>
            </a:r>
            <a:r>
              <a:rPr lang="en-US" sz="3200" b="1" dirty="0"/>
              <a:t>+ </a:t>
            </a:r>
            <a:r>
              <a:rPr lang="en-US" sz="3200" b="1" dirty="0" smtClean="0"/>
              <a:t>H</a:t>
            </a:r>
            <a:r>
              <a:rPr lang="en-US" sz="3200" b="1" baseline="-25000" dirty="0" smtClean="0"/>
              <a:t>2</a:t>
            </a:r>
            <a:r>
              <a:rPr lang="en-US" sz="3200" b="1" dirty="0" smtClean="0"/>
              <a:t>O</a:t>
            </a:r>
            <a:r>
              <a:rPr lang="ru-RU" sz="3200" b="1" dirty="0" smtClean="0"/>
              <a:t> + </a:t>
            </a:r>
            <a:r>
              <a:rPr lang="en-US" sz="3200" b="1" dirty="0" smtClean="0"/>
              <a:t>…</a:t>
            </a:r>
            <a:endParaRPr lang="ru-RU" sz="3200" b="1" dirty="0" smtClean="0"/>
          </a:p>
          <a:p>
            <a:pPr>
              <a:lnSpc>
                <a:spcPct val="50000"/>
              </a:lnSpc>
            </a:pPr>
            <a:endParaRPr lang="ru-RU" dirty="0" smtClean="0"/>
          </a:p>
        </p:txBody>
      </p:sp>
      <p:cxnSp>
        <p:nvCxnSpPr>
          <p:cNvPr id="22" name="Прямая соединительная линия 21"/>
          <p:cNvCxnSpPr>
            <a:stCxn id="19" idx="1"/>
          </p:cNvCxnSpPr>
          <p:nvPr/>
        </p:nvCxnSpPr>
        <p:spPr>
          <a:xfrm flipV="1">
            <a:off x="1752600" y="3124200"/>
            <a:ext cx="2133600" cy="34499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V="1">
            <a:off x="1752601" y="4343400"/>
            <a:ext cx="2057400" cy="34499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>
            <a:stCxn id="19" idx="1"/>
          </p:cNvCxnSpPr>
          <p:nvPr/>
        </p:nvCxnSpPr>
        <p:spPr>
          <a:xfrm>
            <a:off x="1752600" y="3158699"/>
            <a:ext cx="0" cy="11430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1752600" y="3886200"/>
            <a:ext cx="2743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         </a:t>
            </a:r>
            <a:r>
              <a:rPr lang="ru-RU" sz="2400" dirty="0" smtClean="0"/>
              <a:t>сильный восстановитель</a:t>
            </a:r>
            <a:endParaRPr lang="ru-RU" sz="2400" dirty="0"/>
          </a:p>
        </p:txBody>
      </p:sp>
      <p:sp>
        <p:nvSpPr>
          <p:cNvPr id="34" name="TextBox 33"/>
          <p:cNvSpPr txBox="1"/>
          <p:nvPr/>
        </p:nvSpPr>
        <p:spPr>
          <a:xfrm>
            <a:off x="35496" y="4649569"/>
            <a:ext cx="68805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/>
              <a:t>Слабые восстановители:</a:t>
            </a:r>
          </a:p>
          <a:p>
            <a:r>
              <a:rPr lang="ru-RU" dirty="0"/>
              <a:t> </a:t>
            </a:r>
            <a:r>
              <a:rPr lang="ru-RU" dirty="0" smtClean="0"/>
              <a:t>  неметаллы</a:t>
            </a:r>
            <a:r>
              <a:rPr lang="ru-RU" dirty="0"/>
              <a:t>: </a:t>
            </a:r>
            <a:r>
              <a:rPr lang="en-US" dirty="0"/>
              <a:t>S, P, C</a:t>
            </a:r>
            <a:r>
              <a:rPr lang="ru-RU" dirty="0" smtClean="0"/>
              <a:t>, </a:t>
            </a:r>
          </a:p>
          <a:p>
            <a:r>
              <a:rPr lang="ru-RU" dirty="0" smtClean="0"/>
              <a:t>   средне- и малоактивные металлы: </a:t>
            </a:r>
            <a:r>
              <a:rPr lang="en-US" dirty="0" smtClean="0"/>
              <a:t>Fe, </a:t>
            </a:r>
            <a:r>
              <a:rPr lang="en-US" dirty="0" err="1" smtClean="0"/>
              <a:t>Pb</a:t>
            </a:r>
            <a:r>
              <a:rPr lang="en-US" dirty="0" smtClean="0"/>
              <a:t>, Cu, Ag … </a:t>
            </a:r>
            <a:endParaRPr lang="ru-RU" dirty="0" smtClean="0"/>
          </a:p>
          <a:p>
            <a:r>
              <a:rPr lang="en-US" dirty="0" smtClean="0"/>
              <a:t> </a:t>
            </a:r>
            <a:r>
              <a:rPr lang="ru-RU" dirty="0" smtClean="0"/>
              <a:t>   сложные </a:t>
            </a:r>
            <a:r>
              <a:rPr lang="ru-RU" dirty="0"/>
              <a:t>вещества: </a:t>
            </a:r>
            <a:r>
              <a:rPr lang="en-US" dirty="0"/>
              <a:t>H</a:t>
            </a:r>
            <a:r>
              <a:rPr lang="en-US" baseline="-25000" dirty="0"/>
              <a:t>2</a:t>
            </a:r>
            <a:r>
              <a:rPr lang="en-US" dirty="0"/>
              <a:t>S, </a:t>
            </a:r>
            <a:r>
              <a:rPr lang="en-US" dirty="0" smtClean="0"/>
              <a:t>…)</a:t>
            </a:r>
            <a:endParaRPr lang="en-US" baseline="30000" dirty="0" smtClean="0"/>
          </a:p>
        </p:txBody>
      </p:sp>
      <p:sp>
        <p:nvSpPr>
          <p:cNvPr id="35" name="TextBox 34"/>
          <p:cNvSpPr txBox="1"/>
          <p:nvPr/>
        </p:nvSpPr>
        <p:spPr>
          <a:xfrm>
            <a:off x="119025" y="5779959"/>
            <a:ext cx="53245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/>
              <a:t>Сильные восстановители:</a:t>
            </a:r>
          </a:p>
          <a:p>
            <a:r>
              <a:rPr lang="ru-RU" dirty="0"/>
              <a:t> </a:t>
            </a:r>
            <a:r>
              <a:rPr lang="ru-RU" dirty="0" smtClean="0"/>
              <a:t>      активные </a:t>
            </a:r>
            <a:r>
              <a:rPr lang="ru-RU" dirty="0"/>
              <a:t>металлы: </a:t>
            </a:r>
            <a:r>
              <a:rPr lang="en-US" dirty="0"/>
              <a:t>Li – Zn </a:t>
            </a:r>
            <a:r>
              <a:rPr lang="en-US" dirty="0" smtClean="0"/>
              <a:t>… </a:t>
            </a:r>
            <a:r>
              <a:rPr lang="ru-RU" dirty="0" smtClean="0"/>
              <a:t>      </a:t>
            </a:r>
            <a:endParaRPr lang="ru-RU" dirty="0"/>
          </a:p>
        </p:txBody>
      </p:sp>
      <p:pic>
        <p:nvPicPr>
          <p:cNvPr id="30" name="Рисунок 29"/>
          <p:cNvPicPr/>
          <p:nvPr/>
        </p:nvPicPr>
        <p:blipFill>
          <a:blip r:embed="rId2"/>
          <a:stretch>
            <a:fillRect/>
          </a:stretch>
        </p:blipFill>
        <p:spPr>
          <a:xfrm>
            <a:off x="5292080" y="4591853"/>
            <a:ext cx="3838190" cy="2129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551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26097"/>
            <a:ext cx="8501122" cy="72481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Постоянные степени окисления </a:t>
            </a:r>
          </a:p>
          <a:p>
            <a:pPr marL="514350" indent="-514350">
              <a:buAutoNum type="arabicParenR"/>
            </a:pPr>
            <a:r>
              <a:rPr lang="ru-RU" sz="25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простом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веществе элемент имеет степень окисления ноль</a:t>
            </a:r>
          </a:p>
          <a:p>
            <a:pPr marL="514350" indent="-514350"/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например: </a:t>
            </a:r>
          </a:p>
          <a:p>
            <a:pPr marL="514350" indent="-514350"/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с.о.(О в О</a:t>
            </a:r>
            <a:r>
              <a:rPr lang="ru-RU" sz="25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) = 0, </a:t>
            </a:r>
          </a:p>
          <a:p>
            <a:pPr marL="514350" indent="-514350"/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с.о.(С в С</a:t>
            </a:r>
            <a:r>
              <a:rPr lang="ru-RU" sz="2500" baseline="-25000" dirty="0" smtClean="0">
                <a:latin typeface="Times New Roman" pitchFamily="18" charset="0"/>
                <a:cs typeface="Times New Roman" pitchFamily="18" charset="0"/>
              </a:rPr>
              <a:t>60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) = 0, </a:t>
            </a:r>
          </a:p>
          <a:p>
            <a:pPr marL="514350" indent="-514350"/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с.о.(S в 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500" baseline="-25000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) = 0.</a:t>
            </a:r>
          </a:p>
          <a:p>
            <a:pPr marL="514350" indent="-514350"/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если вещество находится в атомарном</a:t>
            </a:r>
          </a:p>
          <a:p>
            <a:pPr marL="514350" indent="-514350"/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состоянии, то степень окисления его атома также равна нулю;</a:t>
            </a:r>
          </a:p>
          <a:p>
            <a:pPr marL="514350" indent="-514350"/>
            <a:r>
              <a:rPr lang="ru-RU" sz="25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2)Фтор</a:t>
            </a:r>
            <a:r>
              <a:rPr lang="ru-RU" sz="25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соединениях [–1]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так как это самый электроотрицательный х/э;</a:t>
            </a:r>
          </a:p>
          <a:p>
            <a:pPr marL="514350" indent="-514350"/>
            <a:r>
              <a:rPr lang="ru-RU" sz="25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3)Кислород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514350" indent="-514350"/>
            <a:r>
              <a:rPr lang="ru-RU" sz="25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с.</a:t>
            </a:r>
            <a:r>
              <a:rPr lang="en-US" sz="25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25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.(</a:t>
            </a:r>
            <a:r>
              <a:rPr lang="en-US" sz="25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25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) = –2( 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Fe</a:t>
            </a:r>
            <a:r>
              <a:rPr lang="ru-RU" sz="25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500" baseline="30000" dirty="0">
                <a:latin typeface="Times New Roman" pitchFamily="18" charset="0"/>
                <a:cs typeface="Times New Roman" pitchFamily="18" charset="0"/>
              </a:rPr>
              <a:t>+3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2500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500" baseline="30000" dirty="0">
                <a:latin typeface="Times New Roman" pitchFamily="18" charset="0"/>
                <a:cs typeface="Times New Roman" pitchFamily="18" charset="0"/>
              </a:rPr>
              <a:t>–2 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)</a:t>
            </a:r>
          </a:p>
          <a:p>
            <a:pPr marL="514350" indent="-514350"/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кроме соединений со фтором </a:t>
            </a:r>
          </a:p>
          <a:p>
            <a:pPr marL="514350" indent="-514350"/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 более электроотрицателен): 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2500" baseline="30000" dirty="0">
                <a:latin typeface="Times New Roman" pitchFamily="18" charset="0"/>
                <a:cs typeface="Times New Roman" pitchFamily="18" charset="0"/>
              </a:rPr>
              <a:t>+2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5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500" baseline="30000" dirty="0">
                <a:latin typeface="Times New Roman" pitchFamily="18" charset="0"/>
                <a:cs typeface="Times New Roman" pitchFamily="18" charset="0"/>
              </a:rPr>
              <a:t>–1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25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500" baseline="30000" dirty="0">
                <a:latin typeface="Times New Roman" pitchFamily="18" charset="0"/>
                <a:cs typeface="Times New Roman" pitchFamily="18" charset="0"/>
              </a:rPr>
              <a:t>+1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5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500" baseline="30000" dirty="0">
                <a:latin typeface="Times New Roman" pitchFamily="18" charset="0"/>
                <a:cs typeface="Times New Roman" pitchFamily="18" charset="0"/>
              </a:rPr>
              <a:t>–1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514350" indent="-514350"/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пероксидов металлов и водорода: 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ru-RU" sz="25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500" baseline="30000" dirty="0">
                <a:latin typeface="Times New Roman" pitchFamily="18" charset="0"/>
                <a:cs typeface="Times New Roman" pitchFamily="18" charset="0"/>
              </a:rPr>
              <a:t>+1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25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500" baseline="30000" dirty="0">
                <a:latin typeface="Times New Roman" pitchFamily="18" charset="0"/>
                <a:cs typeface="Times New Roman" pitchFamily="18" charset="0"/>
              </a:rPr>
              <a:t>–1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5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500" baseline="30000" dirty="0">
                <a:latin typeface="Times New Roman" pitchFamily="18" charset="0"/>
                <a:cs typeface="Times New Roman" pitchFamily="18" charset="0"/>
              </a:rPr>
              <a:t>+1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25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500" baseline="30000" dirty="0">
                <a:latin typeface="Times New Roman" pitchFamily="18" charset="0"/>
                <a:cs typeface="Times New Roman" pitchFamily="18" charset="0"/>
              </a:rPr>
              <a:t>–1  </a:t>
            </a:r>
            <a:r>
              <a:rPr lang="ru-RU" sz="2800" baseline="30000" dirty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endParaRPr lang="ru-RU" sz="25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2503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 </a:t>
            </a:r>
            <a:r>
              <a:rPr lang="ru-RU" sz="3200" b="1" dirty="0" smtClean="0">
                <a:solidFill>
                  <a:srgbClr val="FF0000"/>
                </a:solidFill>
              </a:rPr>
              <a:t>Окислительные свойства </a:t>
            </a:r>
            <a:r>
              <a:rPr lang="en-US" sz="3200" b="1" dirty="0" smtClean="0">
                <a:solidFill>
                  <a:srgbClr val="FF0000"/>
                </a:solidFill>
              </a:rPr>
              <a:t>H</a:t>
            </a:r>
            <a:r>
              <a:rPr lang="en-US" sz="3200" b="1" baseline="-25000" dirty="0" smtClean="0">
                <a:solidFill>
                  <a:srgbClr val="FF0000"/>
                </a:solidFill>
              </a:rPr>
              <a:t>2</a:t>
            </a:r>
            <a:r>
              <a:rPr lang="en-US" sz="3200" b="1" dirty="0" smtClean="0">
                <a:solidFill>
                  <a:srgbClr val="FF0000"/>
                </a:solidFill>
              </a:rPr>
              <a:t>SO</a:t>
            </a:r>
            <a:r>
              <a:rPr lang="ru-RU" sz="3200" b="1" baseline="-25000" dirty="0" smtClean="0">
                <a:solidFill>
                  <a:srgbClr val="FF0000"/>
                </a:solidFill>
              </a:rPr>
              <a:t>4(</a:t>
            </a:r>
            <a:r>
              <a:rPr lang="ru-RU" sz="3200" b="1" baseline="-25000" dirty="0" err="1" smtClean="0">
                <a:solidFill>
                  <a:srgbClr val="FF0000"/>
                </a:solidFill>
              </a:rPr>
              <a:t>конц</a:t>
            </a:r>
            <a:r>
              <a:rPr lang="ru-RU" sz="3200" b="1" baseline="-25000" dirty="0" smtClean="0">
                <a:solidFill>
                  <a:srgbClr val="FF0000"/>
                </a:solidFill>
              </a:rPr>
              <a:t>.)</a:t>
            </a:r>
            <a:r>
              <a:rPr lang="ru-RU" sz="4000" b="1" dirty="0" smtClean="0">
                <a:solidFill>
                  <a:srgbClr val="FF0000"/>
                </a:solidFill>
              </a:rPr>
              <a:t> 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50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04800" y="1545848"/>
            <a:ext cx="18288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H</a:t>
            </a:r>
            <a:r>
              <a:rPr lang="en-US" sz="3200" b="1" baseline="-25000" dirty="0" smtClean="0"/>
              <a:t>2</a:t>
            </a:r>
            <a:r>
              <a:rPr lang="en-US" sz="3200" b="1" dirty="0" smtClean="0"/>
              <a:t>S</a:t>
            </a:r>
            <a:r>
              <a:rPr lang="ru-RU" sz="3200" b="1" baseline="30000" dirty="0" smtClean="0"/>
              <a:t>+</a:t>
            </a:r>
            <a:r>
              <a:rPr lang="en-US" sz="3200" b="1" baseline="30000" dirty="0" smtClean="0"/>
              <a:t>6</a:t>
            </a:r>
            <a:r>
              <a:rPr lang="en-US" sz="3200" b="1" dirty="0" smtClean="0"/>
              <a:t>O</a:t>
            </a:r>
            <a:r>
              <a:rPr lang="en-US" sz="3200" b="1" baseline="-25000" dirty="0" smtClean="0"/>
              <a:t>4</a:t>
            </a:r>
            <a:endParaRPr lang="en-US" sz="2400" b="1" dirty="0" smtClean="0"/>
          </a:p>
          <a:p>
            <a:r>
              <a:rPr lang="en-US" sz="2000" dirty="0" smtClean="0"/>
              <a:t>(</a:t>
            </a:r>
            <a:r>
              <a:rPr lang="ru-RU" sz="2000" dirty="0" err="1" smtClean="0"/>
              <a:t>конц</a:t>
            </a:r>
            <a:r>
              <a:rPr lang="ru-RU" sz="2000" dirty="0" smtClean="0"/>
              <a:t>.)</a:t>
            </a:r>
            <a:endParaRPr lang="en-US" sz="2000" dirty="0" smtClean="0"/>
          </a:p>
        </p:txBody>
      </p:sp>
      <p:sp>
        <p:nvSpPr>
          <p:cNvPr id="11" name="TextBox 10"/>
          <p:cNvSpPr txBox="1"/>
          <p:nvPr/>
        </p:nvSpPr>
        <p:spPr>
          <a:xfrm>
            <a:off x="1752600" y="914400"/>
            <a:ext cx="37243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         </a:t>
            </a:r>
            <a:r>
              <a:rPr lang="ru-RU" sz="2400" dirty="0" smtClean="0"/>
              <a:t>слабый восстановитель</a:t>
            </a:r>
            <a:endParaRPr lang="en-US" sz="2400" baseline="30000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1752601" y="2057400"/>
            <a:ext cx="2743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         </a:t>
            </a:r>
            <a:r>
              <a:rPr lang="ru-RU" sz="2400" dirty="0" smtClean="0"/>
              <a:t>сильный восстановитель</a:t>
            </a:r>
            <a:endParaRPr lang="ru-RU" sz="2400" dirty="0"/>
          </a:p>
        </p:txBody>
      </p:sp>
      <p:sp>
        <p:nvSpPr>
          <p:cNvPr id="14" name="TextBox 13"/>
          <p:cNvSpPr txBox="1"/>
          <p:nvPr/>
        </p:nvSpPr>
        <p:spPr>
          <a:xfrm>
            <a:off x="4191000" y="990600"/>
            <a:ext cx="37338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S</a:t>
            </a:r>
            <a:r>
              <a:rPr lang="en-US" sz="3200" b="1" baseline="30000" dirty="0" smtClean="0"/>
              <a:t>+4</a:t>
            </a:r>
            <a:r>
              <a:rPr lang="en-US" sz="3200" b="1" dirty="0" smtClean="0"/>
              <a:t>O</a:t>
            </a:r>
            <a:r>
              <a:rPr lang="en-US" sz="3200" b="1" baseline="-25000" dirty="0" smtClean="0"/>
              <a:t>2</a:t>
            </a:r>
            <a:r>
              <a:rPr lang="en-US" sz="3200" b="1" dirty="0" smtClean="0"/>
              <a:t> + H</a:t>
            </a:r>
            <a:r>
              <a:rPr lang="en-US" sz="3200" b="1" baseline="-25000" dirty="0" smtClean="0"/>
              <a:t>2</a:t>
            </a:r>
            <a:r>
              <a:rPr lang="en-US" sz="3200" b="1" dirty="0" smtClean="0"/>
              <a:t>O</a:t>
            </a:r>
            <a:r>
              <a:rPr lang="ru-RU" sz="3200" b="1" dirty="0" smtClean="0"/>
              <a:t> + …</a:t>
            </a:r>
          </a:p>
          <a:p>
            <a:r>
              <a:rPr lang="ru-RU" dirty="0" smtClean="0"/>
              <a:t>(</a:t>
            </a:r>
            <a:r>
              <a:rPr lang="ru-RU" dirty="0" err="1" smtClean="0"/>
              <a:t>характ</a:t>
            </a:r>
            <a:r>
              <a:rPr lang="ru-RU" dirty="0" smtClean="0"/>
              <a:t>. запах)</a:t>
            </a:r>
            <a:endParaRPr lang="ru-RU" sz="1600" dirty="0"/>
          </a:p>
        </p:txBody>
      </p:sp>
      <p:sp>
        <p:nvSpPr>
          <p:cNvPr id="15" name="TextBox 14"/>
          <p:cNvSpPr txBox="1"/>
          <p:nvPr/>
        </p:nvSpPr>
        <p:spPr>
          <a:xfrm>
            <a:off x="4267200" y="2286000"/>
            <a:ext cx="4572000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50000"/>
              </a:lnSpc>
            </a:pPr>
            <a:r>
              <a:rPr lang="en-US" sz="3200" b="1" dirty="0"/>
              <a:t>H</a:t>
            </a:r>
            <a:r>
              <a:rPr lang="en-US" sz="3200" b="1" baseline="-25000" dirty="0"/>
              <a:t>2</a:t>
            </a:r>
            <a:r>
              <a:rPr lang="en-US" sz="3200" b="1" dirty="0"/>
              <a:t>S</a:t>
            </a:r>
            <a:r>
              <a:rPr lang="en-US" sz="3200" b="1" baseline="30000" dirty="0"/>
              <a:t>–2</a:t>
            </a:r>
            <a:r>
              <a:rPr lang="en-US" sz="3200" b="1" dirty="0"/>
              <a:t>↑, </a:t>
            </a:r>
            <a:r>
              <a:rPr lang="ru-RU" sz="3200" b="1" dirty="0" smtClean="0"/>
              <a:t>(</a:t>
            </a:r>
            <a:r>
              <a:rPr lang="en-US" sz="3200" b="1" dirty="0" smtClean="0"/>
              <a:t>S</a:t>
            </a:r>
            <a:r>
              <a:rPr lang="en-US" sz="3200" b="1" baseline="30000" dirty="0" smtClean="0"/>
              <a:t>0</a:t>
            </a:r>
            <a:r>
              <a:rPr lang="en-US" sz="3200" b="1" dirty="0" smtClean="0"/>
              <a:t>↓</a:t>
            </a:r>
            <a:r>
              <a:rPr lang="ru-RU" sz="3200" b="1" dirty="0" smtClean="0"/>
              <a:t>)</a:t>
            </a:r>
            <a:r>
              <a:rPr lang="en-US" sz="3200" b="1" dirty="0" smtClean="0"/>
              <a:t> </a:t>
            </a:r>
            <a:r>
              <a:rPr lang="en-US" sz="3200" b="1" dirty="0"/>
              <a:t>+ </a:t>
            </a:r>
            <a:r>
              <a:rPr lang="en-US" sz="3200" b="1" dirty="0" smtClean="0"/>
              <a:t>H</a:t>
            </a:r>
            <a:r>
              <a:rPr lang="en-US" sz="3200" b="1" baseline="-25000" dirty="0" smtClean="0"/>
              <a:t>2</a:t>
            </a:r>
            <a:r>
              <a:rPr lang="en-US" sz="3200" b="1" dirty="0" smtClean="0"/>
              <a:t>O</a:t>
            </a:r>
            <a:r>
              <a:rPr lang="ru-RU" sz="3200" b="1" dirty="0" smtClean="0"/>
              <a:t> + </a:t>
            </a:r>
            <a:r>
              <a:rPr lang="en-US" sz="3200" b="1" dirty="0" smtClean="0"/>
              <a:t>…</a:t>
            </a:r>
            <a:endParaRPr lang="ru-RU" sz="3200" b="1" dirty="0" smtClean="0"/>
          </a:p>
          <a:p>
            <a:pPr>
              <a:lnSpc>
                <a:spcPct val="50000"/>
              </a:lnSpc>
            </a:pPr>
            <a:endParaRPr lang="ru-RU" dirty="0" smtClean="0"/>
          </a:p>
          <a:p>
            <a:pPr>
              <a:lnSpc>
                <a:spcPct val="50000"/>
              </a:lnSpc>
            </a:pPr>
            <a:r>
              <a:rPr lang="ru-RU" dirty="0" err="1" smtClean="0"/>
              <a:t>характ</a:t>
            </a:r>
            <a:r>
              <a:rPr lang="ru-RU" dirty="0"/>
              <a:t>. </a:t>
            </a:r>
            <a:r>
              <a:rPr lang="ru-RU" dirty="0" smtClean="0"/>
              <a:t>запах    жёлтый</a:t>
            </a:r>
          </a:p>
          <a:p>
            <a:pPr>
              <a:lnSpc>
                <a:spcPct val="50000"/>
              </a:lnSpc>
            </a:pPr>
            <a:r>
              <a:rPr lang="ru-RU" dirty="0" smtClean="0"/>
              <a:t>Тухлых яиц        осадок</a:t>
            </a:r>
            <a:endParaRPr lang="ru-RU" sz="2800" dirty="0"/>
          </a:p>
        </p:txBody>
      </p:sp>
      <p:cxnSp>
        <p:nvCxnSpPr>
          <p:cNvPr id="17" name="Прямая соединительная линия 16"/>
          <p:cNvCxnSpPr>
            <a:stCxn id="11" idx="1"/>
          </p:cNvCxnSpPr>
          <p:nvPr/>
        </p:nvCxnSpPr>
        <p:spPr>
          <a:xfrm flipV="1">
            <a:off x="1752600" y="1295400"/>
            <a:ext cx="2133600" cy="34499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>
            <a:stCxn id="12" idx="1"/>
          </p:cNvCxnSpPr>
          <p:nvPr/>
        </p:nvCxnSpPr>
        <p:spPr>
          <a:xfrm flipV="1">
            <a:off x="1752601" y="2438400"/>
            <a:ext cx="2057400" cy="34499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>
            <a:stCxn id="11" idx="1"/>
          </p:cNvCxnSpPr>
          <p:nvPr/>
        </p:nvCxnSpPr>
        <p:spPr>
          <a:xfrm>
            <a:off x="1752600" y="1329899"/>
            <a:ext cx="0" cy="11430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206062" y="3213318"/>
            <a:ext cx="893793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/>
              <a:t>Слабые восстановители:</a:t>
            </a:r>
          </a:p>
          <a:p>
            <a:r>
              <a:rPr lang="ru-RU" sz="2400" dirty="0"/>
              <a:t> </a:t>
            </a:r>
            <a:r>
              <a:rPr lang="ru-RU" sz="2400" dirty="0" smtClean="0"/>
              <a:t> неметаллы</a:t>
            </a:r>
            <a:r>
              <a:rPr lang="ru-RU" sz="2400" dirty="0"/>
              <a:t>: </a:t>
            </a:r>
            <a:r>
              <a:rPr lang="en-US" sz="2400" dirty="0"/>
              <a:t>S, P, C</a:t>
            </a:r>
            <a:r>
              <a:rPr lang="ru-RU" sz="2400" dirty="0" smtClean="0"/>
              <a:t>, </a:t>
            </a:r>
          </a:p>
          <a:p>
            <a:r>
              <a:rPr lang="ru-RU" sz="2400" dirty="0" smtClean="0"/>
              <a:t>  средне- </a:t>
            </a:r>
            <a:r>
              <a:rPr lang="ru-RU" sz="2400" dirty="0"/>
              <a:t>и </a:t>
            </a:r>
            <a:r>
              <a:rPr lang="ru-RU" sz="2400" dirty="0" smtClean="0"/>
              <a:t>малоактивные </a:t>
            </a:r>
            <a:r>
              <a:rPr lang="ru-RU" sz="2400" dirty="0"/>
              <a:t>металлы: </a:t>
            </a:r>
            <a:r>
              <a:rPr lang="en-US" sz="2400" dirty="0" smtClean="0"/>
              <a:t>Fe, </a:t>
            </a:r>
            <a:r>
              <a:rPr lang="en-US" sz="2400" dirty="0" err="1" smtClean="0"/>
              <a:t>Pb</a:t>
            </a:r>
            <a:r>
              <a:rPr lang="en-US" sz="2400" dirty="0"/>
              <a:t>, Cu, Ag </a:t>
            </a:r>
            <a:r>
              <a:rPr lang="en-US" sz="2400" dirty="0" smtClean="0"/>
              <a:t>… </a:t>
            </a:r>
            <a:endParaRPr lang="ru-RU" sz="2400" dirty="0" smtClean="0"/>
          </a:p>
          <a:p>
            <a:r>
              <a:rPr lang="en-US" sz="2400" dirty="0" smtClean="0"/>
              <a:t> </a:t>
            </a:r>
            <a:r>
              <a:rPr lang="ru-RU" sz="2400" dirty="0" smtClean="0"/>
              <a:t> сложные </a:t>
            </a:r>
            <a:r>
              <a:rPr lang="ru-RU" sz="2400" dirty="0"/>
              <a:t>вещества: </a:t>
            </a:r>
            <a:r>
              <a:rPr lang="en-US" sz="2400" dirty="0"/>
              <a:t>H</a:t>
            </a:r>
            <a:r>
              <a:rPr lang="en-US" sz="2400" baseline="-25000" dirty="0"/>
              <a:t>2</a:t>
            </a:r>
            <a:r>
              <a:rPr lang="en-US" sz="2400" dirty="0"/>
              <a:t>S, </a:t>
            </a:r>
            <a:r>
              <a:rPr lang="en-US" sz="2400" dirty="0" smtClean="0"/>
              <a:t>…)</a:t>
            </a:r>
            <a:endParaRPr lang="en-US" sz="2400" baseline="30000" dirty="0" smtClean="0"/>
          </a:p>
        </p:txBody>
      </p:sp>
      <p:sp>
        <p:nvSpPr>
          <p:cNvPr id="32" name="TextBox 31"/>
          <p:cNvSpPr txBox="1"/>
          <p:nvPr/>
        </p:nvSpPr>
        <p:spPr>
          <a:xfrm>
            <a:off x="170566" y="4782978"/>
            <a:ext cx="89379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/>
              <a:t>Сильные восстановители:</a:t>
            </a:r>
          </a:p>
          <a:p>
            <a:r>
              <a:rPr lang="ru-RU" sz="2400" dirty="0"/>
              <a:t> </a:t>
            </a:r>
            <a:r>
              <a:rPr lang="ru-RU" sz="2400" dirty="0" smtClean="0"/>
              <a:t>активные </a:t>
            </a:r>
            <a:r>
              <a:rPr lang="ru-RU" sz="2400" dirty="0"/>
              <a:t>металлы: </a:t>
            </a:r>
            <a:r>
              <a:rPr lang="en-US" sz="2400" dirty="0"/>
              <a:t>Li – Zn </a:t>
            </a:r>
            <a:r>
              <a:rPr lang="en-US" sz="2400" dirty="0" smtClean="0"/>
              <a:t>…</a:t>
            </a:r>
          </a:p>
          <a:p>
            <a:r>
              <a:rPr lang="en-US" sz="2400" dirty="0" smtClean="0"/>
              <a:t> </a:t>
            </a:r>
            <a:r>
              <a:rPr lang="ru-RU" sz="2400" dirty="0" smtClean="0"/>
              <a:t>некоторые сложные вещества: </a:t>
            </a:r>
            <a:r>
              <a:rPr lang="en-US" sz="2400" dirty="0" smtClean="0"/>
              <a:t>HI, KI, …</a:t>
            </a:r>
            <a:endParaRPr lang="ru-RU" sz="2400" dirty="0"/>
          </a:p>
        </p:txBody>
      </p:sp>
      <p:pic>
        <p:nvPicPr>
          <p:cNvPr id="18" name="Рисунок 17"/>
          <p:cNvPicPr/>
          <p:nvPr/>
        </p:nvPicPr>
        <p:blipFill>
          <a:blip r:embed="rId2"/>
          <a:stretch>
            <a:fillRect/>
          </a:stretch>
        </p:blipFill>
        <p:spPr>
          <a:xfrm>
            <a:off x="5399428" y="4581128"/>
            <a:ext cx="3709076" cy="201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658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2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0999" y="-138959"/>
            <a:ext cx="8534400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Окислительные свойства соединений </a:t>
            </a:r>
            <a:r>
              <a:rPr lang="en-US" sz="3200" b="1" dirty="0" smtClean="0">
                <a:solidFill>
                  <a:srgbClr val="FF0000"/>
                </a:solidFill>
              </a:rPr>
              <a:t>Fe</a:t>
            </a:r>
            <a:r>
              <a:rPr lang="en-US" sz="3200" b="1" baseline="30000" dirty="0" smtClean="0">
                <a:solidFill>
                  <a:srgbClr val="FF0000"/>
                </a:solidFill>
              </a:rPr>
              <a:t>+3</a:t>
            </a:r>
            <a:r>
              <a:rPr lang="ru-RU" sz="4000" b="1" dirty="0" smtClean="0">
                <a:solidFill>
                  <a:srgbClr val="FF0000"/>
                </a:solidFill>
              </a:rPr>
              <a:t> 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51</a:t>
            </a:fld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304800" y="819233"/>
            <a:ext cx="807719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Fe</a:t>
            </a:r>
            <a:r>
              <a:rPr lang="ru-RU" sz="3200" b="1" baseline="30000" dirty="0" smtClean="0"/>
              <a:t>+</a:t>
            </a:r>
            <a:r>
              <a:rPr lang="en-US" sz="3200" b="1" baseline="30000" dirty="0" smtClean="0"/>
              <a:t>3</a:t>
            </a:r>
            <a:r>
              <a:rPr lang="en-US" sz="3200" b="1" dirty="0" smtClean="0"/>
              <a:t> + </a:t>
            </a:r>
            <a:r>
              <a:rPr lang="ru-RU" sz="3200" b="1" dirty="0" smtClean="0"/>
              <a:t>восстановитель = </a:t>
            </a:r>
            <a:r>
              <a:rPr lang="en-US" sz="3200" b="1" dirty="0" smtClean="0"/>
              <a:t>Fe</a:t>
            </a:r>
            <a:r>
              <a:rPr lang="en-US" sz="3200" b="1" baseline="30000" dirty="0" smtClean="0"/>
              <a:t>+2</a:t>
            </a:r>
            <a:endParaRPr lang="en-US" sz="3200" b="1" dirty="0" smtClean="0"/>
          </a:p>
          <a:p>
            <a:r>
              <a:rPr lang="en-US" sz="2400" b="1" dirty="0"/>
              <a:t>2I</a:t>
            </a:r>
            <a:r>
              <a:rPr lang="en-US" sz="2400" b="1" baseline="30000" dirty="0"/>
              <a:t>-1</a:t>
            </a:r>
            <a:r>
              <a:rPr lang="en-US" sz="2400" b="1" dirty="0"/>
              <a:t> - 2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ē = I</a:t>
            </a:r>
            <a:r>
              <a:rPr lang="en-US"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4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/>
              <a:t>S</a:t>
            </a:r>
            <a:r>
              <a:rPr lang="en-US" sz="2400" b="1" baseline="30000" dirty="0"/>
              <a:t>-2</a:t>
            </a:r>
            <a:r>
              <a:rPr lang="en-US" sz="2400" b="1" dirty="0"/>
              <a:t> - 2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ē = S</a:t>
            </a:r>
            <a:r>
              <a:rPr lang="en-US"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/>
              <a:t>S</a:t>
            </a:r>
            <a:r>
              <a:rPr lang="ru-RU" sz="2400" b="1" baseline="30000" dirty="0"/>
              <a:t>+4</a:t>
            </a:r>
            <a:r>
              <a:rPr lang="en-US" sz="2400" b="1" dirty="0"/>
              <a:t> - 2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ē = S</a:t>
            </a:r>
            <a:r>
              <a:rPr lang="en-US"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+6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/>
              <a:t>M</a:t>
            </a:r>
            <a:r>
              <a:rPr lang="en-US" sz="2400" b="1" baseline="30000" dirty="0"/>
              <a:t>0</a:t>
            </a:r>
            <a:r>
              <a:rPr lang="en-US" sz="2400" b="1" dirty="0"/>
              <a:t> - 2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ē = M</a:t>
            </a:r>
            <a:r>
              <a:rPr lang="en-US"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+2</a:t>
            </a:r>
            <a:r>
              <a:rPr lang="en-US" sz="24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металлы, менее активные, чем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Fe)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04801" y="3119497"/>
            <a:ext cx="807719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Fe</a:t>
            </a:r>
            <a:r>
              <a:rPr lang="ru-RU" sz="3200" b="1" baseline="30000" dirty="0" smtClean="0"/>
              <a:t>+</a:t>
            </a:r>
            <a:r>
              <a:rPr lang="en-US" sz="3200" b="1" baseline="30000" dirty="0" smtClean="0"/>
              <a:t>3</a:t>
            </a:r>
            <a:r>
              <a:rPr lang="en-US" sz="3200" b="1" dirty="0" smtClean="0"/>
              <a:t> + </a:t>
            </a:r>
            <a:r>
              <a:rPr lang="ru-RU" sz="3200" b="1" dirty="0" smtClean="0"/>
              <a:t>восстановитель = </a:t>
            </a:r>
            <a:r>
              <a:rPr lang="en-US" sz="3200" b="1" dirty="0" smtClean="0"/>
              <a:t>Fe</a:t>
            </a:r>
            <a:r>
              <a:rPr lang="en-US" sz="3200" b="1" baseline="30000" dirty="0" smtClean="0"/>
              <a:t>0</a:t>
            </a:r>
            <a:endParaRPr lang="en-US" sz="3200" b="1" dirty="0" smtClean="0"/>
          </a:p>
          <a:p>
            <a:r>
              <a:rPr lang="en-US" sz="2400" b="1" dirty="0" smtClean="0"/>
              <a:t>H</a:t>
            </a:r>
            <a:r>
              <a:rPr lang="en-US" sz="2400" b="1" baseline="30000" dirty="0" smtClean="0"/>
              <a:t>0</a:t>
            </a:r>
            <a:r>
              <a:rPr lang="en-US" sz="2400" b="1" baseline="-25000" dirty="0" smtClean="0"/>
              <a:t>2</a:t>
            </a:r>
            <a:r>
              <a:rPr lang="en-US" sz="2400" b="1" dirty="0" smtClean="0"/>
              <a:t> </a:t>
            </a:r>
            <a:r>
              <a:rPr lang="en-US" sz="2400" b="1" dirty="0"/>
              <a:t>- 2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ē =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2H</a:t>
            </a:r>
            <a:r>
              <a:rPr lang="en-US" sz="2400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+1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восстановление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400" b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 smtClean="0"/>
              <a:t>C</a:t>
            </a:r>
            <a:r>
              <a:rPr lang="en-US" sz="2400" b="1" baseline="30000" dirty="0" smtClean="0"/>
              <a:t>+2</a:t>
            </a:r>
            <a:r>
              <a:rPr lang="en-US" sz="2400" b="1" dirty="0" smtClean="0"/>
              <a:t> </a:t>
            </a:r>
            <a:r>
              <a:rPr lang="en-US" sz="2400" b="1" dirty="0"/>
              <a:t>- 2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ē =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400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+4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восстановление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CO)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 smtClean="0"/>
              <a:t>C</a:t>
            </a:r>
            <a:r>
              <a:rPr lang="en-US" sz="2400" b="1" baseline="30000" dirty="0" smtClean="0"/>
              <a:t>0</a:t>
            </a:r>
            <a:r>
              <a:rPr lang="en-US" sz="2400" b="1" dirty="0" smtClean="0"/>
              <a:t> </a:t>
            </a:r>
            <a:r>
              <a:rPr lang="en-US" sz="2400" b="1" dirty="0"/>
              <a:t>- 2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ē =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400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+2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восстановление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–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кокс, уголь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 smtClean="0"/>
              <a:t>M</a:t>
            </a:r>
            <a:r>
              <a:rPr lang="en-US" sz="2400" b="1" baseline="30000" dirty="0" smtClean="0"/>
              <a:t>0</a:t>
            </a:r>
            <a:r>
              <a:rPr lang="en-US" sz="2400" b="1" dirty="0" smtClean="0"/>
              <a:t> </a:t>
            </a:r>
            <a:r>
              <a:rPr lang="en-US" sz="2400" b="1" dirty="0"/>
              <a:t>- </a:t>
            </a:r>
            <a:r>
              <a:rPr lang="en-US" sz="2400" b="1" dirty="0" err="1" smtClean="0"/>
              <a:t>n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ē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400" b="1" baseline="30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+n</a:t>
            </a:r>
            <a:r>
              <a:rPr lang="en-US" sz="2400" b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металлы,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более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активные, чем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8931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1"/>
          <p:cNvSpPr>
            <a:spLocks noChangeArrowheads="1"/>
          </p:cNvSpPr>
          <p:nvPr/>
        </p:nvSpPr>
        <p:spPr bwMode="auto">
          <a:xfrm>
            <a:off x="251520" y="172589"/>
            <a:ext cx="8463916" cy="3877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720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ажнейшие окислители, схемы их окисления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1.Неметаллы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20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000" b="1" baseline="-25000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2000" b="1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Cl</a:t>
            </a:r>
            <a:r>
              <a:rPr lang="ru-RU" sz="20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 – стремятся реализовать инертную конфигурацию (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ns</a:t>
            </a:r>
            <a:r>
              <a:rPr lang="ru-RU" sz="2000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np</a:t>
            </a:r>
            <a:r>
              <a:rPr lang="ru-RU" sz="2000" baseline="3000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Важно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– галогены очень сильные окислители в щелочной среде, стремятся в с.о. = –1, активность уменьшается от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Hal</a:t>
            </a:r>
            <a:r>
              <a:rPr lang="ru-RU" sz="2000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ru-RU" sz="2000" b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+2ē → 2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Hal</a:t>
            </a:r>
            <a:r>
              <a:rPr lang="ru-RU" sz="2000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–1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Ионы малоактивных металлов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Чем </a:t>
            </a:r>
            <a:r>
              <a:rPr lang="ru-RU" sz="2000" i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менее активен металл, тем легче его ион присоединяет электроны</a:t>
            </a:r>
            <a:r>
              <a:rPr lang="ru-RU" sz="20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</a:p>
          <a:p>
            <a:pPr lvl="0" indent="457200" algn="just" fontAlgn="base">
              <a:spcBef>
                <a:spcPct val="0"/>
              </a:spcBef>
              <a:spcAft>
                <a:spcPct val="0"/>
              </a:spcAft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0" marR="0" lvl="0" indent="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/>
          </p:nvPr>
        </p:nvGraphicFramePr>
        <p:xfrm>
          <a:off x="142875" y="3444372"/>
          <a:ext cx="8429685" cy="1520180"/>
        </p:xfrm>
        <a:graphic>
          <a:graphicData uri="http://schemas.openxmlformats.org/drawingml/2006/table">
            <a:tbl>
              <a:tblPr/>
              <a:tblGrid>
                <a:gridCol w="2695813"/>
                <a:gridCol w="2859349"/>
                <a:gridCol w="2874523"/>
              </a:tblGrid>
              <a:tr h="720080">
                <a:tc>
                  <a:txBody>
                    <a:bodyPr/>
                    <a:lstStyle/>
                    <a:p>
                      <a:pPr indent="457200" algn="ctr">
                        <a:lnSpc>
                          <a:spcPts val="214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/>
                          <a:ea typeface="Times New Roman"/>
                          <a:cs typeface="Times New Roman"/>
                        </a:rPr>
                        <a:t>Ag</a:t>
                      </a:r>
                      <a:r>
                        <a:rPr lang="ru-RU" sz="2400" b="1" baseline="30000" dirty="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 +</a:t>
                      </a:r>
                      <a:r>
                        <a:rPr lang="ru-RU" sz="2400" b="1" dirty="0" err="1">
                          <a:latin typeface="Times New Roman"/>
                          <a:ea typeface="Times New Roman"/>
                          <a:cs typeface="Times New Roman"/>
                        </a:rPr>
                        <a:t>ē</a:t>
                      </a: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 → </a:t>
                      </a:r>
                      <a:r>
                        <a:rPr lang="en-US" sz="2400" b="1" dirty="0">
                          <a:latin typeface="Times New Roman"/>
                          <a:ea typeface="Times New Roman"/>
                          <a:cs typeface="Times New Roman"/>
                        </a:rPr>
                        <a:t>Ag↓</a:t>
                      </a:r>
                      <a:r>
                        <a:rPr lang="ru-RU" sz="2400" b="1" baseline="30000" dirty="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ctr">
                        <a:lnSpc>
                          <a:spcPts val="214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/>
                          <a:ea typeface="Times New Roman"/>
                          <a:cs typeface="Times New Roman"/>
                        </a:rPr>
                        <a:t>Cu</a:t>
                      </a:r>
                      <a:r>
                        <a:rPr lang="ru-RU" sz="2400" b="1" baseline="30000" dirty="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r>
                        <a:rPr lang="en-US" sz="2400" b="1" baseline="300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 +</a:t>
                      </a:r>
                      <a:r>
                        <a:rPr lang="ru-RU" sz="2400" b="1" dirty="0" err="1">
                          <a:latin typeface="Times New Roman"/>
                          <a:ea typeface="Times New Roman"/>
                          <a:cs typeface="Times New Roman"/>
                        </a:rPr>
                        <a:t>ē</a:t>
                      </a: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 → </a:t>
                      </a:r>
                      <a:r>
                        <a:rPr lang="en-US" sz="2400" b="1" dirty="0">
                          <a:latin typeface="Times New Roman"/>
                          <a:ea typeface="Times New Roman"/>
                          <a:cs typeface="Times New Roman"/>
                        </a:rPr>
                        <a:t>Cu</a:t>
                      </a:r>
                      <a:r>
                        <a:rPr lang="en-US" sz="2400" b="1" baseline="30000" dirty="0">
                          <a:latin typeface="Times New Roman"/>
                          <a:ea typeface="Times New Roman"/>
                          <a:cs typeface="Times New Roman"/>
                        </a:rPr>
                        <a:t>+1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ctr">
                        <a:lnSpc>
                          <a:spcPts val="2140"/>
                        </a:lnSpc>
                        <a:spcAft>
                          <a:spcPts val="0"/>
                        </a:spcAft>
                      </a:pPr>
                      <a:r>
                        <a:rPr lang="en-US" sz="2400" b="1">
                          <a:latin typeface="Times New Roman"/>
                          <a:ea typeface="Times New Roman"/>
                          <a:cs typeface="Times New Roman"/>
                        </a:rPr>
                        <a:t>Sn</a:t>
                      </a:r>
                      <a:r>
                        <a:rPr lang="ru-RU" sz="2400" b="1" baseline="3000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r>
                        <a:rPr lang="en-US" sz="2400" b="1" baseline="300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 +</a:t>
                      </a:r>
                      <a:r>
                        <a:rPr lang="en-US" sz="2400" b="1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ru-RU" sz="2400" b="1">
                          <a:latin typeface="Times New Roman"/>
                          <a:ea typeface="Times New Roman"/>
                          <a:cs typeface="Times New Roman"/>
                        </a:rPr>
                        <a:t>ē → </a:t>
                      </a:r>
                      <a:r>
                        <a:rPr lang="en-US" sz="2400" b="1">
                          <a:latin typeface="Times New Roman"/>
                          <a:ea typeface="Times New Roman"/>
                          <a:cs typeface="Times New Roman"/>
                        </a:rPr>
                        <a:t>Sn</a:t>
                      </a:r>
                      <a:r>
                        <a:rPr lang="ru-RU" sz="2400" b="1" baseline="30000">
                          <a:latin typeface="Times New Roman"/>
                          <a:ea typeface="Times New Roman"/>
                          <a:cs typeface="Times New Roman"/>
                        </a:rPr>
                        <a:t>+2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0080">
                <a:tc>
                  <a:txBody>
                    <a:bodyPr/>
                    <a:lstStyle/>
                    <a:p>
                      <a:pPr indent="457200" algn="ctr">
                        <a:lnSpc>
                          <a:spcPts val="214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/>
                          <a:ea typeface="Times New Roman"/>
                          <a:cs typeface="Times New Roman"/>
                        </a:rPr>
                        <a:t>Fe</a:t>
                      </a:r>
                      <a:r>
                        <a:rPr lang="ru-RU" sz="2400" b="1" baseline="30000" dirty="0">
                          <a:latin typeface="Times New Roman"/>
                          <a:ea typeface="Times New Roman"/>
                          <a:cs typeface="Times New Roman"/>
                        </a:rPr>
                        <a:t>+3</a:t>
                      </a: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 +</a:t>
                      </a:r>
                      <a:r>
                        <a:rPr lang="ru-RU" sz="2400" b="1" dirty="0" err="1">
                          <a:latin typeface="Times New Roman"/>
                          <a:ea typeface="Times New Roman"/>
                          <a:cs typeface="Times New Roman"/>
                        </a:rPr>
                        <a:t>ē</a:t>
                      </a: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 → </a:t>
                      </a:r>
                      <a:r>
                        <a:rPr lang="en-US" sz="2400" b="1" dirty="0">
                          <a:latin typeface="Times New Roman"/>
                          <a:ea typeface="Times New Roman"/>
                          <a:cs typeface="Times New Roman"/>
                        </a:rPr>
                        <a:t>Fe</a:t>
                      </a:r>
                      <a:r>
                        <a:rPr lang="ru-RU" sz="2400" b="1" baseline="30000" dirty="0">
                          <a:latin typeface="Times New Roman"/>
                          <a:ea typeface="Times New Roman"/>
                          <a:cs typeface="Times New Roman"/>
                        </a:rPr>
                        <a:t>+2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ctr">
                        <a:lnSpc>
                          <a:spcPts val="214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/>
                          <a:ea typeface="Times New Roman"/>
                          <a:cs typeface="Times New Roman"/>
                        </a:rPr>
                        <a:t>Cu</a:t>
                      </a:r>
                      <a:r>
                        <a:rPr lang="ru-RU" sz="2400" b="1" baseline="30000" dirty="0">
                          <a:latin typeface="Times New Roman"/>
                          <a:ea typeface="Times New Roman"/>
                          <a:cs typeface="Times New Roman"/>
                        </a:rPr>
                        <a:t>+1</a:t>
                      </a: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 +</a:t>
                      </a:r>
                      <a:r>
                        <a:rPr lang="ru-RU" sz="2400" b="1" dirty="0" err="1">
                          <a:latin typeface="Times New Roman"/>
                          <a:ea typeface="Times New Roman"/>
                          <a:cs typeface="Times New Roman"/>
                        </a:rPr>
                        <a:t>ē</a:t>
                      </a: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 → </a:t>
                      </a:r>
                      <a:r>
                        <a:rPr lang="en-US" sz="2400" b="1" dirty="0">
                          <a:latin typeface="Times New Roman"/>
                          <a:ea typeface="Times New Roman"/>
                          <a:cs typeface="Times New Roman"/>
                        </a:rPr>
                        <a:t>Cu</a:t>
                      </a:r>
                      <a:r>
                        <a:rPr lang="ru-RU" sz="2400" b="1" baseline="30000" dirty="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↓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ctr">
                        <a:lnSpc>
                          <a:spcPts val="214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/>
                          <a:ea typeface="Times New Roman"/>
                          <a:cs typeface="Times New Roman"/>
                        </a:rPr>
                        <a:t>Hg</a:t>
                      </a:r>
                      <a:r>
                        <a:rPr lang="en-US" sz="2400" b="1" baseline="30000" dirty="0">
                          <a:latin typeface="Times New Roman"/>
                          <a:ea typeface="Times New Roman"/>
                          <a:cs typeface="Times New Roman"/>
                        </a:rPr>
                        <a:t>+</a:t>
                      </a:r>
                      <a:r>
                        <a:rPr lang="ru-RU" sz="2400" b="1" baseline="30000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 +</a:t>
                      </a:r>
                      <a:r>
                        <a:rPr lang="ru-RU" sz="2400" b="1" dirty="0" err="1">
                          <a:latin typeface="Times New Roman"/>
                          <a:ea typeface="Times New Roman"/>
                          <a:cs typeface="Times New Roman"/>
                        </a:rPr>
                        <a:t>ē</a:t>
                      </a: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 → </a:t>
                      </a:r>
                      <a:r>
                        <a:rPr lang="en-US" sz="2400" b="1" dirty="0">
                          <a:latin typeface="Times New Roman"/>
                          <a:ea typeface="Times New Roman"/>
                          <a:cs typeface="Times New Roman"/>
                        </a:rPr>
                        <a:t>Hg</a:t>
                      </a:r>
                      <a:r>
                        <a:rPr lang="ru-RU" sz="2400" b="1" baseline="30000" dirty="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r>
                        <a:rPr lang="ru-RU" sz="2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↓</a:t>
                      </a:r>
                    </a:p>
                    <a:p>
                      <a:pPr indent="457200" algn="ctr">
                        <a:lnSpc>
                          <a:spcPts val="2140"/>
                        </a:lnSpc>
                        <a:spcAft>
                          <a:spcPts val="0"/>
                        </a:spcAft>
                      </a:pPr>
                      <a:endParaRPr lang="ru-RU" sz="2400" b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457200" algn="ctr">
                        <a:lnSpc>
                          <a:spcPts val="2140"/>
                        </a:lnSpc>
                        <a:spcAft>
                          <a:spcPts val="0"/>
                        </a:spcAft>
                      </a:pPr>
                      <a:endParaRPr lang="ru-RU" sz="2400" b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51520" y="4524216"/>
            <a:ext cx="8424936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Катион водорода – Н</a:t>
            </a:r>
            <a:r>
              <a:rPr lang="ru-RU" b="1" baseline="300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протон выступает окислителем преимущественно в разбавленных растворах кислот, при реакции с металлами, стоящими в ряду активности металлов до водорода: </a:t>
            </a:r>
            <a:r>
              <a:rPr lang="en-US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Zn + H</a:t>
            </a:r>
            <a:r>
              <a:rPr lang="en-US" baseline="300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+1</a:t>
            </a:r>
            <a:r>
              <a:rPr lang="en-US" baseline="-300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en-US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SO</a:t>
            </a:r>
            <a:r>
              <a:rPr lang="en-US" baseline="-300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4(</a:t>
            </a:r>
            <a:r>
              <a:rPr lang="ru-RU" baseline="-300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разб</a:t>
            </a:r>
            <a:r>
              <a:rPr lang="en-US" baseline="-300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lang="en-US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→ ZnSO</a:t>
            </a:r>
            <a:r>
              <a:rPr lang="en-US" baseline="-300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lang="en-US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+ H</a:t>
            </a:r>
            <a:r>
              <a:rPr lang="en-US" baseline="300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en-US" baseline="-300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en-US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↑</a:t>
            </a:r>
            <a:r>
              <a:rPr lang="en-US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</a:t>
            </a:r>
            <a:r>
              <a:rPr lang="ru-RU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взаимодействии с сильными восстановителями – активными металлами (до </a:t>
            </a:r>
            <a:r>
              <a:rPr lang="en-US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Mn</a:t>
            </a:r>
            <a:r>
              <a:rPr lang="ru-RU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ряду активности металлов), водород в качестве окислителя может проявлять себя и в составе воды: 2</a:t>
            </a:r>
            <a:r>
              <a:rPr lang="en-US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en-US" baseline="300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lang="ru-RU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+ 2H</a:t>
            </a:r>
            <a:r>
              <a:rPr lang="ru-RU" baseline="300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+1</a:t>
            </a:r>
            <a:r>
              <a:rPr lang="ru-RU" baseline="-300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 → 2</a:t>
            </a:r>
            <a:r>
              <a:rPr lang="en-US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en-US" baseline="300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lang="ru-RU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OH + </a:t>
            </a:r>
            <a:r>
              <a:rPr lang="en-US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lang="ru-RU" baseline="300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baseline="-300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↑.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1749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1"/>
          <p:cNvSpPr>
            <a:spLocks noChangeArrowheads="1"/>
          </p:cNvSpPr>
          <p:nvPr/>
        </p:nvSpPr>
        <p:spPr bwMode="auto">
          <a:xfrm>
            <a:off x="247342" y="109944"/>
            <a:ext cx="8645138" cy="7063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КЛАССЫ ВАЖНЕЙШИХ ВОССТАНОВИТЕЛЕЙ, СХЕМЫ ИХ ОКИСЛЕНИЯ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1. Простые вещества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− все металлы и некоторые умеренно активные неметаллы, например: </a:t>
            </a:r>
            <a:r>
              <a:rPr lang="en-US" sz="25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500" b="1" baseline="-25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5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С, </a:t>
            </a:r>
            <a:r>
              <a:rPr lang="en-US" sz="25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Si</a:t>
            </a:r>
            <a:r>
              <a:rPr lang="ru-RU" sz="25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5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2500" b="1" baseline="-25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5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742950" indent="-74295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5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500" b="1" baseline="30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5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5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5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ē → </a:t>
            </a:r>
            <a:r>
              <a:rPr lang="en-US" sz="25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500" b="1" baseline="30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500" b="1" baseline="30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5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 indent="45720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5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Гидриды металлов</a:t>
            </a:r>
            <a:r>
              <a:rPr lang="ru-RU" sz="25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а также </a:t>
            </a:r>
            <a:r>
              <a:rPr lang="ru-RU" sz="25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водородные соединения некоторых неметаллов</a:t>
            </a:r>
            <a:r>
              <a:rPr lang="ru-RU" sz="25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например: </a:t>
            </a:r>
          </a:p>
          <a:p>
            <a:pPr indent="457200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2500" b="1" dirty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HI</a:t>
            </a:r>
            <a:r>
              <a:rPr lang="ru-RU" sz="2500" b="1" baseline="30000" dirty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–1</a:t>
            </a:r>
            <a:r>
              <a:rPr lang="ru-RU" sz="2500" b="1" dirty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en-US" sz="2500" b="1" dirty="0" err="1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HBr</a:t>
            </a:r>
            <a:r>
              <a:rPr lang="ru-RU" sz="2500" b="1" baseline="30000" dirty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–1</a:t>
            </a:r>
            <a:r>
              <a:rPr lang="ru-RU" sz="2500" b="1" dirty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en-US" sz="2500" b="1" dirty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lang="ru-RU" sz="2500" b="1" baseline="-30000" dirty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en-US" sz="2500" b="1" dirty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</a:t>
            </a:r>
            <a:r>
              <a:rPr lang="ru-RU" sz="2500" b="1" baseline="-30000" dirty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2500" b="1" baseline="30000" dirty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–1</a:t>
            </a:r>
            <a:r>
              <a:rPr lang="ru-RU" sz="2500" b="1" dirty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en-US" sz="2500" b="1" dirty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lang="ru-RU" sz="2500" b="1" baseline="-30000" dirty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en-US" sz="2500" b="1" dirty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</a:t>
            </a:r>
            <a:r>
              <a:rPr lang="ru-RU" sz="2500" b="1" baseline="30000" dirty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–2</a:t>
            </a:r>
            <a:r>
              <a:rPr lang="ru-RU" sz="2500" b="1" dirty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en-US" sz="2500" b="1" dirty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lang="ru-RU" sz="2500" b="1" baseline="-30000" dirty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en-US" sz="2500" b="1" dirty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Se</a:t>
            </a:r>
            <a:r>
              <a:rPr lang="ru-RU" sz="2500" b="1" baseline="30000" dirty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–2</a:t>
            </a:r>
            <a:r>
              <a:rPr lang="ru-RU" sz="2500" b="1" dirty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en-US" sz="2500" b="1" dirty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lang="ru-RU" sz="2500" b="1" baseline="-30000" dirty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en-US" sz="2500" b="1" dirty="0" err="1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Te</a:t>
            </a:r>
            <a:r>
              <a:rPr lang="ru-RU" sz="2500" b="1" baseline="30000" dirty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–2</a:t>
            </a:r>
            <a:r>
              <a:rPr lang="ru-RU" sz="2500" b="1" dirty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en-US" sz="2500" b="1" dirty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lang="ru-RU" sz="2500" b="1" baseline="30000" dirty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–3</a:t>
            </a:r>
            <a:r>
              <a:rPr lang="en-US" sz="2500" b="1" dirty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lang="ru-RU" sz="2500" b="1" baseline="-30000" dirty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2500" b="1" dirty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en-US" sz="2500" b="1" dirty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</a:t>
            </a:r>
            <a:r>
              <a:rPr lang="ru-RU" sz="2500" b="1" baseline="30000" dirty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–3</a:t>
            </a:r>
            <a:r>
              <a:rPr lang="en-US" sz="2500" b="1" dirty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lang="ru-RU" sz="2500" b="1" baseline="-30000" dirty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2500" b="1" dirty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en-US" sz="2500" b="1" dirty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As</a:t>
            </a:r>
            <a:r>
              <a:rPr lang="ru-RU" sz="2500" b="1" baseline="30000" dirty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–3</a:t>
            </a:r>
            <a:r>
              <a:rPr lang="en-US" sz="2500" b="1" dirty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lang="ru-RU" sz="2500" b="1" baseline="-30000" dirty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2500" b="1" dirty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en-US" sz="2500" b="1" dirty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Sb</a:t>
            </a:r>
            <a:r>
              <a:rPr lang="ru-RU" sz="2500" b="1" baseline="30000" dirty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+3</a:t>
            </a:r>
            <a:r>
              <a:rPr lang="en-US" sz="2500" b="1" dirty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lang="ru-RU" sz="2500" b="1" baseline="-30000" dirty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2500" b="1" baseline="30000" dirty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–1</a:t>
            </a:r>
            <a:r>
              <a:rPr lang="ru-RU" sz="2500" b="1" dirty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en-US" sz="2500" b="1" dirty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Si</a:t>
            </a:r>
            <a:r>
              <a:rPr lang="ru-RU" sz="2500" b="1" baseline="30000" dirty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+4</a:t>
            </a:r>
            <a:r>
              <a:rPr lang="en-US" sz="2500" b="1" dirty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lang="ru-RU" sz="2500" b="1" baseline="-30000" dirty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lang="ru-RU" sz="2500" b="1" baseline="30000" dirty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–1</a:t>
            </a:r>
            <a:r>
              <a:rPr lang="ru-RU" sz="2500" b="1" dirty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en-US" sz="2500" b="1" dirty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Sn</a:t>
            </a:r>
            <a:r>
              <a:rPr lang="ru-RU" sz="2500" b="1" baseline="30000" dirty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+4</a:t>
            </a:r>
            <a:r>
              <a:rPr lang="en-US" sz="2500" b="1" dirty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lang="ru-RU" sz="2500" b="1" baseline="-30000" dirty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lang="ru-RU" sz="2500" b="1" baseline="30000" dirty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–1</a:t>
            </a:r>
            <a:r>
              <a:rPr lang="ru-RU" sz="2500" b="1" dirty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r>
              <a:rPr lang="ru-RU" sz="2500" b="1" dirty="0"/>
              <a:t> </a:t>
            </a:r>
          </a:p>
          <a:p>
            <a:pPr indent="45720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500" b="1" dirty="0">
                <a:latin typeface="Times New Roman" pitchFamily="18" charset="0"/>
                <a:cs typeface="Times New Roman" pitchFamily="18" charset="0"/>
              </a:rPr>
              <a:t>3. Оксиды элементов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, атомы которых находятся в промежуточной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с.о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indent="45720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500" b="1" i="1" dirty="0">
                <a:latin typeface="Times New Roman" pitchFamily="18" charset="0"/>
                <a:cs typeface="Times New Roman" pitchFamily="18" charset="0"/>
              </a:rPr>
              <a:t>Это 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оксиды ряда неметаллов:</a:t>
            </a:r>
          </a:p>
          <a:p>
            <a:pPr indent="45720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5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500" b="1" baseline="30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+2</a:t>
            </a:r>
            <a:r>
              <a:rPr lang="ru-RU" sz="25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О, </a:t>
            </a:r>
            <a:r>
              <a:rPr lang="en-US" sz="25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500" b="1" baseline="30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+4</a:t>
            </a:r>
            <a:r>
              <a:rPr lang="en-US" sz="25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2500" b="1" baseline="-25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5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5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500" b="1" baseline="30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+2</a:t>
            </a:r>
            <a:r>
              <a:rPr lang="en-US" sz="25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25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5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2500" b="1" baseline="30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+3</a:t>
            </a:r>
            <a:r>
              <a:rPr lang="ru-RU" sz="2500" b="1" baseline="-25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5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2500" b="1" baseline="-25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5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а также низшие оксиды некоторых р– и 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–металлов: </a:t>
            </a:r>
            <a:r>
              <a:rPr lang="en-US" sz="25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SnO</a:t>
            </a:r>
            <a:r>
              <a:rPr lang="ru-RU" sz="25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5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FeO</a:t>
            </a:r>
            <a:r>
              <a:rPr lang="ru-RU" sz="25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500" b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CrO</a:t>
            </a:r>
            <a:r>
              <a:rPr lang="ru-RU" sz="25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и соответствующие им соли, например, </a:t>
            </a:r>
            <a:r>
              <a:rPr lang="en-US" sz="25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Sn</a:t>
            </a:r>
            <a:r>
              <a:rPr lang="ru-RU" sz="2500" b="1" baseline="30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+2</a:t>
            </a:r>
            <a:r>
              <a:rPr lang="en-US" sz="25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Cl</a:t>
            </a:r>
            <a:r>
              <a:rPr lang="ru-RU" sz="2500" b="1" baseline="-25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5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5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Fe</a:t>
            </a:r>
            <a:r>
              <a:rPr lang="ru-RU" sz="2500" b="1" baseline="30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+2</a:t>
            </a:r>
            <a:r>
              <a:rPr lang="en-US" sz="25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SO</a:t>
            </a:r>
            <a:r>
              <a:rPr lang="ru-RU" sz="2500" b="1" baseline="-25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5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500" dirty="0" err="1">
                <a:latin typeface="Times New Roman" pitchFamily="18" charset="0"/>
                <a:cs typeface="Times New Roman" pitchFamily="18" charset="0"/>
              </a:rPr>
              <a:t>др</a:t>
            </a:r>
            <a:r>
              <a:rPr lang="ru-RU" sz="25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85238"/>
            <a:ext cx="8643998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4. Некоторые кислородсодержащие кислоты и их соли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, в состав которых входят атомы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/э в промежуточных с.о., например: </a:t>
            </a:r>
          </a:p>
          <a:p>
            <a:r>
              <a:rPr lang="en-US" sz="25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HN</a:t>
            </a:r>
            <a:r>
              <a:rPr lang="ru-RU" sz="2500" b="1" baseline="30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+3</a:t>
            </a:r>
            <a:r>
              <a:rPr lang="en-US" sz="25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2500" b="1" baseline="-25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5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H</a:t>
            </a:r>
            <a:r>
              <a:rPr lang="ru-RU" sz="2500" b="1" baseline="-25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5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500" b="1" baseline="30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+4</a:t>
            </a:r>
            <a:r>
              <a:rPr lang="ru-RU" sz="25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2500" b="1" baseline="-25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5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H</a:t>
            </a:r>
            <a:r>
              <a:rPr lang="ru-RU" sz="2500" b="1" baseline="-25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5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2500" b="1" baseline="30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+3</a:t>
            </a:r>
            <a:r>
              <a:rPr lang="ru-RU" sz="25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2500" b="1" baseline="-25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5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и их соли:</a:t>
            </a:r>
          </a:p>
          <a:p>
            <a:r>
              <a:rPr lang="en-US" sz="25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500" b="1" baseline="-25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5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2500" b="1" baseline="30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+4</a:t>
            </a:r>
            <a:r>
              <a:rPr lang="en-US" sz="25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2500" b="1" baseline="-25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5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+ H</a:t>
            </a:r>
            <a:r>
              <a:rPr lang="en-US" sz="2500" b="1" baseline="-25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5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 –2ē → S</a:t>
            </a:r>
            <a:r>
              <a:rPr lang="en-US" sz="2500" b="1" baseline="30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+6</a:t>
            </a:r>
            <a:r>
              <a:rPr lang="en-US" sz="25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2500" b="1" baseline="-25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500" b="1" baseline="30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2–</a:t>
            </a:r>
            <a:r>
              <a:rPr lang="en-US" sz="25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+ 4H</a:t>
            </a:r>
            <a:r>
              <a:rPr lang="en-US" sz="2500" b="1" baseline="30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5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25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5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500" b="1" baseline="-25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5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500" b="1" baseline="30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+1</a:t>
            </a:r>
            <a:r>
              <a:rPr lang="en-US" sz="25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2500" b="1" baseline="-25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5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+ 2H</a:t>
            </a:r>
            <a:r>
              <a:rPr lang="en-US" sz="2500" b="1" baseline="-25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5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 –4ē → P</a:t>
            </a:r>
            <a:r>
              <a:rPr lang="en-US" sz="2500" b="1" baseline="30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+5</a:t>
            </a:r>
            <a:r>
              <a:rPr lang="en-US" sz="25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2500" b="1" baseline="-25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500" b="1" baseline="30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3–</a:t>
            </a:r>
            <a:r>
              <a:rPr lang="en-US" sz="25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+ 7H</a:t>
            </a:r>
            <a:r>
              <a:rPr lang="en-US" sz="2500" b="1" baseline="30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5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25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5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500" b="1" baseline="-25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5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2500" b="1" baseline="30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+3</a:t>
            </a:r>
            <a:r>
              <a:rPr lang="en-US" sz="25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2500" b="1" baseline="-25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5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+ H</a:t>
            </a:r>
            <a:r>
              <a:rPr lang="en-US" sz="2500" b="1" baseline="-25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5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 –2ē → P</a:t>
            </a:r>
            <a:r>
              <a:rPr lang="en-US" sz="2500" b="1" baseline="30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+5</a:t>
            </a:r>
            <a:r>
              <a:rPr lang="en-US" sz="25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2500" b="1" baseline="-25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500" b="1" baseline="30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3–</a:t>
            </a:r>
            <a:r>
              <a:rPr lang="en-US" sz="25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+ 5H</a:t>
            </a:r>
            <a:r>
              <a:rPr lang="en-US" sz="2500" b="1" baseline="30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5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25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5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500" b="1" baseline="30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+3</a:t>
            </a:r>
            <a:r>
              <a:rPr lang="en-US" sz="25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2500" b="1" baseline="-25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500" b="1" baseline="30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5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+ H</a:t>
            </a:r>
            <a:r>
              <a:rPr lang="en-US" sz="2500" b="1" baseline="-25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5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 –2ē → N</a:t>
            </a:r>
            <a:r>
              <a:rPr lang="en-US" sz="2500" b="1" baseline="30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+5</a:t>
            </a:r>
            <a:r>
              <a:rPr lang="en-US" sz="25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2500" b="1" baseline="-25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500" b="1" baseline="30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5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+ 2H</a:t>
            </a:r>
            <a:r>
              <a:rPr lang="en-US" sz="2500" b="1" baseline="30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5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25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5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5.Аммиак </a:t>
            </a:r>
            <a:r>
              <a:rPr lang="ru-RU" sz="25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en-US" sz="25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lang="ru-RU" sz="2500" b="1" baseline="300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–3</a:t>
            </a:r>
            <a:r>
              <a:rPr lang="en-US" sz="25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lang="ru-RU" sz="2500" b="1" baseline="-300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25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)и его производные – гидразин </a:t>
            </a:r>
            <a:r>
              <a:rPr lang="en-US" sz="25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lang="ru-RU" sz="2500" b="1" baseline="300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–2</a:t>
            </a:r>
            <a:r>
              <a:rPr lang="ru-RU" sz="2500" b="1" baseline="-300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en-US" sz="25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lang="ru-RU" sz="2500" b="1" baseline="-300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lang="ru-RU" sz="25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гидроксилами</a:t>
            </a:r>
            <a:r>
              <a:rPr lang="uk-UA" sz="25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 </a:t>
            </a:r>
          </a:p>
          <a:p>
            <a:pPr lvl="0" indent="457200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2500" b="1" dirty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lang="ru-RU" sz="2500" b="1" baseline="30000" dirty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–1</a:t>
            </a:r>
            <a:r>
              <a:rPr lang="en-US" sz="2500" b="1" dirty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lang="ru-RU" sz="2500" b="1" baseline="-30000" dirty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en-US" sz="2500" b="1" dirty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OH</a:t>
            </a:r>
            <a:r>
              <a:rPr lang="ru-RU" sz="2500" dirty="0">
                <a:solidFill>
                  <a:srgbClr val="7030A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5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стремятся к выделению элементарного азота – </a:t>
            </a:r>
            <a:r>
              <a:rPr lang="en-US" sz="25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lang="ru-RU" sz="2500" baseline="-300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25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если же окислитель сильный, то возможно окисление вплоть до азотной кислоты – </a:t>
            </a:r>
            <a:r>
              <a:rPr lang="en-US" sz="25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HNO</a:t>
            </a:r>
            <a:r>
              <a:rPr lang="ru-RU" sz="2500" baseline="-300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25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</a:p>
          <a:p>
            <a:pPr lvl="0" indent="45720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5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5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500" b="1" baseline="30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–3</a:t>
            </a:r>
            <a:r>
              <a:rPr lang="ru-RU" sz="25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–6ē → </a:t>
            </a:r>
            <a:r>
              <a:rPr lang="en-US" sz="25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500" b="1" baseline="-25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500" b="1" baseline="30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5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↑; </a:t>
            </a:r>
          </a:p>
          <a:p>
            <a:pPr lvl="0" indent="45720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5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5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500" b="1" baseline="30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–2</a:t>
            </a:r>
            <a:r>
              <a:rPr lang="ru-RU" sz="25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–4ē → </a:t>
            </a:r>
            <a:r>
              <a:rPr lang="en-US" sz="25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500" b="1" baseline="-25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500" b="1" baseline="30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5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↑; </a:t>
            </a:r>
          </a:p>
          <a:p>
            <a:pPr lvl="0" indent="45720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5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5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500" b="1" baseline="30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–1</a:t>
            </a:r>
            <a:r>
              <a:rPr lang="ru-RU" sz="25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–2ē → </a:t>
            </a:r>
            <a:r>
              <a:rPr lang="en-US" sz="25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500" b="1" baseline="-25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500" b="1" baseline="30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5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↑.</a:t>
            </a:r>
          </a:p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3" name="Rectangle 1"/>
          <p:cNvSpPr>
            <a:spLocks noChangeArrowheads="1"/>
          </p:cNvSpPr>
          <p:nvPr/>
        </p:nvSpPr>
        <p:spPr bwMode="auto">
          <a:xfrm>
            <a:off x="214282" y="142852"/>
            <a:ext cx="8786874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 Некоторые органические вещества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‒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спирты, альдегиды, некоторые карбоновые кислоты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(НСООН, HOOC–COOН), углеводы (C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):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Муравьиная кислота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HC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+2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OOH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</a:t>
            </a: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–2ē →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+4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↑);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Щавелевая кислота и её соли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</a:t>
            </a: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+3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–2ē → 2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+4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↑);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Альдегиды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</a:t>
            </a: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RC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+1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HO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+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–2ē →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RC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+3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OOH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+ 2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Первичные спирты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RC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–1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OH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–2ē →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RC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+1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HO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+ 2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Глюкоза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+ 3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OH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–2ē →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11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+ 2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5" name="Rectangle 1"/>
          <p:cNvSpPr>
            <a:spLocks noChangeArrowheads="1"/>
          </p:cNvSpPr>
          <p:nvPr/>
        </p:nvSpPr>
        <p:spPr bwMode="auto">
          <a:xfrm>
            <a:off x="107504" y="260648"/>
            <a:ext cx="9001000" cy="2954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sz="2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4.5. Кислородные соединения галогенов, кроме </a:t>
            </a:r>
            <a:r>
              <a:rPr kumimoji="0" lang="en-US" sz="2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кислоты и соли сильные окислители в кислой среде, соли – особенно в щелочной:</a:t>
            </a:r>
          </a:p>
          <a:p>
            <a:r>
              <a:rPr lang="en-US" sz="2500" b="1" dirty="0" smtClean="0"/>
              <a:t>MHal</a:t>
            </a:r>
            <a:r>
              <a:rPr lang="en-US" sz="2500" b="1" baseline="30000" dirty="0" smtClean="0"/>
              <a:t>+1</a:t>
            </a:r>
            <a:r>
              <a:rPr lang="en-US" sz="2500" b="1" dirty="0" smtClean="0"/>
              <a:t>O</a:t>
            </a:r>
            <a:r>
              <a:rPr lang="ru-RU" sz="2500" b="1" dirty="0" smtClean="0"/>
              <a:t>    </a:t>
            </a:r>
            <a:r>
              <a:rPr lang="en-US" sz="2500" b="1" dirty="0" smtClean="0"/>
              <a:t>MHal</a:t>
            </a:r>
            <a:r>
              <a:rPr lang="en-US" sz="2500" b="1" baseline="30000" dirty="0" smtClean="0"/>
              <a:t>+5</a:t>
            </a:r>
            <a:r>
              <a:rPr lang="en-US" sz="2500" b="1" dirty="0" smtClean="0"/>
              <a:t>O</a:t>
            </a:r>
            <a:r>
              <a:rPr lang="en-US" sz="2500" b="1" baseline="-25000" dirty="0" smtClean="0"/>
              <a:t>3</a:t>
            </a:r>
            <a:endParaRPr lang="ru-RU" sz="2500" dirty="0"/>
          </a:p>
          <a:p>
            <a:r>
              <a:rPr lang="en-US" sz="2500" b="1" dirty="0" smtClean="0"/>
              <a:t>MHal</a:t>
            </a:r>
            <a:r>
              <a:rPr lang="en-US" sz="2500" b="1" baseline="30000" dirty="0" smtClean="0"/>
              <a:t>+7</a:t>
            </a:r>
            <a:r>
              <a:rPr lang="en-US" sz="2500" b="1" dirty="0" smtClean="0"/>
              <a:t>O</a:t>
            </a:r>
            <a:r>
              <a:rPr lang="en-US" sz="2500" b="1" baseline="-25000" dirty="0" smtClean="0"/>
              <a:t>4</a:t>
            </a:r>
            <a:r>
              <a:rPr lang="ru-RU" sz="2500" b="1" baseline="-25000" dirty="0" smtClean="0"/>
              <a:t>    </a:t>
            </a:r>
            <a:r>
              <a:rPr lang="en-US" sz="2500" b="1" dirty="0" smtClean="0"/>
              <a:t>MHal</a:t>
            </a:r>
            <a:r>
              <a:rPr lang="en-US" sz="2500" b="1" baseline="30000" dirty="0" smtClean="0"/>
              <a:t>+3</a:t>
            </a:r>
            <a:r>
              <a:rPr lang="en-US" sz="2500" b="1" dirty="0" smtClean="0"/>
              <a:t>O</a:t>
            </a:r>
            <a:r>
              <a:rPr lang="en-US" sz="2500" b="1" baseline="-25000" dirty="0" smtClean="0"/>
              <a:t>2</a:t>
            </a:r>
            <a:endParaRPr lang="ru-RU" sz="2500" dirty="0"/>
          </a:p>
          <a:p>
            <a:r>
              <a:rPr lang="en-US" sz="2500" b="1" i="1" dirty="0" smtClean="0"/>
              <a:t>M </a:t>
            </a:r>
            <a:r>
              <a:rPr lang="en-US" sz="2500" b="1" i="1" dirty="0"/>
              <a:t>– </a:t>
            </a:r>
            <a:r>
              <a:rPr lang="ru-RU" sz="2500" b="1" i="1" dirty="0"/>
              <a:t>катион</a:t>
            </a:r>
            <a:r>
              <a:rPr lang="en-US" sz="2500" b="1" i="1" dirty="0"/>
              <a:t>(I)</a:t>
            </a:r>
            <a:r>
              <a:rPr lang="ru-RU" sz="2500" b="1" i="1" dirty="0"/>
              <a:t>         </a:t>
            </a:r>
            <a:r>
              <a:rPr lang="en-US" sz="2500" b="1" i="1" dirty="0" smtClean="0"/>
              <a:t>Hal – </a:t>
            </a:r>
            <a:r>
              <a:rPr lang="ru-RU" sz="2500" b="1" i="1" dirty="0" smtClean="0"/>
              <a:t>галоген</a:t>
            </a:r>
          </a:p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2883419"/>
              </p:ext>
            </p:extLst>
          </p:nvPr>
        </p:nvGraphicFramePr>
        <p:xfrm>
          <a:off x="-180528" y="2852936"/>
          <a:ext cx="8358245" cy="3578172"/>
        </p:xfrm>
        <a:graphic>
          <a:graphicData uri="http://schemas.openxmlformats.org/drawingml/2006/table">
            <a:tbl>
              <a:tblPr/>
              <a:tblGrid>
                <a:gridCol w="1874077"/>
                <a:gridCol w="3071522"/>
                <a:gridCol w="3412646"/>
              </a:tblGrid>
              <a:tr h="894543">
                <a:tc>
                  <a:txBody>
                    <a:bodyPr/>
                    <a:lstStyle/>
                    <a:p>
                      <a:pPr indent="540385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Times New Roman"/>
                        </a:rPr>
                        <a:t>MHal</a:t>
                      </a:r>
                      <a:r>
                        <a:rPr lang="en-US" sz="2000" b="1" baseline="30000" dirty="0">
                          <a:latin typeface="Times New Roman"/>
                          <a:ea typeface="Calibri"/>
                          <a:cs typeface="Times New Roman"/>
                        </a:rPr>
                        <a:t>+1</a:t>
                      </a:r>
                      <a:r>
                        <a:rPr lang="en-US" sz="2000" b="1" dirty="0">
                          <a:latin typeface="Times New Roman"/>
                          <a:ea typeface="Calibri"/>
                          <a:cs typeface="Times New Roman"/>
                        </a:rPr>
                        <a:t>O</a:t>
                      </a:r>
                      <a:endParaRPr lang="ru-RU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4">
                  <a:txBody>
                    <a:bodyPr/>
                    <a:lstStyle/>
                    <a:p>
                      <a:pPr indent="457200" algn="ctr">
                        <a:lnSpc>
                          <a:spcPts val="214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457200" algn="ctr">
                        <a:lnSpc>
                          <a:spcPts val="214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/>
                          <a:ea typeface="Times New Roman"/>
                          <a:cs typeface="Times New Roman"/>
                        </a:rPr>
                        <a:t>Hal</a:t>
                      </a:r>
                      <a:r>
                        <a:rPr lang="en-US" sz="2400" b="1" baseline="30000" dirty="0">
                          <a:latin typeface="Times New Roman"/>
                          <a:ea typeface="Times New Roman"/>
                          <a:cs typeface="Times New Roman"/>
                        </a:rPr>
                        <a:t>+1</a:t>
                      </a:r>
                      <a:r>
                        <a:rPr lang="en-US" sz="2400" b="1" dirty="0">
                          <a:latin typeface="Times New Roman"/>
                          <a:ea typeface="Times New Roman"/>
                          <a:cs typeface="Times New Roman"/>
                        </a:rPr>
                        <a:t> +2ē → Hal</a:t>
                      </a:r>
                      <a:r>
                        <a:rPr lang="en-US" sz="2400" b="1" baseline="30000" dirty="0">
                          <a:latin typeface="Times New Roman"/>
                          <a:ea typeface="Times New Roman"/>
                          <a:cs typeface="Times New Roman"/>
                        </a:rPr>
                        <a:t>–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894543">
                <a:tc>
                  <a:txBody>
                    <a:bodyPr/>
                    <a:lstStyle/>
                    <a:p>
                      <a:pPr indent="540385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Times New Roman"/>
                        </a:rPr>
                        <a:t>MHal</a:t>
                      </a:r>
                      <a:r>
                        <a:rPr lang="en-US" sz="2000" b="1" baseline="30000" dirty="0">
                          <a:latin typeface="Times New Roman"/>
                          <a:ea typeface="Calibri"/>
                          <a:cs typeface="Times New Roman"/>
                        </a:rPr>
                        <a:t>+3</a:t>
                      </a:r>
                      <a:r>
                        <a:rPr lang="en-US" sz="2000" b="1" dirty="0">
                          <a:latin typeface="Times New Roman"/>
                          <a:ea typeface="Calibri"/>
                          <a:cs typeface="Times New Roman"/>
                        </a:rPr>
                        <a:t>O</a:t>
                      </a:r>
                      <a:r>
                        <a:rPr lang="en-US" sz="2000" b="1" baseline="-25000" dirty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457200" algn="ctr">
                        <a:lnSpc>
                          <a:spcPts val="214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/>
                          <a:ea typeface="Times New Roman"/>
                          <a:cs typeface="Times New Roman"/>
                        </a:rPr>
                        <a:t>Hal</a:t>
                      </a:r>
                      <a:r>
                        <a:rPr lang="en-US" sz="2400" b="1" baseline="30000" dirty="0">
                          <a:latin typeface="Times New Roman"/>
                          <a:ea typeface="Times New Roman"/>
                          <a:cs typeface="Times New Roman"/>
                        </a:rPr>
                        <a:t>+3</a:t>
                      </a:r>
                      <a:r>
                        <a:rPr lang="en-US" sz="2400" b="1" dirty="0">
                          <a:latin typeface="Times New Roman"/>
                          <a:ea typeface="Times New Roman"/>
                          <a:cs typeface="Times New Roman"/>
                        </a:rPr>
                        <a:t> +4ē → Hal</a:t>
                      </a:r>
                      <a:r>
                        <a:rPr lang="en-US" sz="2400" b="1" baseline="30000" dirty="0">
                          <a:latin typeface="Times New Roman"/>
                          <a:ea typeface="Times New Roman"/>
                          <a:cs typeface="Times New Roman"/>
                        </a:rPr>
                        <a:t>–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894543">
                <a:tc>
                  <a:txBody>
                    <a:bodyPr/>
                    <a:lstStyle/>
                    <a:p>
                      <a:pPr indent="540385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Times New Roman"/>
                        </a:rPr>
                        <a:t>MHal</a:t>
                      </a:r>
                      <a:r>
                        <a:rPr lang="en-US" sz="2000" b="1" baseline="30000" dirty="0">
                          <a:latin typeface="Times New Roman"/>
                          <a:ea typeface="Calibri"/>
                          <a:cs typeface="Times New Roman"/>
                        </a:rPr>
                        <a:t>+5</a:t>
                      </a:r>
                      <a:r>
                        <a:rPr lang="en-US" sz="2000" b="1" dirty="0">
                          <a:latin typeface="Times New Roman"/>
                          <a:ea typeface="Calibri"/>
                          <a:cs typeface="Times New Roman"/>
                        </a:rPr>
                        <a:t>O</a:t>
                      </a:r>
                      <a:r>
                        <a:rPr lang="en-US" sz="2000" b="1" baseline="-25000" dirty="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457200" algn="ctr">
                        <a:lnSpc>
                          <a:spcPts val="214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/>
                          <a:ea typeface="Times New Roman"/>
                          <a:cs typeface="Times New Roman"/>
                        </a:rPr>
                        <a:t>Hal</a:t>
                      </a:r>
                      <a:r>
                        <a:rPr lang="en-US" sz="2400" b="1" baseline="30000" dirty="0">
                          <a:latin typeface="Times New Roman"/>
                          <a:ea typeface="Times New Roman"/>
                          <a:cs typeface="Times New Roman"/>
                        </a:rPr>
                        <a:t>+5</a:t>
                      </a:r>
                      <a:r>
                        <a:rPr lang="en-US" sz="2400" b="1" dirty="0">
                          <a:latin typeface="Times New Roman"/>
                          <a:ea typeface="Times New Roman"/>
                          <a:cs typeface="Times New Roman"/>
                        </a:rPr>
                        <a:t> +6ē → Hal</a:t>
                      </a:r>
                      <a:r>
                        <a:rPr lang="en-US" sz="2400" b="1" baseline="30000" dirty="0">
                          <a:latin typeface="Times New Roman"/>
                          <a:ea typeface="Times New Roman"/>
                          <a:cs typeface="Times New Roman"/>
                        </a:rPr>
                        <a:t>–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894543">
                <a:tc>
                  <a:txBody>
                    <a:bodyPr/>
                    <a:lstStyle/>
                    <a:p>
                      <a:pPr indent="540385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Times New Roman"/>
                        </a:rPr>
                        <a:t>MHal</a:t>
                      </a:r>
                      <a:r>
                        <a:rPr lang="en-US" sz="2000" b="1" baseline="30000" dirty="0">
                          <a:latin typeface="Times New Roman"/>
                          <a:ea typeface="Calibri"/>
                          <a:cs typeface="Times New Roman"/>
                        </a:rPr>
                        <a:t>+7</a:t>
                      </a:r>
                      <a:r>
                        <a:rPr lang="en-US" sz="2000" b="1" dirty="0">
                          <a:latin typeface="Times New Roman"/>
                          <a:ea typeface="Calibri"/>
                          <a:cs typeface="Times New Roman"/>
                        </a:rPr>
                        <a:t>O</a:t>
                      </a:r>
                      <a:r>
                        <a:rPr lang="en-US" sz="2000" b="1" baseline="-25000" dirty="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457200" algn="ctr">
                        <a:lnSpc>
                          <a:spcPts val="214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/>
                          <a:ea typeface="Times New Roman"/>
                          <a:cs typeface="Times New Roman"/>
                        </a:rPr>
                        <a:t>Hal</a:t>
                      </a:r>
                      <a:r>
                        <a:rPr lang="en-US" sz="2400" b="1" baseline="30000" dirty="0">
                          <a:latin typeface="Times New Roman"/>
                          <a:ea typeface="Times New Roman"/>
                          <a:cs typeface="Times New Roman"/>
                        </a:rPr>
                        <a:t>+7 </a:t>
                      </a:r>
                      <a:r>
                        <a:rPr lang="en-US" sz="2400" b="1" dirty="0">
                          <a:latin typeface="Times New Roman"/>
                          <a:ea typeface="Times New Roman"/>
                          <a:cs typeface="Times New Roman"/>
                        </a:rPr>
                        <a:t>+8ē → Hal</a:t>
                      </a:r>
                      <a:r>
                        <a:rPr lang="en-US" sz="2400" b="1" baseline="30000" dirty="0">
                          <a:latin typeface="Times New Roman"/>
                          <a:ea typeface="Times New Roman"/>
                          <a:cs typeface="Times New Roman"/>
                        </a:rPr>
                        <a:t>–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Rectangle 1"/>
          <p:cNvSpPr>
            <a:spLocks noChangeArrowheads="1"/>
          </p:cNvSpPr>
          <p:nvPr/>
        </p:nvSpPr>
        <p:spPr bwMode="auto">
          <a:xfrm>
            <a:off x="107504" y="260648"/>
            <a:ext cx="8929718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4.6. Царская водка – </a:t>
            </a:r>
          </a:p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Смесь концентрированной азотной и соляной кислот (1 : 3 по объему), называется царская водка, из-за способности растворять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Pt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Pd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Os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en-US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Ru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Au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Au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+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HNO</a:t>
            </a:r>
            <a:r>
              <a:rPr kumimoji="0" lang="ru-RU" sz="20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+ 4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HCl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→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[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AuCl</a:t>
            </a:r>
            <a:r>
              <a:rPr kumimoji="0" lang="ru-RU" sz="20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] +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NO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↑ + 2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kumimoji="0" lang="ru-RU" sz="20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для удобства пишут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AuCl</a:t>
            </a:r>
            <a:r>
              <a:rPr kumimoji="0" lang="ru-RU" sz="20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lang="ru-RU" sz="2000" b="1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Pt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+ 4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HNO</a:t>
            </a:r>
            <a:r>
              <a:rPr kumimoji="0" lang="ru-RU" sz="20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+ 18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HCl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→ 3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kumimoji="0" lang="ru-RU" sz="20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[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PtCl</a:t>
            </a:r>
            <a:r>
              <a:rPr kumimoji="0" lang="ru-RU" sz="20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] + 4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NO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↑ + 8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kumimoji="0" lang="ru-RU" sz="20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аналогично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PtCl</a:t>
            </a:r>
            <a:r>
              <a:rPr kumimoji="0" lang="ru-RU" sz="20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lvl="0" indent="45720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4.7. Перекись водорода. </a:t>
            </a:r>
          </a:p>
          <a:p>
            <a:pPr lvl="0" indent="45720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молекуле пероксида водорода </a:t>
            </a:r>
            <a:r>
              <a:rPr lang="ru-RU" sz="20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lang="ru-RU" sz="2000" b="1" baseline="-300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20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</a:t>
            </a:r>
            <a:r>
              <a:rPr lang="ru-RU" sz="2000" b="1" baseline="-300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</a:t>
            </a:r>
            <a:r>
              <a:rPr lang="ru-RU" sz="20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с.о</a:t>
            </a:r>
            <a:r>
              <a:rPr lang="ru-RU" sz="20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.(О) = –1. Это промежуточная и не самая устойчивая </a:t>
            </a:r>
            <a:r>
              <a:rPr lang="ru-RU" sz="20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с.о</a:t>
            </a:r>
            <a:r>
              <a:rPr lang="ru-RU" sz="20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., поэтому </a:t>
            </a:r>
            <a:r>
              <a:rPr lang="ru-RU" sz="20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lang="ru-RU" sz="2000" b="1" baseline="-300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20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</a:t>
            </a:r>
            <a:r>
              <a:rPr lang="ru-RU" sz="2000" b="1" baseline="-300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20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проявляет и окислительные, и восстановительные свойства.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зависимости от того, окислителем или восстановителем является </a:t>
            </a:r>
            <a:r>
              <a:rPr lang="ru-RU" sz="20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lang="ru-RU" sz="2000" b="1" baseline="-300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20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</a:t>
            </a:r>
            <a:r>
              <a:rPr lang="ru-RU" sz="2000" b="1" baseline="-300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20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реакции, продукты </a:t>
            </a:r>
            <a:r>
              <a:rPr lang="ru-RU" sz="20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окислительно</a:t>
            </a:r>
            <a:r>
              <a:rPr lang="ru-RU" sz="20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-восстановительного взаимодействия будут разными:</a:t>
            </a:r>
          </a:p>
          <a:p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0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20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окислитель – </a:t>
            </a:r>
            <a:r>
              <a:rPr lang="ru-RU" sz="20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образуется </a:t>
            </a:r>
            <a:r>
              <a:rPr lang="en-US" sz="20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000" b="1" u="sng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0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20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восстановитель – </a:t>
            </a:r>
            <a:r>
              <a:rPr lang="ru-RU" sz="20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выделяется O</a:t>
            </a:r>
            <a:r>
              <a:rPr lang="ru-RU" sz="2000" b="1" u="sng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2O</a:t>
            </a:r>
            <a:r>
              <a:rPr lang="ru-RU" sz="2000" b="1" baseline="30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–1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+2ē → 2O</a:t>
            </a:r>
            <a:r>
              <a:rPr lang="ru-RU" sz="2000" b="1" baseline="30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–2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2O</a:t>
            </a:r>
            <a:r>
              <a:rPr lang="ru-RU" sz="2000" b="1" baseline="30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–1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–2ē → O</a:t>
            </a:r>
            <a:r>
              <a:rPr lang="ru-RU" sz="2000" b="1" baseline="30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↑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1" name="Rectangle 1"/>
          <p:cNvSpPr>
            <a:spLocks noChangeArrowheads="1"/>
          </p:cNvSpPr>
          <p:nvPr/>
        </p:nvSpPr>
        <p:spPr bwMode="auto">
          <a:xfrm>
            <a:off x="0" y="876201"/>
            <a:ext cx="9021625" cy="5878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4.8.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Азотистая кислота – HNO</a:t>
            </a:r>
            <a:r>
              <a:rPr kumimoji="0" lang="ru-RU" sz="20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устойчива при низких температурах и разбавленном виде и является сильным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окислителем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относительно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концентрированном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виде: </a:t>
            </a:r>
          </a:p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ru-RU" sz="20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+3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+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ē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→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ru-RU" sz="20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+2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ru-RU" sz="20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+2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↑)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</a:p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 с сильными окислителями и в виде солей (нитритов) –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восстановитель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</a:t>
            </a:r>
          </a:p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ru-RU" sz="20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+3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–2ē →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ru-RU" sz="20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+5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NO</a:t>
            </a:r>
            <a:r>
              <a:rPr kumimoji="0" lang="ru-RU" sz="20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20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lvl="0" indent="539750" algn="ctr" fontAlgn="base">
              <a:spcBef>
                <a:spcPct val="0"/>
              </a:spcBef>
              <a:spcAft>
                <a:spcPct val="0"/>
              </a:spcAft>
            </a:pPr>
            <a:endParaRPr lang="ru-RU" sz="20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indent="53975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4.9</a:t>
            </a:r>
            <a:r>
              <a:rPr lang="ru-RU" sz="20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Кислородные кислоты и соли элементов, имеющих переменную степень окисления (</a:t>
            </a:r>
            <a:r>
              <a:rPr lang="en-US" sz="20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Se</a:t>
            </a:r>
            <a:r>
              <a:rPr lang="ru-RU" sz="20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en-US" sz="2000" b="1" dirty="0" err="1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Te</a:t>
            </a:r>
            <a:r>
              <a:rPr lang="ru-RU" sz="20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en-US" sz="20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As</a:t>
            </a:r>
            <a:r>
              <a:rPr lang="ru-RU" sz="20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en-US" sz="20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</a:t>
            </a:r>
            <a:r>
              <a:rPr lang="ru-RU" sz="2000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r>
              <a:rPr lang="ru-RU" sz="2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в кислой среде способны переходить в степень окисления равную 0, и другие: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lvl="0" indent="53975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Se</a:t>
            </a:r>
            <a:r>
              <a:rPr lang="en-US" sz="2000" b="1" baseline="30000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+6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</a:t>
            </a:r>
            <a:r>
              <a:rPr lang="en-US" sz="2000" b="1" baseline="-30000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</a:t>
            </a:r>
            <a:r>
              <a:rPr lang="en-US" sz="2000" b="1" baseline="30000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2–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+ 2H</a:t>
            </a:r>
            <a:r>
              <a:rPr lang="en-US" sz="2000" b="1" baseline="30000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+2ē → Se</a:t>
            </a:r>
            <a:r>
              <a:rPr lang="en-US" sz="2000" b="1" baseline="30000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+4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</a:t>
            </a:r>
            <a:r>
              <a:rPr lang="en-US" sz="2000" b="1" baseline="-30000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lang="en-US" sz="2000" b="1" baseline="30000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2–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+ H</a:t>
            </a:r>
            <a:r>
              <a:rPr lang="en-US" sz="2000" b="1" baseline="-30000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O;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indent="53975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Se</a:t>
            </a:r>
            <a:r>
              <a:rPr lang="en-US" sz="2000" b="1" baseline="30000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+4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</a:t>
            </a:r>
            <a:r>
              <a:rPr lang="en-US" sz="2000" b="1" baseline="-30000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lang="en-US" sz="2000" b="1" baseline="30000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2–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+ 6H</a:t>
            </a:r>
            <a:r>
              <a:rPr lang="en-US" sz="2000" b="1" baseline="30000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+ 4ē → Se</a:t>
            </a:r>
            <a:r>
              <a:rPr lang="en-US" sz="2000" b="1" baseline="30000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0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+ 3H</a:t>
            </a:r>
            <a:r>
              <a:rPr lang="en-US" sz="2000" b="1" baseline="-30000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O;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indent="53975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Se</a:t>
            </a:r>
            <a:r>
              <a:rPr lang="en-US" sz="2000" b="1" baseline="30000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+6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</a:t>
            </a:r>
            <a:r>
              <a:rPr lang="en-US" sz="2000" b="1" baseline="-30000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</a:t>
            </a:r>
            <a:r>
              <a:rPr lang="en-US" sz="2000" b="1" baseline="30000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2–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+ 8H</a:t>
            </a:r>
            <a:r>
              <a:rPr lang="en-US" sz="2000" b="1" baseline="30000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+ 6ē → Se</a:t>
            </a:r>
            <a:r>
              <a:rPr lang="en-US" sz="2000" b="1" baseline="30000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0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+ 4H</a:t>
            </a:r>
            <a:r>
              <a:rPr lang="en-US" sz="2000" b="1" baseline="-30000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O;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indent="53975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As</a:t>
            </a:r>
            <a:r>
              <a:rPr lang="en-US" sz="2000" b="1" baseline="30000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+5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</a:t>
            </a:r>
            <a:r>
              <a:rPr lang="en-US" sz="2000" b="1" baseline="-30000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</a:t>
            </a:r>
            <a:r>
              <a:rPr lang="en-US" sz="2000" b="1" baseline="30000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3–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+ 2H</a:t>
            </a:r>
            <a:r>
              <a:rPr lang="en-US" sz="2000" b="1" baseline="30000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+ 2ē → As</a:t>
            </a:r>
            <a:r>
              <a:rPr lang="en-US" sz="2000" b="1" baseline="30000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+3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</a:t>
            </a:r>
            <a:r>
              <a:rPr lang="en-US" sz="2000" b="1" baseline="-30000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lang="en-US" sz="2000" b="1" baseline="30000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3–</a:t>
            </a:r>
            <a:r>
              <a:rPr lang="en-US" sz="2000" b="1" dirty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+ </a:t>
            </a:r>
            <a:r>
              <a:rPr lang="en-US" sz="2000" b="1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</a:t>
            </a:r>
            <a:r>
              <a:rPr lang="en-US" sz="2000" b="1" baseline="-30000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en-US" sz="2000" b="1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O.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indent="53975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3" name="Rectangle 1"/>
          <p:cNvSpPr>
            <a:spLocks noChangeArrowheads="1"/>
          </p:cNvSpPr>
          <p:nvPr/>
        </p:nvSpPr>
        <p:spPr bwMode="auto">
          <a:xfrm>
            <a:off x="107504" y="332656"/>
            <a:ext cx="8715436" cy="4308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5397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5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4.10. Персульфат аммония – (</a:t>
            </a:r>
            <a:r>
              <a:rPr lang="en-US" sz="25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NH</a:t>
            </a:r>
            <a:r>
              <a:rPr lang="ru-RU" sz="2500" b="1" baseline="-300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lang="ru-RU" sz="25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lang="ru-RU" sz="2500" b="1" baseline="-300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en-US" sz="25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</a:t>
            </a:r>
            <a:r>
              <a:rPr lang="ru-RU" sz="2500" b="1" baseline="-300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en-US" sz="25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</a:t>
            </a:r>
            <a:r>
              <a:rPr lang="ru-RU" sz="2500" b="1" baseline="-300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</a:t>
            </a:r>
            <a:r>
              <a:rPr lang="ru-RU" sz="25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</a:p>
          <a:p>
            <a:pPr lvl="0" indent="53975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5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сильнейший окислитель в кислой среде, при нагревании в присутствии – </a:t>
            </a:r>
            <a:r>
              <a:rPr lang="en-US" sz="25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Ag</a:t>
            </a:r>
            <a:r>
              <a:rPr lang="ru-RU" sz="2500" baseline="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25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5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</a:t>
            </a:r>
            <a:r>
              <a:rPr lang="ru-RU" sz="2500" baseline="-30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en-US" sz="25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</a:t>
            </a:r>
            <a:r>
              <a:rPr lang="ru-RU" sz="2500" baseline="-30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8</a:t>
            </a:r>
            <a:r>
              <a:rPr lang="ru-RU" sz="2500" baseline="30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2–</a:t>
            </a:r>
            <a:r>
              <a:rPr lang="ru-RU" sz="25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+2ē → 2</a:t>
            </a:r>
            <a:r>
              <a:rPr lang="en-US" sz="25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SO</a:t>
            </a:r>
            <a:r>
              <a:rPr lang="ru-RU" sz="2500" baseline="-30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</a:t>
            </a:r>
            <a:r>
              <a:rPr lang="ru-RU" sz="2500" baseline="300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2–</a:t>
            </a:r>
            <a:r>
              <a:rPr lang="ru-RU" sz="25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lang="ru-RU" sz="2500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5397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4.11.</a:t>
            </a:r>
            <a:r>
              <a:rPr kumimoji="0" lang="ru-RU" sz="2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Оксид свинца(</a:t>
            </a:r>
            <a:r>
              <a:rPr kumimoji="0" lang="en-US" sz="2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IV</a:t>
            </a:r>
            <a:r>
              <a:rPr kumimoji="0" lang="ru-RU" sz="2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 – PbO</a:t>
            </a:r>
            <a:r>
              <a:rPr kumimoji="0" lang="ru-RU" sz="25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ru-RU" sz="2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сильнейший </a:t>
            </a:r>
            <a:r>
              <a:rPr kumimoji="0" lang="ru-RU" sz="25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окислитель</a:t>
            </a:r>
            <a:r>
              <a:rPr kumimoji="0" lang="ru-RU" sz="2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 азотнокислой среде, способен переводить марганец из любых степеней окисления в максимальную +7: </a:t>
            </a:r>
            <a:endParaRPr kumimoji="0" lang="ru-RU" sz="2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5397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Pb</a:t>
            </a:r>
            <a:r>
              <a:rPr kumimoji="0" lang="ru-RU" sz="25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+4</a:t>
            </a:r>
            <a:r>
              <a:rPr kumimoji="0" lang="ru-RU" sz="2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+2ē → </a:t>
            </a:r>
            <a:r>
              <a:rPr kumimoji="0" lang="en-US" sz="25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Pb</a:t>
            </a:r>
            <a:r>
              <a:rPr kumimoji="0" lang="ru-RU" sz="25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+2</a:t>
            </a:r>
            <a:r>
              <a:rPr kumimoji="0" lang="ru-RU" sz="2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</a:p>
          <a:p>
            <a:pPr lvl="0" indent="45720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5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4.12</a:t>
            </a:r>
            <a:r>
              <a:rPr lang="ru-RU" sz="25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Феррат калия – K</a:t>
            </a:r>
            <a:r>
              <a:rPr lang="ru-RU" sz="2500" b="1" baseline="-300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25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FeO</a:t>
            </a:r>
            <a:r>
              <a:rPr lang="ru-RU" sz="2500" b="1" baseline="-300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lang="ru-RU" sz="25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сильнейший окислитель в нейтральной и щелочной средах, восстанавливается </a:t>
            </a:r>
            <a:r>
              <a:rPr lang="ru-RU" sz="25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</a:t>
            </a:r>
            <a:r>
              <a:rPr lang="en-US" sz="25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Fe</a:t>
            </a:r>
            <a:r>
              <a:rPr lang="ru-RU" sz="25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en-US" sz="25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OH</a:t>
            </a:r>
            <a:r>
              <a:rPr lang="ru-RU" sz="25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lang="ru-RU" sz="2500" b="1" baseline="-30000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25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</a:t>
            </a:r>
            <a:r>
              <a:rPr lang="en-US" sz="25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Fe</a:t>
            </a:r>
            <a:r>
              <a:rPr lang="ru-RU" sz="2500" b="1" baseline="30000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+6</a:t>
            </a:r>
            <a:r>
              <a:rPr lang="ru-RU" sz="25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+3ē → </a:t>
            </a:r>
            <a:r>
              <a:rPr lang="en-US" sz="25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Fe</a:t>
            </a:r>
            <a:r>
              <a:rPr lang="ru-RU" sz="2500" b="1" baseline="30000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+3</a:t>
            </a:r>
            <a:r>
              <a:rPr lang="ru-RU" sz="25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25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5397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84867" y="4293096"/>
            <a:ext cx="85689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Если происходят ОВР с участием неметаллов, то не следует забывать, что многие их 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оксокислоты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неустойчивы и разлагаются на оксид и воду. Основные примеры таких кислот – </a:t>
            </a: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HNO</a:t>
            </a:r>
            <a:r>
              <a:rPr lang="ru-RU" sz="2400" b="1" baseline="-300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H</a:t>
            </a:r>
            <a:r>
              <a:rPr lang="ru-RU" sz="2400" b="1" baseline="-300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SO</a:t>
            </a:r>
            <a:r>
              <a:rPr lang="ru-RU" sz="2400" b="1" baseline="-300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H</a:t>
            </a:r>
            <a:r>
              <a:rPr lang="ru-RU" sz="2400" b="1" baseline="-300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</a:t>
            </a:r>
            <a:r>
              <a:rPr lang="ru-RU" sz="2400" b="1" baseline="-300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Записывать 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их в качестве продуктов ОВР </a:t>
            </a: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некорректно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Вместо этого следует записывать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</a:t>
            </a:r>
            <a:r>
              <a:rPr lang="ru-RU" sz="2400" b="1" baseline="-30000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и, соответственно,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NO,NO</a:t>
            </a:r>
            <a:r>
              <a:rPr lang="ru-RU" sz="2400" b="1" baseline="-30000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SO</a:t>
            </a:r>
            <a:r>
              <a:rPr lang="ru-RU" sz="2400" b="1" baseline="-30000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CO</a:t>
            </a:r>
            <a:r>
              <a:rPr lang="ru-RU" sz="2400" b="1" baseline="-30000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lang="ru-RU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0"/>
            <a:ext cx="8643998" cy="66941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just"/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4)Водород </a:t>
            </a:r>
            <a:r>
              <a:rPr lang="ru-RU" sz="25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с.о.(Н) = +1 в соединениях с неметаллами и равна –1 в соединениях с металлами (гидридах) и соединениях с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Sb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Si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marL="514350" indent="-514350" algn="just"/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500" baseline="30000" dirty="0" smtClean="0">
                <a:latin typeface="Times New Roman" pitchFamily="18" charset="0"/>
                <a:cs typeface="Times New Roman" pitchFamily="18" charset="0"/>
              </a:rPr>
              <a:t>+1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Cl</a:t>
            </a:r>
            <a:r>
              <a:rPr lang="ru-RU" sz="2500" baseline="30000" dirty="0" smtClean="0">
                <a:latin typeface="Times New Roman" pitchFamily="18" charset="0"/>
                <a:cs typeface="Times New Roman" pitchFamily="18" charset="0"/>
              </a:rPr>
              <a:t>–1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5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500" baseline="30000" dirty="0" smtClean="0">
                <a:latin typeface="Times New Roman" pitchFamily="18" charset="0"/>
                <a:cs typeface="Times New Roman" pitchFamily="18" charset="0"/>
              </a:rPr>
              <a:t>+1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500" baseline="30000" dirty="0" smtClean="0">
                <a:latin typeface="Times New Roman" pitchFamily="18" charset="0"/>
                <a:cs typeface="Times New Roman" pitchFamily="18" charset="0"/>
              </a:rPr>
              <a:t>–2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500" baseline="30000" dirty="0" smtClean="0">
                <a:latin typeface="Times New Roman" pitchFamily="18" charset="0"/>
                <a:cs typeface="Times New Roman" pitchFamily="18" charset="0"/>
              </a:rPr>
              <a:t>–3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500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500" baseline="30000" dirty="0" smtClean="0">
                <a:latin typeface="Times New Roman" pitchFamily="18" charset="0"/>
                <a:cs typeface="Times New Roman" pitchFamily="18" charset="0"/>
              </a:rPr>
              <a:t>+1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ru-RU" sz="2500" baseline="30000" dirty="0" smtClean="0">
                <a:latin typeface="Times New Roman" pitchFamily="18" charset="0"/>
                <a:cs typeface="Times New Roman" pitchFamily="18" charset="0"/>
              </a:rPr>
              <a:t>+1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500" baseline="30000" dirty="0" smtClean="0">
                <a:latin typeface="Times New Roman" pitchFamily="18" charset="0"/>
                <a:cs typeface="Times New Roman" pitchFamily="18" charset="0"/>
              </a:rPr>
              <a:t>–1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Ca</a:t>
            </a:r>
            <a:r>
              <a:rPr lang="ru-RU" sz="2500" baseline="30000" dirty="0" smtClean="0">
                <a:latin typeface="Times New Roman" pitchFamily="18" charset="0"/>
                <a:cs typeface="Times New Roman" pitchFamily="18" charset="0"/>
              </a:rPr>
              <a:t>+2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5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500" baseline="30000" dirty="0" smtClean="0">
                <a:latin typeface="Times New Roman" pitchFamily="18" charset="0"/>
                <a:cs typeface="Times New Roman" pitchFamily="18" charset="0"/>
              </a:rPr>
              <a:t>–1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5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sz="2500" b="1" baseline="30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+3</a:t>
            </a:r>
            <a:r>
              <a:rPr lang="ru-RU" sz="2500" b="1" baseline="-25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5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500" b="1" baseline="30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–1</a:t>
            </a:r>
            <a:r>
              <a:rPr lang="ru-RU" sz="2500" b="1" baseline="-25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5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5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Si</a:t>
            </a:r>
            <a:r>
              <a:rPr lang="ru-RU" sz="2500" b="1" baseline="30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+4</a:t>
            </a:r>
            <a:r>
              <a:rPr lang="en-US" sz="25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500" b="1" baseline="30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–1</a:t>
            </a:r>
            <a:r>
              <a:rPr lang="ru-RU" sz="2500" b="1" baseline="-25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5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5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Sb</a:t>
            </a:r>
            <a:r>
              <a:rPr lang="ru-RU" sz="2500" b="1" baseline="30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+3</a:t>
            </a:r>
            <a:r>
              <a:rPr lang="en-US" sz="25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500" b="1" baseline="30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–1</a:t>
            </a:r>
            <a:r>
              <a:rPr lang="ru-RU" sz="2500" b="1" baseline="-25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marL="514350" indent="-514350" algn="just"/>
            <a:r>
              <a:rPr lang="en-US" sz="25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5)</a:t>
            </a:r>
            <a:r>
              <a:rPr lang="ru-RU" sz="25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с.о.(</a:t>
            </a:r>
            <a:r>
              <a:rPr lang="en-US" sz="25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5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en-US" sz="25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5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≥ 0, 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ноль в простом состоянии, и для металлов 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−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главных подгрупп постоянная и равна</a:t>
            </a:r>
          </a:p>
          <a:p>
            <a:pPr marL="514350" indent="-514350" algn="just"/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+№ группы (включая неметалл бор)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514350" indent="-514350" algn="just"/>
            <a:r>
              <a:rPr lang="en-US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6)</a:t>
            </a:r>
            <a:r>
              <a:rPr lang="ru-RU" sz="28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с.о</a:t>
            </a:r>
            <a:r>
              <a:rPr lang="ru-RU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.(</a:t>
            </a:r>
            <a:r>
              <a:rPr lang="en-US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Met</a:t>
            </a:r>
            <a:r>
              <a:rPr lang="ru-RU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побочных и главных подгрупп 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IV</a:t>
            </a:r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VIII</a:t>
            </a:r>
            <a:r>
              <a: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групп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только положительны, причем их значения не всегда соответствуют номеру группы (например, Cu</a:t>
            </a:r>
            <a:r>
              <a:rPr lang="ru-RU" sz="2800" baseline="30000" dirty="0">
                <a:latin typeface="Times New Roman" pitchFamily="18" charset="0"/>
                <a:cs typeface="Times New Roman" pitchFamily="18" charset="0"/>
              </a:rPr>
              <a:t>+2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Au</a:t>
            </a:r>
            <a:r>
              <a:rPr lang="ru-RU" sz="2800" baseline="30000" dirty="0">
                <a:latin typeface="Times New Roman" pitchFamily="18" charset="0"/>
                <a:cs typeface="Times New Roman" pitchFamily="18" charset="0"/>
              </a:rPr>
              <a:t>+3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Fe</a:t>
            </a:r>
            <a:r>
              <a:rPr lang="ru-RU" sz="2800" baseline="30000" dirty="0">
                <a:latin typeface="Times New Roman" pitchFamily="18" charset="0"/>
                <a:cs typeface="Times New Roman" pitchFamily="18" charset="0"/>
              </a:rPr>
              <a:t>+6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Ni</a:t>
            </a:r>
            <a:r>
              <a:rPr lang="ru-RU" sz="2800" baseline="30000" dirty="0">
                <a:latin typeface="Times New Roman" pitchFamily="18" charset="0"/>
                <a:cs typeface="Times New Roman" pitchFamily="18" charset="0"/>
              </a:rPr>
              <a:t>+3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и т.д.). Поэтому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с.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 этих элементов можно определить только по формуле вещества – по остальным элементам;</a:t>
            </a:r>
          </a:p>
          <a:p>
            <a:pPr marL="514350" indent="-514350"/>
            <a:endParaRPr lang="ru-RU" sz="25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5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7539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7" name="Rectangle 1"/>
          <p:cNvSpPr>
            <a:spLocks noChangeArrowheads="1"/>
          </p:cNvSpPr>
          <p:nvPr/>
        </p:nvSpPr>
        <p:spPr bwMode="auto">
          <a:xfrm>
            <a:off x="0" y="116632"/>
            <a:ext cx="9144000" cy="6709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Расстановка коэффициентов в уравнении окислительно-восстановительной реакции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основана на том, что число электронов, отданных восстановителем, равно числу электронов, принятых окислителем.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Алгоритм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расстановки коэффициентов в окислительно-восстановительной реакции методом электронного баланса сводится к следующему: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1) Записать схему реакции;</a:t>
            </a:r>
            <a:endParaRPr kumimoji="0" lang="ru-RU" sz="2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2) Определить какие элементы изменили степень окисления в ходе реакции;</a:t>
            </a:r>
            <a:endParaRPr kumimoji="0" lang="ru-RU" sz="2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3) Составить </a:t>
            </a:r>
            <a:r>
              <a:rPr kumimoji="0" lang="ru-RU" sz="2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полуреакции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для этих элементов и определить их роль в процессе (окислитель или восстановитель);</a:t>
            </a:r>
            <a:endParaRPr kumimoji="0" lang="ru-RU" sz="2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4) Подобрать дополнительные множители для этих элементов так, чтобы закон сохранения заряда выполнялся для реакции в целом, для чего число принятых электронов в </a:t>
            </a:r>
            <a:r>
              <a:rPr kumimoji="0" lang="ru-RU" sz="2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полуреакциях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восстановления делают равным числу отданных электронов в </a:t>
            </a:r>
            <a:r>
              <a:rPr kumimoji="0" lang="ru-RU" sz="2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полуреакции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окисления – электронный баланс;</a:t>
            </a:r>
            <a:endParaRPr kumimoji="0" lang="ru-RU" sz="2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5) Перенести подобранные коэффициенты в схему реакции;</a:t>
            </a:r>
            <a:endParaRPr kumimoji="0" lang="ru-RU" sz="2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6) Уравнять числа атомов элементов, не изменивших степень окисления в ходе реакции – лучше начинать с продуктов;</a:t>
            </a:r>
            <a:endParaRPr kumimoji="0" lang="ru-RU" sz="2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7) Проверить числа атомов всех элементов (чаще всего проводят проверку по кислороду).</a:t>
            </a:r>
            <a:endParaRPr kumimoji="0" lang="ru-RU" sz="2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285728"/>
            <a:ext cx="835824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Подготовка к выполнению задания 29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2910" y="1357299"/>
            <a:ext cx="757242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Запись электронного баланса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71538" y="1785926"/>
            <a:ext cx="73581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Допустимы записи: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85787" y="3714752"/>
            <a:ext cx="72866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2Cr</a:t>
            </a:r>
            <a:r>
              <a:rPr lang="en-US" sz="3600" b="1" baseline="30000" dirty="0" smtClean="0">
                <a:latin typeface="Times New Roman" pitchFamily="18" charset="0"/>
                <a:cs typeface="Times New Roman" pitchFamily="18" charset="0"/>
              </a:rPr>
              <a:t>+6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+ 6ē → 2Cr</a:t>
            </a:r>
            <a:r>
              <a:rPr lang="en-US" sz="3600" b="1" baseline="30000" dirty="0" smtClean="0">
                <a:latin typeface="Times New Roman" pitchFamily="18" charset="0"/>
                <a:cs typeface="Times New Roman" pitchFamily="18" charset="0"/>
              </a:rPr>
              <a:t>+3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   1           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500562" y="3857628"/>
            <a:ext cx="44291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      3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777" name="Rectangle 1"/>
          <p:cNvSpPr>
            <a:spLocks noChangeArrowheads="1"/>
          </p:cNvSpPr>
          <p:nvPr/>
        </p:nvSpPr>
        <p:spPr bwMode="auto">
          <a:xfrm>
            <a:off x="857224" y="4143380"/>
            <a:ext cx="828677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2Br</a:t>
            </a:r>
            <a:r>
              <a:rPr kumimoji="0" lang="en-US" sz="36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-1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- 2ē → Br</a:t>
            </a:r>
            <a:r>
              <a:rPr kumimoji="0" lang="en-US" sz="36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ru-RU" sz="36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0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" y="857232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32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Cr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3200" b="1" baseline="-25000" dirty="0" smtClean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KBr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+H</a:t>
            </a:r>
            <a:r>
              <a:rPr lang="en-US" sz="32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SO</a:t>
            </a:r>
            <a:r>
              <a:rPr lang="en-US" sz="3200" b="1" baseline="-25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→Cr</a:t>
            </a:r>
            <a:r>
              <a:rPr lang="en-US" sz="32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(SO</a:t>
            </a:r>
            <a:r>
              <a:rPr lang="en-US" sz="3200" b="1" baseline="-25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)</a:t>
            </a:r>
            <a:r>
              <a:rPr lang="en-US" sz="3200" b="1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+Br</a:t>
            </a:r>
            <a:r>
              <a:rPr lang="en-US" sz="32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+…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5409" name="Rectangle 1"/>
          <p:cNvSpPr>
            <a:spLocks noChangeArrowheads="1"/>
          </p:cNvSpPr>
          <p:nvPr/>
        </p:nvSpPr>
        <p:spPr bwMode="auto">
          <a:xfrm>
            <a:off x="357158" y="4714884"/>
            <a:ext cx="8786842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или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Cr</a:t>
            </a:r>
            <a:r>
              <a:rPr kumimoji="0" lang="ru-RU" sz="36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+6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+ 3ē → Cr</a:t>
            </a:r>
            <a:r>
              <a:rPr kumimoji="0" lang="ru-RU" sz="36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+3            </a:t>
            </a:r>
            <a:r>
              <a:rPr kumimoji="0" lang="ru-RU" sz="54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Br</a:t>
            </a:r>
            <a:r>
              <a:rPr kumimoji="0" lang="ru-RU" sz="36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- 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ē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→ Br</a:t>
            </a:r>
            <a:r>
              <a:rPr kumimoji="0" lang="ru-RU" sz="36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0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3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5410" name="Rectangle 2"/>
          <p:cNvSpPr>
            <a:spLocks noChangeArrowheads="1"/>
          </p:cNvSpPr>
          <p:nvPr/>
        </p:nvSpPr>
        <p:spPr bwMode="auto">
          <a:xfrm>
            <a:off x="1000100" y="2143116"/>
            <a:ext cx="685804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2Cr</a:t>
            </a:r>
            <a:r>
              <a:rPr kumimoji="0" lang="ru-RU" sz="36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+6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+ 6ē → 2Cr</a:t>
            </a:r>
            <a:r>
              <a:rPr kumimoji="0" lang="ru-RU" sz="36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+3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1</a:t>
            </a: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2Br </a:t>
            </a:r>
            <a:r>
              <a:rPr kumimoji="0" lang="ru-RU" sz="36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- 2ē → 2Br </a:t>
            </a:r>
            <a:r>
              <a:rPr lang="ru-RU" sz="3600" b="1" baseline="30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0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3 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1"/>
          <p:cNvSpPr>
            <a:spLocks noChangeArrowheads="1"/>
          </p:cNvSpPr>
          <p:nvPr/>
        </p:nvSpPr>
        <p:spPr bwMode="auto">
          <a:xfrm>
            <a:off x="571472" y="357166"/>
            <a:ext cx="8072494" cy="2585323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Недопустимы записи типа :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Cr</a:t>
            </a:r>
            <a:r>
              <a:rPr kumimoji="0" lang="ru-RU" sz="54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54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+6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+ 6ē → 2Cr</a:t>
            </a:r>
            <a:r>
              <a:rPr kumimoji="0" lang="ru-RU" sz="54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+3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5778" name="Rectangle 2"/>
          <p:cNvSpPr>
            <a:spLocks noChangeArrowheads="1"/>
          </p:cNvSpPr>
          <p:nvPr/>
        </p:nvSpPr>
        <p:spPr bwMode="auto">
          <a:xfrm>
            <a:off x="428596" y="3500438"/>
            <a:ext cx="8358246" cy="1754326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Такие обозначения степеней окисления как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ru-RU" sz="36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5+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 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4+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(сначала цифра, затем знак) считаются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неверными.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1" name="Rectangle 1"/>
          <p:cNvSpPr>
            <a:spLocks noChangeArrowheads="1"/>
          </p:cNvSpPr>
          <p:nvPr/>
        </p:nvSpPr>
        <p:spPr bwMode="auto">
          <a:xfrm>
            <a:off x="214282" y="285728"/>
            <a:ext cx="8715436" cy="6555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качестве примера рассмотрим взаимодействие оксида меди(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II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 с аммиаком: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CuO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NH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→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Cu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Расставив степени окисления всех элементов, находим, что в результате реакции степени окисления меняются только у меди и азота:</a:t>
            </a:r>
            <a:r>
              <a:rPr lang="en-US" sz="2400" b="1" dirty="0" smtClean="0"/>
              <a:t> </a:t>
            </a:r>
            <a:endParaRPr lang="ru-RU" sz="2400" b="1" dirty="0" smtClean="0"/>
          </a:p>
          <a:p>
            <a:pPr algn="just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Cu</a:t>
            </a:r>
            <a:r>
              <a:rPr lang="en-US" sz="3600" b="1" baseline="30000" dirty="0" smtClean="0">
                <a:latin typeface="Times New Roman" pitchFamily="18" charset="0"/>
                <a:cs typeface="Times New Roman" pitchFamily="18" charset="0"/>
              </a:rPr>
              <a:t>+2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+2ē→Cu</a:t>
            </a:r>
            <a:r>
              <a:rPr lang="en-US" sz="3600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   3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окислитель,   восстановление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2N</a:t>
            </a:r>
            <a:r>
              <a:rPr lang="en-US" sz="3600" b="1" baseline="30000" dirty="0" smtClean="0">
                <a:latin typeface="Times New Roman" pitchFamily="18" charset="0"/>
                <a:cs typeface="Times New Roman" pitchFamily="18" charset="0"/>
              </a:rPr>
              <a:t>–3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–6ē→N</a:t>
            </a:r>
            <a:r>
              <a:rPr lang="en-US" sz="3600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     1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восстановитель,  окисление</a:t>
            </a:r>
            <a:r>
              <a:rPr lang="ru-RU" sz="3600" dirty="0" smtClean="0"/>
              <a:t> </a:t>
            </a:r>
          </a:p>
          <a:p>
            <a:pPr algn="just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Cu</a:t>
            </a:r>
            <a:r>
              <a:rPr lang="ru-RU" sz="3600" b="1" baseline="30000" dirty="0" smtClean="0">
                <a:latin typeface="Times New Roman" pitchFamily="18" charset="0"/>
                <a:cs typeface="Times New Roman" pitchFamily="18" charset="0"/>
              </a:rPr>
              <a:t>+2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+2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600" b="1" baseline="30000" dirty="0" smtClean="0">
                <a:latin typeface="Times New Roman" pitchFamily="18" charset="0"/>
                <a:cs typeface="Times New Roman" pitchFamily="18" charset="0"/>
              </a:rPr>
              <a:t>–3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→3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Cu</a:t>
            </a:r>
            <a:r>
              <a:rPr lang="ru-RU" sz="3600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600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dirty="0" smtClean="0"/>
              <a:t> 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Переносим полученные коэффициенты в схему реакции:</a:t>
            </a:r>
          </a:p>
          <a:p>
            <a:pPr algn="just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CuO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+2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NH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→3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Cu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O</a:t>
            </a: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5" name="Rectangle 1"/>
          <p:cNvSpPr>
            <a:spLocks noChangeArrowheads="1"/>
          </p:cNvSpPr>
          <p:nvPr/>
        </p:nvSpPr>
        <p:spPr bwMode="auto">
          <a:xfrm>
            <a:off x="214282" y="428604"/>
            <a:ext cx="8715436" cy="612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Водород не изменил свою степень окисления в ходе реакции. В левой части уравнения водород содержится в двух молекулах аммиака (2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NH</a:t>
            </a:r>
            <a:r>
              <a:rPr kumimoji="0" lang="ru-RU" sz="32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)⋅=6 атомов водорода слева. Значит и в правой части должно быть 6 атомов водорода. Следовательно, перед водой ставим коэффициент 6/2=3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CuO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+ 2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NH</a:t>
            </a:r>
            <a:r>
              <a:rPr kumimoji="0" lang="ru-RU" sz="40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→ 3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Cu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+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ru-RU" sz="40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+ 3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</a:t>
            </a:r>
            <a:r>
              <a:rPr kumimoji="0" lang="ru-RU" sz="40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Проверяем все элементы:</a:t>
            </a:r>
            <a:endParaRPr kumimoji="0" lang="ru-RU" sz="4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медь </a:t>
            </a:r>
            <a:r>
              <a:rPr kumimoji="0" lang="en-US" sz="4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Cu</a:t>
            </a:r>
            <a:r>
              <a:rPr kumimoji="0" lang="ru-RU" sz="4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слева 3, справа 3</a:t>
            </a:r>
            <a:endParaRPr kumimoji="0" lang="ru-RU" sz="4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азот </a:t>
            </a:r>
            <a:r>
              <a:rPr kumimoji="0" lang="en-US" sz="4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ru-RU" sz="4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слева 2, справа 2</a:t>
            </a:r>
            <a:endParaRPr kumimoji="0" lang="ru-RU" sz="4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водород Н: слева 6, справа 6</a:t>
            </a:r>
            <a:endParaRPr kumimoji="0" lang="ru-RU" sz="4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42852"/>
            <a:ext cx="8929718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Задача.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Для выполнения заданий 29, 30 используйте следующий перечень веществ: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оксид хрома (VI), гидроксид железа (II), азотная кислота, ацетат серебра (I), оксид бария, сульфат калия.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Допустимо использование водных растворов веществ</a:t>
            </a:r>
          </a:p>
          <a:p>
            <a:pPr algn="just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30.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Из предложенного перечня веществ выберите вещества, между которыми окислительно-восстановительная реакция протекает 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с выделением бурого газа и образованием соли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В ответе запишите уравнение только одной из возможных окислительно-восстановительных реакций с участием выбранных веществ. Составьте электронный баланс, укажите окислитель и восстановитель, и запишите уравнение этой реакции</a:t>
            </a:r>
            <a:r>
              <a:rPr lang="ru-RU" dirty="0" smtClean="0"/>
              <a:t>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1" name="Rectangle 1"/>
          <p:cNvSpPr>
            <a:spLocks noChangeArrowheads="1"/>
          </p:cNvSpPr>
          <p:nvPr/>
        </p:nvSpPr>
        <p:spPr bwMode="auto">
          <a:xfrm>
            <a:off x="0" y="500042"/>
            <a:ext cx="914400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Cr</a:t>
            </a:r>
            <a:r>
              <a:rPr kumimoji="0" lang="ru-RU" sz="36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+6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</a:t>
            </a:r>
            <a:r>
              <a:rPr kumimoji="0" lang="ru-RU" sz="36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- окислитель 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Fe</a:t>
            </a:r>
            <a:r>
              <a:rPr kumimoji="0" lang="ru-RU" sz="36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+2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(OH)</a:t>
            </a:r>
            <a:r>
              <a:rPr kumimoji="0" lang="ru-RU" sz="36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- восстановитель,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HN</a:t>
            </a:r>
            <a:r>
              <a:rPr kumimoji="0" lang="ru-RU" sz="36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+5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</a:t>
            </a:r>
            <a:r>
              <a:rPr kumimoji="0" lang="ru-RU" sz="36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- окислитель,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CH</a:t>
            </a:r>
            <a:r>
              <a:rPr kumimoji="0" lang="ru-RU" sz="36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COOAg</a:t>
            </a:r>
            <a:r>
              <a:rPr kumimoji="0" lang="ru-RU" sz="36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+1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- окислитель,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BaO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K</a:t>
            </a:r>
            <a:r>
              <a:rPr kumimoji="0" lang="ru-RU" sz="36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SO</a:t>
            </a:r>
            <a:r>
              <a:rPr kumimoji="0" lang="ru-RU" sz="36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H</a:t>
            </a:r>
            <a:r>
              <a:rPr kumimoji="0" lang="ru-RU" sz="36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среда,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3357562"/>
            <a:ext cx="857256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Анализ: имеется 3 окислителя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(CrO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, HNO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, CH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COOAg)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и восстановитель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Fe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(OH)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. 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Бурый газ (NO</a:t>
            </a:r>
            <a:r>
              <a:rPr lang="ru-RU" sz="36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) может выделяться только из HNO</a:t>
            </a:r>
            <a:r>
              <a:rPr lang="ru-RU" sz="3600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1000108"/>
            <a:ext cx="771530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Слабые восстановители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неметаллы: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S, P, C, 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средне- и малоактивные металлы: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Fe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Pb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Cu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Ag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… 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сложные вещества: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S,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…) </a:t>
            </a:r>
          </a:p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Сильные восстановители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активные металлы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Li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Zn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…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29" name="Rectangle 1"/>
          <p:cNvSpPr>
            <a:spLocks noChangeArrowheads="1"/>
          </p:cNvSpPr>
          <p:nvPr/>
        </p:nvSpPr>
        <p:spPr bwMode="auto">
          <a:xfrm>
            <a:off x="0" y="214290"/>
            <a:ext cx="9001092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HN</a:t>
            </a:r>
            <a:r>
              <a:rPr kumimoji="0" lang="en-US" sz="24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+5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</a:t>
            </a:r>
            <a:r>
              <a:rPr kumimoji="0" lang="en-US" sz="24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конц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.) + Fe</a:t>
            </a:r>
            <a:r>
              <a:rPr kumimoji="0" lang="en-US" sz="24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+2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SO</a:t>
            </a:r>
            <a:r>
              <a:rPr kumimoji="0" lang="en-US" sz="24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→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en-US" sz="24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+4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</a:t>
            </a:r>
            <a:r>
              <a:rPr kumimoji="0" lang="en-US" sz="24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↑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 H</a:t>
            </a:r>
            <a:r>
              <a:rPr kumimoji="0" lang="en-US" sz="24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 + Fe</a:t>
            </a:r>
            <a:r>
              <a:rPr kumimoji="0" lang="en-US" sz="24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+3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(NO</a:t>
            </a:r>
            <a:r>
              <a:rPr kumimoji="0" lang="en-US" sz="24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)</a:t>
            </a:r>
            <a:r>
              <a:rPr kumimoji="0" lang="en-US" sz="24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+ H</a:t>
            </a:r>
            <a:r>
              <a:rPr kumimoji="0" lang="en-US" sz="24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SO</a:t>
            </a:r>
            <a:r>
              <a:rPr kumimoji="0" lang="en-US" sz="24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</a:t>
            </a:r>
            <a:endParaRPr kumimoji="0" lang="ru-RU" sz="2400" b="1" i="0" u="none" strike="noStrike" cap="none" normalizeH="0" baseline="-3000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-3000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baseline="-30000" dirty="0" smtClean="0">
                <a:latin typeface="Times New Roman" pitchFamily="18" charset="0"/>
                <a:cs typeface="Times New Roman" pitchFamily="18" charset="0"/>
              </a:rPr>
              <a:t>Окислитель среда           сл. восстановитель          из окислителя              из восстановителя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baseline="-300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baseline="-30000" dirty="0" smtClean="0"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-3000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baseline="-300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4930" name="Rectangle 2"/>
          <p:cNvSpPr>
            <a:spLocks noChangeArrowheads="1"/>
          </p:cNvSpPr>
          <p:nvPr/>
        </p:nvSpPr>
        <p:spPr bwMode="auto">
          <a:xfrm>
            <a:off x="-142908" y="1500174"/>
            <a:ext cx="9144000" cy="1661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N</a:t>
            </a:r>
            <a:r>
              <a:rPr kumimoji="0" lang="ru-RU" sz="36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+5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+ 1ē = N</a:t>
            </a:r>
            <a:r>
              <a:rPr kumimoji="0" lang="ru-RU" sz="36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+4         .1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600" b="1" baseline="300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4931" name="Rectangle 3"/>
          <p:cNvSpPr>
            <a:spLocks noChangeArrowheads="1"/>
          </p:cNvSpPr>
          <p:nvPr/>
        </p:nvSpPr>
        <p:spPr bwMode="auto">
          <a:xfrm>
            <a:off x="0" y="2357430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Fe</a:t>
            </a:r>
            <a:r>
              <a:rPr kumimoji="0" lang="ru-RU" sz="36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+2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1ē = Fe</a:t>
            </a:r>
            <a:r>
              <a:rPr kumimoji="0" lang="ru-RU" sz="36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+3    .1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4932" name="Rectangle 4"/>
          <p:cNvSpPr>
            <a:spLocks noChangeArrowheads="1"/>
          </p:cNvSpPr>
          <p:nvPr/>
        </p:nvSpPr>
        <p:spPr bwMode="auto">
          <a:xfrm>
            <a:off x="0" y="3073300"/>
            <a:ext cx="9144000" cy="2482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4HNO</a:t>
            </a:r>
            <a:r>
              <a:rPr kumimoji="0" lang="en-US" sz="28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+ FeSO</a:t>
            </a:r>
            <a:r>
              <a:rPr kumimoji="0" lang="en-US" sz="28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=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NO</a:t>
            </a:r>
            <a:r>
              <a:rPr kumimoji="0" lang="en-US" sz="2800" b="1" i="0" u="none" strike="noStrike" cap="none" normalizeH="0" baseline="-3000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↑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+ H</a:t>
            </a:r>
            <a:r>
              <a:rPr kumimoji="0" lang="en-US" sz="28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 Fe(NO</a:t>
            </a:r>
            <a:r>
              <a:rPr kumimoji="0" lang="en-US" sz="2800" b="1" i="0" u="none" strike="noStrike" cap="none" normalizeH="0" baseline="-3000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)</a:t>
            </a:r>
            <a:r>
              <a:rPr kumimoji="0" lang="en-US" sz="2800" b="1" i="0" u="none" strike="noStrike" cap="none" normalizeH="0" baseline="-3000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+ H</a:t>
            </a:r>
            <a:r>
              <a:rPr kumimoji="0" lang="en-US" sz="28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SO</a:t>
            </a:r>
            <a:r>
              <a:rPr kumimoji="0" lang="en-US" sz="28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</a:t>
            </a:r>
            <a:endParaRPr kumimoji="0" lang="ru-RU" sz="2800" b="1" i="0" u="none" strike="noStrike" cap="none" normalizeH="0" baseline="-3000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baseline="-300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бурый газ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800" b="1" baseline="-30000" dirty="0" smtClean="0">
              <a:latin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/>
              <a:t>HNO</a:t>
            </a:r>
            <a:r>
              <a:rPr lang="ru-RU" sz="3600" b="1" baseline="-25000" dirty="0" smtClean="0"/>
              <a:t>3</a:t>
            </a:r>
            <a:r>
              <a:rPr lang="ru-RU" sz="3600" b="1" dirty="0" smtClean="0"/>
              <a:t> окислитель за счёт N</a:t>
            </a:r>
            <a:r>
              <a:rPr lang="ru-RU" sz="3600" b="1" baseline="30000" dirty="0" smtClean="0"/>
              <a:t>+5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3600" b="1" dirty="0" smtClean="0"/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4933" name="Rectangle 5"/>
          <p:cNvSpPr>
            <a:spLocks noChangeArrowheads="1"/>
          </p:cNvSpPr>
          <p:nvPr/>
        </p:nvSpPr>
        <p:spPr bwMode="auto">
          <a:xfrm>
            <a:off x="0" y="4981513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FeSO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4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восстановитель за счёт Fe</a:t>
            </a:r>
            <a:r>
              <a:rPr kumimoji="0" lang="ru-RU" sz="36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+2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28605"/>
            <a:ext cx="900115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S </a:t>
            </a:r>
            <a:r>
              <a:rPr lang="ru-RU" sz="3600" b="1" baseline="30000" dirty="0" smtClean="0">
                <a:latin typeface="Times New Roman" pitchFamily="18" charset="0"/>
                <a:cs typeface="Times New Roman" pitchFamily="18" charset="0"/>
              </a:rPr>
              <a:t>+6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4  +  слабый восстановитель :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SO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+H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хар.запах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конц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.)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сильный восстановитель: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S↓ +H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+...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запах тухлых яиц  жёлтый осадок</a:t>
            </a: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8579" y="2852936"/>
            <a:ext cx="864399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Слабые восстановители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неметаллы: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S, P, C, 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средне- и малоактивные металлы: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Fe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Pb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Cu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Ag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… сложные вещества: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S,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…) </a:t>
            </a:r>
            <a:endParaRPr lang="en-US" sz="32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Сильные восстановители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: 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активные металлы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Li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Zn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… некоторые сложные вещества: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HI, KI,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88640"/>
            <a:ext cx="8950198" cy="6336704"/>
          </a:xfrm>
        </p:spPr>
      </p:pic>
    </p:spTree>
    <p:extLst>
      <p:ext uri="{BB962C8B-B14F-4D97-AF65-F5344CB8AC3E}">
        <p14:creationId xmlns:p14="http://schemas.microsoft.com/office/powerpoint/2010/main" val="2396409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1"/>
          <p:cNvSpPr>
            <a:spLocks noChangeArrowheads="1"/>
          </p:cNvSpPr>
          <p:nvPr/>
        </p:nvSpPr>
        <p:spPr bwMode="auto">
          <a:xfrm>
            <a:off x="0" y="285728"/>
            <a:ext cx="9144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</a:t>
            </a:r>
            <a:r>
              <a:rPr kumimoji="0" lang="en-US" sz="32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+6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к)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+KI</a:t>
            </a:r>
            <a:r>
              <a:rPr kumimoji="0" lang="en-US" sz="32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-1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→H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 </a:t>
            </a:r>
            <a:r>
              <a:rPr kumimoji="0" lang="en-US" sz="32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+H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 +I </a:t>
            </a:r>
            <a:r>
              <a:rPr kumimoji="0" lang="en-US" sz="32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0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↓+K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SO</a:t>
            </a:r>
            <a:r>
              <a:rPr lang="ru-RU" sz="3200" b="1" baseline="-30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2844" y="1071546"/>
            <a:ext cx="81439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окислит.             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восстан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сильный   из окислителя           из 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вос-ля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среда</a:t>
            </a:r>
          </a:p>
          <a:p>
            <a:r>
              <a:rPr lang="ru-RU" dirty="0" smtClean="0"/>
              <a:t>   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57158" y="2143116"/>
            <a:ext cx="503974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778" name="Rectangle 2"/>
          <p:cNvSpPr>
            <a:spLocks noChangeArrowheads="1"/>
          </p:cNvSpPr>
          <p:nvPr/>
        </p:nvSpPr>
        <p:spPr bwMode="auto">
          <a:xfrm>
            <a:off x="285720" y="1857364"/>
            <a:ext cx="885828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 </a:t>
            </a:r>
            <a:r>
              <a:rPr kumimoji="0" lang="ru-RU" sz="36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+6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+ 8ē = S </a:t>
            </a:r>
            <a:r>
              <a:rPr kumimoji="0" lang="ru-RU" sz="36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-2      .1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5779" name="Rectangle 3"/>
          <p:cNvSpPr>
            <a:spLocks noChangeArrowheads="1"/>
          </p:cNvSpPr>
          <p:nvPr/>
        </p:nvSpPr>
        <p:spPr bwMode="auto">
          <a:xfrm>
            <a:off x="285720" y="2396191"/>
            <a:ext cx="885828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2I</a:t>
            </a:r>
            <a:r>
              <a:rPr kumimoji="0" lang="ru-RU" sz="36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-1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2ē = I </a:t>
            </a:r>
            <a:r>
              <a:rPr kumimoji="0" lang="ru-RU" sz="36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0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2        .4               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4282" y="3105835"/>
            <a:ext cx="864399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</a:t>
            </a:r>
            <a:r>
              <a:rPr lang="en-US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</a:t>
            </a:r>
            <a:r>
              <a:rPr lang="en-US" sz="2800" b="1" baseline="-30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en-US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</a:t>
            </a:r>
            <a:r>
              <a:rPr lang="en-US" sz="2800" b="1" baseline="30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+6</a:t>
            </a:r>
            <a:r>
              <a:rPr lang="en-US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</a:t>
            </a:r>
            <a:r>
              <a:rPr lang="en-US" sz="2800" b="1" baseline="-30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</a:t>
            </a:r>
            <a:r>
              <a:rPr lang="en-US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</a:t>
            </a:r>
            <a:r>
              <a:rPr lang="ru-RU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к)</a:t>
            </a:r>
            <a:r>
              <a:rPr lang="en-US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+</a:t>
            </a:r>
            <a:r>
              <a:rPr lang="ru-RU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8</a:t>
            </a:r>
            <a:r>
              <a:rPr lang="en-US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KI</a:t>
            </a:r>
            <a:r>
              <a:rPr lang="en-US" sz="2800" b="1" baseline="30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-1</a:t>
            </a:r>
            <a:r>
              <a:rPr lang="en-US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→H</a:t>
            </a:r>
            <a:r>
              <a:rPr lang="en-US" sz="2800" b="1" baseline="-30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en-US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 </a:t>
            </a:r>
            <a:r>
              <a:rPr lang="en-US" sz="2800" b="1" baseline="30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-2</a:t>
            </a:r>
            <a:r>
              <a:rPr lang="en-US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+</a:t>
            </a:r>
            <a:r>
              <a:rPr lang="ru-RU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</a:t>
            </a:r>
            <a:r>
              <a:rPr lang="en-US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</a:t>
            </a:r>
            <a:r>
              <a:rPr lang="en-US" sz="2800" b="1" baseline="-30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en-US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 +</a:t>
            </a:r>
            <a:r>
              <a:rPr lang="ru-RU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</a:t>
            </a:r>
            <a:r>
              <a:rPr lang="en-US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 </a:t>
            </a:r>
            <a:r>
              <a:rPr lang="en-US" sz="2800" b="1" baseline="30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0</a:t>
            </a:r>
            <a:r>
              <a:rPr lang="en-US" sz="2800" b="1" baseline="-30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en-US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↓+</a:t>
            </a:r>
            <a:r>
              <a:rPr lang="ru-RU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</a:t>
            </a:r>
            <a:r>
              <a:rPr lang="en-US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</a:t>
            </a:r>
            <a:r>
              <a:rPr lang="en-US" sz="2800" b="1" baseline="-30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en-US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SO</a:t>
            </a:r>
            <a:r>
              <a:rPr lang="ru-RU" sz="2800" b="1" baseline="-30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baseline="-30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бесцветн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              запах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тухл.яиц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тёмный осадок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4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baseline="-30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                        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57158" y="4714884"/>
            <a:ext cx="817528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SO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окислитель за счёт S </a:t>
            </a:r>
            <a:r>
              <a:rPr lang="ru-RU" sz="3600" b="1" baseline="30000" dirty="0" smtClean="0">
                <a:latin typeface="Times New Roman" pitchFamily="18" charset="0"/>
                <a:cs typeface="Times New Roman" pitchFamily="18" charset="0"/>
              </a:rPr>
              <a:t>+6</a:t>
            </a: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KI восстановитель за счёт I</a:t>
            </a:r>
            <a:r>
              <a:rPr lang="ru-RU" sz="3600" b="1" baseline="30000" dirty="0" smtClean="0">
                <a:latin typeface="Times New Roman" pitchFamily="18" charset="0"/>
                <a:cs typeface="Times New Roman" pitchFamily="18" charset="0"/>
              </a:rPr>
              <a:t>-1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214290"/>
            <a:ext cx="8786874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Для выполнения заданий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29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3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используйте следующий перечень веществ: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перманганат калия, гидроксид бария,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йодоводородная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кислота,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гидрофосфат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натрия, сульфит аммония, серная кислота.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Допустимо использование водных растворов веществ. </a:t>
            </a:r>
          </a:p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30. Из предложенного перечня веществ выберите вещества, между которыми окислительно-восстановительная реакция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протекает с образованием простого вещества и выделением газа,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окислитель понижает степень окисления до минимального значения. В ответе запишите уравнение только одной из возможных окислительно-восстановительных реакций с участием выбранных веществ. Составьте электронный баланс, укажите окислитель и восстановитель.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5" name="Rectangle 1"/>
          <p:cNvSpPr>
            <a:spLocks noChangeArrowheads="1"/>
          </p:cNvSpPr>
          <p:nvPr/>
        </p:nvSpPr>
        <p:spPr bwMode="auto">
          <a:xfrm>
            <a:off x="357158" y="142852"/>
            <a:ext cx="8786842" cy="75713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KMn</a:t>
            </a:r>
            <a:r>
              <a:rPr kumimoji="0" lang="ru-RU" sz="36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+7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- окислитель ,</a:t>
            </a:r>
            <a:r>
              <a:rPr lang="en-US" sz="3600" dirty="0" smtClean="0"/>
              <a:t> </a:t>
            </a:r>
            <a:endParaRPr lang="ru-RU" sz="3600" dirty="0" smtClean="0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(OH)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среда,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600" b="1" baseline="30000" dirty="0" smtClean="0">
                <a:latin typeface="Times New Roman" pitchFamily="18" charset="0"/>
                <a:cs typeface="Times New Roman" pitchFamily="18" charset="0"/>
              </a:rPr>
              <a:t>+1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3600" b="1" baseline="30000" dirty="0" smtClean="0">
                <a:latin typeface="Times New Roman" pitchFamily="18" charset="0"/>
                <a:cs typeface="Times New Roman" pitchFamily="18" charset="0"/>
              </a:rPr>
              <a:t>-1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– окислитель (H</a:t>
            </a:r>
            <a:r>
              <a:rPr lang="ru-RU" sz="3600" b="1" baseline="30000" dirty="0" smtClean="0">
                <a:latin typeface="Times New Roman" pitchFamily="18" charset="0"/>
                <a:cs typeface="Times New Roman" pitchFamily="18" charset="0"/>
              </a:rPr>
              <a:t>+1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), восстановитель (I</a:t>
            </a:r>
            <a:r>
              <a:rPr lang="ru-RU" sz="3600" b="1" baseline="30000" dirty="0" smtClean="0">
                <a:latin typeface="Times New Roman" pitchFamily="18" charset="0"/>
                <a:cs typeface="Times New Roman" pitchFamily="18" charset="0"/>
              </a:rPr>
              <a:t>-1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),</a:t>
            </a:r>
            <a:r>
              <a:rPr lang="en-US" sz="3600" dirty="0" smtClean="0"/>
              <a:t> </a:t>
            </a:r>
            <a:endParaRPr lang="ru-RU" sz="3600" dirty="0" smtClean="0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HPO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- ,</a:t>
            </a:r>
            <a:r>
              <a:rPr lang="ru-RU" sz="3600" b="1" dirty="0" smtClean="0"/>
              <a:t>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(N</a:t>
            </a:r>
            <a:r>
              <a:rPr lang="ru-RU" sz="3600" b="1" baseline="30000" dirty="0" smtClean="0">
                <a:latin typeface="Times New Roman" pitchFamily="18" charset="0"/>
                <a:cs typeface="Times New Roman" pitchFamily="18" charset="0"/>
              </a:rPr>
              <a:t>-3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S </a:t>
            </a:r>
            <a:r>
              <a:rPr lang="ru-RU" sz="3600" b="1" baseline="30000" dirty="0" smtClean="0">
                <a:latin typeface="Times New Roman" pitchFamily="18" charset="0"/>
                <a:cs typeface="Times New Roman" pitchFamily="18" charset="0"/>
              </a:rPr>
              <a:t>+4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- восстановитель, окислитель,</a:t>
            </a:r>
            <a:r>
              <a:rPr lang="ru-RU" sz="3600" b="1" dirty="0" smtClean="0"/>
              <a:t>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600" b="1" baseline="30000" dirty="0" smtClean="0">
                <a:latin typeface="Times New Roman" pitchFamily="18" charset="0"/>
                <a:cs typeface="Times New Roman" pitchFamily="18" charset="0"/>
              </a:rPr>
              <a:t>+1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S </a:t>
            </a:r>
            <a:r>
              <a:rPr lang="ru-RU" sz="3600" b="1" baseline="30000" dirty="0" smtClean="0">
                <a:latin typeface="Times New Roman" pitchFamily="18" charset="0"/>
                <a:cs typeface="Times New Roman" pitchFamily="18" charset="0"/>
              </a:rPr>
              <a:t>+6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- окислитель, среда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O –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среда,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36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285728"/>
            <a:ext cx="9001156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Анализ.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Имеется 2 окислителя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KMnO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и H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SO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Условию – окислитель понижает степень окисления до минимального значения может соответствовать только 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SO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В школе реакций образования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Mn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из KMnO4 не составляли.</a:t>
            </a:r>
            <a:r>
              <a:rPr lang="en-US" sz="2800" b="1" dirty="0" smtClean="0"/>
              <a:t> </a:t>
            </a:r>
            <a:endParaRPr lang="ru-RU" sz="2800" b="1" dirty="0" smtClean="0"/>
          </a:p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36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S </a:t>
            </a:r>
            <a:r>
              <a:rPr lang="en-US" sz="3600" b="1" baseline="30000" dirty="0" smtClean="0">
                <a:latin typeface="Times New Roman" pitchFamily="18" charset="0"/>
                <a:cs typeface="Times New Roman" pitchFamily="18" charset="0"/>
              </a:rPr>
              <a:t>+6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3600" b="1" baseline="-25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.,t) + HI</a:t>
            </a:r>
            <a:r>
              <a:rPr lang="en-US" sz="3600" b="1" baseline="30000" dirty="0" smtClean="0">
                <a:latin typeface="Times New Roman" pitchFamily="18" charset="0"/>
                <a:cs typeface="Times New Roman" pitchFamily="18" charset="0"/>
              </a:rPr>
              <a:t>-1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→ H</a:t>
            </a:r>
            <a:r>
              <a:rPr lang="en-US" sz="36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S </a:t>
            </a:r>
            <a:r>
              <a:rPr lang="en-US" sz="3600" b="1" baseline="30000" dirty="0" smtClean="0">
                <a:latin typeface="Times New Roman" pitchFamily="18" charset="0"/>
                <a:cs typeface="Times New Roman" pitchFamily="18" charset="0"/>
              </a:rPr>
              <a:t>-2↑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+ H</a:t>
            </a:r>
            <a:r>
              <a:rPr lang="en-US" sz="36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O +I </a:t>
            </a:r>
            <a:r>
              <a:rPr lang="en-US" sz="3600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↓</a:t>
            </a: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Окисл.,среда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  сильный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восст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             из Ох                 из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Red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0034" y="4071942"/>
            <a:ext cx="492922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 </a:t>
            </a:r>
            <a:r>
              <a:rPr lang="ru-RU" sz="3600" b="1" baseline="30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+6</a:t>
            </a:r>
            <a:r>
              <a:rPr lang="ru-RU" sz="36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+ 8ē = S </a:t>
            </a:r>
            <a:r>
              <a:rPr lang="ru-RU" sz="3600" b="1" baseline="30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-2    .1</a:t>
            </a:r>
            <a:r>
              <a:rPr lang="en-US" sz="3600" b="1" baseline="30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Ox</a:t>
            </a:r>
            <a:r>
              <a:rPr lang="ru-RU" sz="3600" b="1" baseline="30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endParaRPr lang="ru-RU" sz="3600" b="1" baseline="300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endParaRPr lang="ru-RU" sz="3600" b="1" baseline="300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r>
              <a:rPr lang="ru-RU" sz="3600" b="1" baseline="30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00034" y="4643446"/>
            <a:ext cx="45005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2I</a:t>
            </a:r>
            <a:r>
              <a:rPr lang="ru-RU" sz="3600" b="1" baseline="30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-1</a:t>
            </a:r>
            <a:r>
              <a:rPr lang="ru-RU" sz="36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– 2ē = I </a:t>
            </a:r>
            <a:r>
              <a:rPr lang="ru-RU" sz="3600" b="1" baseline="30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0</a:t>
            </a:r>
            <a:r>
              <a:rPr lang="ru-RU" sz="3600" b="1" baseline="-30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2     .4</a:t>
            </a:r>
            <a:r>
              <a:rPr lang="en-US" sz="3600" b="1" baseline="-30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Red</a:t>
            </a:r>
            <a:r>
              <a:rPr lang="ru-RU" sz="3600" b="1" baseline="-30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7158" y="5460326"/>
            <a:ext cx="82868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b="1" dirty="0" smtClean="0">
                <a:latin typeface="Times New Roman" pitchFamily="18" charset="0"/>
                <a:cs typeface="Times New Roman" pitchFamily="18" charset="0"/>
              </a:rPr>
              <a:t>8HI + H</a:t>
            </a:r>
            <a:r>
              <a:rPr lang="pt-BR" sz="24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pt-BR" sz="3600" b="1" dirty="0" smtClean="0">
                <a:latin typeface="Times New Roman" pitchFamily="18" charset="0"/>
                <a:cs typeface="Times New Roman" pitchFamily="18" charset="0"/>
              </a:rPr>
              <a:t> SO</a:t>
            </a:r>
            <a:r>
              <a:rPr lang="pt-BR" sz="24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pt-BR" sz="3600" b="1" dirty="0" smtClean="0">
                <a:latin typeface="Times New Roman" pitchFamily="18" charset="0"/>
                <a:cs typeface="Times New Roman" pitchFamily="18" charset="0"/>
              </a:rPr>
              <a:t> = 4I</a:t>
            </a:r>
            <a:r>
              <a:rPr lang="pt-BR" sz="24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pt-BR" sz="3600" b="1" dirty="0" smtClean="0">
                <a:latin typeface="Times New Roman" pitchFamily="18" charset="0"/>
                <a:cs typeface="Times New Roman" pitchFamily="18" charset="0"/>
              </a:rPr>
              <a:t>↓ + H</a:t>
            </a:r>
            <a:r>
              <a:rPr lang="pt-BR" sz="24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pt-BR" sz="3600" b="1" dirty="0" smtClean="0">
                <a:latin typeface="Times New Roman" pitchFamily="18" charset="0"/>
                <a:cs typeface="Times New Roman" pitchFamily="18" charset="0"/>
              </a:rPr>
              <a:t> S↑ + 4H</a:t>
            </a:r>
            <a:r>
              <a:rPr lang="pt-BR" sz="24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pt-BR" sz="3600" b="1" dirty="0" smtClean="0">
                <a:latin typeface="Times New Roman" pitchFamily="18" charset="0"/>
                <a:cs typeface="Times New Roman" pitchFamily="18" charset="0"/>
              </a:rPr>
              <a:t>O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1"/>
          <p:cNvSpPr>
            <a:spLocks noChangeArrowheads="1"/>
          </p:cNvSpPr>
          <p:nvPr/>
        </p:nvSpPr>
        <p:spPr bwMode="auto">
          <a:xfrm>
            <a:off x="214282" y="142852"/>
            <a:ext cx="8715436" cy="6494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Окислительные свойства соединений Fe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+3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Fe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+3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+ восстановитель = Fe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+2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2I</a:t>
            </a:r>
            <a:r>
              <a:rPr kumimoji="0" lang="ru-RU" sz="32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-1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- 2ē = I</a:t>
            </a:r>
            <a:r>
              <a:rPr kumimoji="0" lang="ru-RU" sz="32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0</a:t>
            </a:r>
            <a:r>
              <a:rPr kumimoji="0" lang="ru-RU" sz="32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 </a:t>
            </a:r>
            <a:r>
              <a:rPr kumimoji="0" lang="ru-RU" sz="32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-2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- 2ē = S</a:t>
            </a:r>
            <a:r>
              <a:rPr kumimoji="0" lang="ru-RU" sz="32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0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 </a:t>
            </a:r>
            <a:r>
              <a:rPr kumimoji="0" lang="ru-RU" sz="32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+4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- 2ē = S</a:t>
            </a:r>
            <a:r>
              <a:rPr kumimoji="0" lang="ru-RU" sz="32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+6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</a:t>
            </a:r>
            <a:r>
              <a:rPr kumimoji="0" lang="ru-RU" sz="32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0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- 2ē = M</a:t>
            </a:r>
            <a:r>
              <a:rPr kumimoji="0" lang="ru-RU" sz="32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+2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(металлы, менее активные, чем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Fe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r>
              <a:rPr lang="ru-RU" sz="3200" dirty="0" smtClean="0"/>
              <a:t> </a:t>
            </a:r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Fe</a:t>
            </a:r>
            <a:r>
              <a:rPr lang="ru-RU" sz="3200" b="1" baseline="30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+3</a:t>
            </a:r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+ восстановитель = Fe</a:t>
            </a:r>
            <a:r>
              <a:rPr lang="ru-RU" sz="3200" b="1" baseline="30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200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- 2ē = 2H</a:t>
            </a:r>
            <a:r>
              <a:rPr lang="ru-RU" sz="3200" baseline="30000" dirty="0" smtClean="0">
                <a:latin typeface="Times New Roman" pitchFamily="18" charset="0"/>
                <a:cs typeface="Times New Roman" pitchFamily="18" charset="0"/>
              </a:rPr>
              <a:t>+1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(восстановление H</a:t>
            </a:r>
            <a:r>
              <a:rPr lang="ru-RU" sz="32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) 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C </a:t>
            </a:r>
            <a:r>
              <a:rPr lang="ru-RU" sz="3200" baseline="30000" dirty="0" smtClean="0">
                <a:latin typeface="Times New Roman" pitchFamily="18" charset="0"/>
                <a:cs typeface="Times New Roman" pitchFamily="18" charset="0"/>
              </a:rPr>
              <a:t>+2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- 2ē = C</a:t>
            </a:r>
            <a:r>
              <a:rPr lang="ru-RU" sz="3200" baseline="30000" dirty="0" smtClean="0">
                <a:latin typeface="Times New Roman" pitchFamily="18" charset="0"/>
                <a:cs typeface="Times New Roman" pitchFamily="18" charset="0"/>
              </a:rPr>
              <a:t>+4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(восстановление CO) 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3200" baseline="30000" dirty="0" smtClean="0">
                <a:latin typeface="Times New Roman" pitchFamily="18" charset="0"/>
                <a:cs typeface="Times New Roman" pitchFamily="18" charset="0"/>
              </a:rPr>
              <a:t> 0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- 2ē = C</a:t>
            </a:r>
            <a:r>
              <a:rPr lang="ru-RU" sz="3200" baseline="30000" dirty="0" smtClean="0">
                <a:latin typeface="Times New Roman" pitchFamily="18" charset="0"/>
                <a:cs typeface="Times New Roman" pitchFamily="18" charset="0"/>
              </a:rPr>
              <a:t>+2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(восстановление C – кокс, уголь) 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nē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aseline="30000" dirty="0" err="1" smtClean="0">
                <a:latin typeface="Times New Roman" pitchFamily="18" charset="0"/>
                <a:cs typeface="Times New Roman" pitchFamily="18" charset="0"/>
              </a:rPr>
              <a:t>+n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(металлы, более активные, чем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Fe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1" name="Rectangle 1"/>
          <p:cNvSpPr>
            <a:spLocks noChangeArrowheads="1"/>
          </p:cNvSpPr>
          <p:nvPr/>
        </p:nvSpPr>
        <p:spPr bwMode="auto">
          <a:xfrm>
            <a:off x="142844" y="428604"/>
            <a:ext cx="8858312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Fe</a:t>
            </a:r>
            <a:r>
              <a:rPr kumimoji="0" lang="en-US" sz="3600" b="1" i="0" u="none" strike="noStrike" cap="none" normalizeH="0" baseline="3000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+3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Cl</a:t>
            </a:r>
            <a:r>
              <a:rPr kumimoji="0" lang="en-US" sz="3600" b="1" i="0" u="none" strike="noStrike" cap="none" normalizeH="0" baseline="-3000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+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Na</a:t>
            </a:r>
            <a:r>
              <a:rPr kumimoji="0" lang="en-US" sz="3600" b="1" i="0" u="none" strike="noStrike" cap="none" normalizeH="0" baseline="-3000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 </a:t>
            </a:r>
            <a:r>
              <a:rPr kumimoji="0" lang="en-US" sz="3600" b="1" i="0" u="none" strike="noStrike" cap="none" normalizeH="0" baseline="3000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-2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→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Fe</a:t>
            </a:r>
            <a:r>
              <a:rPr kumimoji="0" lang="en-US" sz="3600" b="1" i="0" u="none" strike="noStrike" cap="none" normalizeH="0" baseline="3000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+2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S↓ + </a:t>
            </a:r>
            <a:r>
              <a:rPr lang="en-US" sz="3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3600" baseline="30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↓+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NaCl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Окисл</a:t>
            </a:r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    </a:t>
            </a:r>
            <a:r>
              <a:rPr lang="ru-RU" sz="36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Восстан</a:t>
            </a:r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3122" name="Rectangle 2"/>
          <p:cNvSpPr>
            <a:spLocks noChangeArrowheads="1"/>
          </p:cNvSpPr>
          <p:nvPr/>
        </p:nvSpPr>
        <p:spPr bwMode="auto">
          <a:xfrm>
            <a:off x="285688" y="1500174"/>
            <a:ext cx="885831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Fe</a:t>
            </a:r>
            <a:r>
              <a:rPr kumimoji="0" lang="en-US" sz="36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+3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Cl</a:t>
            </a:r>
            <a:r>
              <a:rPr kumimoji="0" lang="en-US" sz="36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+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Cu</a:t>
            </a:r>
            <a:r>
              <a:rPr lang="en-US" sz="3600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→ Fe</a:t>
            </a:r>
            <a:r>
              <a:rPr kumimoji="0" lang="en-US" sz="36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+2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Cl</a:t>
            </a:r>
            <a:r>
              <a:rPr kumimoji="0" lang="en-US" sz="36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+ Cu</a:t>
            </a:r>
            <a:r>
              <a:rPr kumimoji="0" lang="en-US" sz="36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+2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Cl</a:t>
            </a:r>
            <a:r>
              <a:rPr kumimoji="0" lang="en-US" sz="36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endParaRPr kumimoji="0" lang="ru-RU" sz="3600" b="1" i="0" u="none" strike="noStrike" cap="none" normalizeH="0" baseline="-3000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3123" name="Rectangle 3"/>
          <p:cNvSpPr>
            <a:spLocks noChangeArrowheads="1"/>
          </p:cNvSpPr>
          <p:nvPr/>
        </p:nvSpPr>
        <p:spPr bwMode="auto">
          <a:xfrm>
            <a:off x="357158" y="2285993"/>
            <a:ext cx="8786842" cy="129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Fe</a:t>
            </a:r>
            <a:r>
              <a:rPr kumimoji="0" lang="ru-RU" sz="36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+3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+ 1ē = Fe</a:t>
            </a:r>
            <a:r>
              <a:rPr kumimoji="0" lang="ru-RU" sz="36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0</a:t>
            </a:r>
            <a:r>
              <a:rPr kumimoji="0" lang="ru-RU" sz="3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3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.2 </a:t>
            </a:r>
            <a:r>
              <a:rPr kumimoji="0" lang="en-US" sz="3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en-US" sz="32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Ox</a:t>
            </a:r>
            <a:endParaRPr kumimoji="0" lang="ru-RU" sz="3200" b="1" i="0" u="none" strike="noStrike" cap="none" normalizeH="0" baseline="3000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600" b="1" baseline="300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3124" name="Rectangle 4"/>
          <p:cNvSpPr>
            <a:spLocks noChangeArrowheads="1"/>
          </p:cNvSpPr>
          <p:nvPr/>
        </p:nvSpPr>
        <p:spPr bwMode="auto">
          <a:xfrm>
            <a:off x="285720" y="2786058"/>
            <a:ext cx="864399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Cu</a:t>
            </a:r>
            <a:r>
              <a:rPr kumimoji="0" lang="ru-RU" sz="36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0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2ē = Cu</a:t>
            </a:r>
            <a:r>
              <a:rPr kumimoji="0" lang="ru-RU" sz="36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+2  </a:t>
            </a:r>
            <a:r>
              <a:rPr kumimoji="0" lang="en-US" sz="36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ru-RU" sz="36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.1</a:t>
            </a:r>
            <a:r>
              <a:rPr kumimoji="0" lang="en-US" sz="36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Red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3125" name="Rectangle 5"/>
          <p:cNvSpPr>
            <a:spLocks noChangeArrowheads="1"/>
          </p:cNvSpPr>
          <p:nvPr/>
        </p:nvSpPr>
        <p:spPr bwMode="auto">
          <a:xfrm>
            <a:off x="285720" y="3631764"/>
            <a:ext cx="8643998" cy="2431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2FeCl</a:t>
            </a:r>
            <a:r>
              <a:rPr kumimoji="0" lang="en-US" sz="40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</a:t>
            </a: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</a:t>
            </a: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 + Cu = 2FeCl</a:t>
            </a:r>
            <a:r>
              <a:rPr kumimoji="0" lang="en-US" sz="40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+ CuCl</a:t>
            </a:r>
            <a:r>
              <a:rPr kumimoji="0" lang="en-US" sz="40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бурый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</a:t>
            </a:r>
            <a:r>
              <a:rPr kumimoji="0" lang="ru-RU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красный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FeCl</a:t>
            </a:r>
            <a:r>
              <a:rPr kumimoji="0" lang="ru-RU" sz="40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окислитель за счёт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Fe</a:t>
            </a:r>
            <a:r>
              <a:rPr kumimoji="0" lang="ru-RU" sz="40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+3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Cu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восстановитель за счёт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Cu</a:t>
            </a:r>
            <a:r>
              <a:rPr kumimoji="0" lang="ru-RU" sz="40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0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1"/>
          <p:cNvSpPr>
            <a:spLocks noChangeArrowheads="1"/>
          </p:cNvSpPr>
          <p:nvPr/>
        </p:nvSpPr>
        <p:spPr bwMode="auto">
          <a:xfrm>
            <a:off x="0" y="0"/>
            <a:ext cx="9144000" cy="6801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Хроматы и дихроматы в заданиях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29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 3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</a:t>
            </a:r>
            <a:r>
              <a:rPr lang="ru-RU" sz="3600" b="1" dirty="0" smtClean="0">
                <a:solidFill>
                  <a:srgbClr val="FF0000"/>
                </a:solidFill>
              </a:rPr>
              <a:t>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Хроматы и дихроматы чаще используют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кислой среде,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восстановление протекает до соединений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Cr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(III): </a:t>
            </a:r>
          </a:p>
          <a:p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24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Cr</a:t>
            </a:r>
            <a:r>
              <a:rPr lang="en-US" sz="24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2400" b="1" baseline="-25000" dirty="0" smtClean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+3KNO</a:t>
            </a:r>
            <a:r>
              <a:rPr lang="en-US" sz="24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+4H</a:t>
            </a:r>
            <a:r>
              <a:rPr lang="en-US" sz="24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SO</a:t>
            </a:r>
            <a:r>
              <a:rPr lang="en-US" sz="2400" b="1" baseline="-25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=Cr</a:t>
            </a:r>
            <a:r>
              <a:rPr lang="en-US" sz="2400" b="1" baseline="-25000" dirty="0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(SO</a:t>
            </a:r>
            <a:r>
              <a:rPr lang="en-US" sz="2400" b="1" baseline="-25000" dirty="0" smtClean="0"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400" b="1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+3KNO</a:t>
            </a:r>
            <a:r>
              <a:rPr lang="en-US" sz="2400" b="1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+K</a:t>
            </a:r>
            <a:r>
              <a:rPr lang="en-US" sz="24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SO</a:t>
            </a:r>
            <a:r>
              <a:rPr lang="en-US" sz="2400" b="1" baseline="-25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+4H</a:t>
            </a:r>
            <a:r>
              <a:rPr lang="en-US" sz="24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O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Важно, чтобы продукты реакции были выбраны с учетом характера среды. </a:t>
            </a:r>
          </a:p>
          <a:p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щелочной среде: </a:t>
            </a: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2K</a:t>
            </a:r>
            <a:r>
              <a:rPr lang="en-US" sz="24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rO</a:t>
            </a:r>
            <a:r>
              <a:rPr lang="en-US" sz="2400" b="1" baseline="-25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+ 3Zn + 8KOH + 8H</a:t>
            </a:r>
            <a:r>
              <a:rPr lang="en-US" sz="24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O = 2K</a:t>
            </a:r>
            <a:r>
              <a:rPr lang="en-US" sz="2400" b="1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[Cr(OH)</a:t>
            </a:r>
            <a:r>
              <a:rPr lang="en-US" sz="2400" b="1" baseline="-2500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] + 3K</a:t>
            </a:r>
            <a:r>
              <a:rPr lang="en-US" sz="24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[Zn(OH)</a:t>
            </a:r>
            <a:r>
              <a:rPr lang="en-US" sz="2400" b="1" baseline="-25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]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 нейтральной среде</a:t>
            </a:r>
            <a:r>
              <a:rPr lang="en-US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endParaRPr lang="ru-RU" sz="28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+ 3KNO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+ 4H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O = 2Cr(OH)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+ 3KNO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+ 2KOH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или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+ 3KNO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+ 4H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O = 2K [Cr(OH)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] + 3KNO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/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500042"/>
            <a:ext cx="8858312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Для выполнения заданий 29, 30 используйте следующий перечень веществ: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сульфит натрия, бихромат калия, серная кислота, хлорид натрия, гидроксид меди(II).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Допустимо использование водных растворов веществ. 30. Из предложенного перечня веществ выберите вещества, между которыми окислительно-восстановительная реакция протекает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изменением цвета раствора. </a:t>
            </a:r>
            <a:r>
              <a:rPr lang="ru-RU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Образование осадка или выделение газа в ходе этой реакции не наблюдается.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ответе запишите уравнение только одной из возможных окислительно-восстановительных реакций с участием выбранных веществ. Составьте электронный баланс, укажите окислитель и восстановитель.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69" name="Rectangle 1"/>
          <p:cNvSpPr>
            <a:spLocks noChangeArrowheads="1"/>
          </p:cNvSpPr>
          <p:nvPr/>
        </p:nvSpPr>
        <p:spPr bwMode="auto">
          <a:xfrm>
            <a:off x="214282" y="214290"/>
            <a:ext cx="8786874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Пример 2.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Na</a:t>
            </a:r>
            <a:r>
              <a:rPr kumimoji="0" lang="ru-RU" sz="24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 </a:t>
            </a:r>
            <a:r>
              <a:rPr kumimoji="0" lang="ru-RU" sz="24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+4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</a:t>
            </a:r>
            <a:r>
              <a:rPr kumimoji="0" lang="ru-RU" sz="24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</a:t>
            </a:r>
            <a:r>
              <a:rPr lang="ru-RU" sz="2400" b="1" dirty="0" err="1" smtClean="0">
                <a:solidFill>
                  <a:srgbClr val="00B05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вос-ь</a:t>
            </a: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окис</a:t>
            </a: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</a:t>
            </a:r>
            <a:r>
              <a:rPr lang="ru-RU" sz="24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Бесцветн</a:t>
            </a: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r>
              <a:rPr lang="en-US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en-US" sz="240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</a:t>
            </a:r>
            <a:r>
              <a:rPr kumimoji="0" lang="ru-RU" sz="24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Cr</a:t>
            </a:r>
            <a:r>
              <a:rPr kumimoji="0" lang="ru-RU" sz="24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+6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</a:t>
            </a:r>
            <a:r>
              <a:rPr kumimoji="0" lang="ru-RU" sz="24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7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окислитель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оранж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</a:t>
            </a:r>
            <a:r>
              <a:rPr kumimoji="0" lang="ru-RU" sz="24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 </a:t>
            </a:r>
            <a:r>
              <a:rPr kumimoji="0" lang="ru-RU" sz="24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+6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</a:t>
            </a:r>
            <a:r>
              <a:rPr kumimoji="0" lang="ru-RU" sz="24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окислитель,</a:t>
            </a:r>
            <a:r>
              <a:rPr lang="ru-RU" sz="24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среда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ru-RU" sz="24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Бесцветн</a:t>
            </a: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NaCl</a:t>
            </a:r>
            <a:r>
              <a:rPr kumimoji="0" lang="ru-RU" sz="24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-1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</a:t>
            </a: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восстановитель</a:t>
            </a: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</a:t>
            </a:r>
            <a:r>
              <a:rPr lang="ru-RU" sz="24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Бесцветн</a:t>
            </a: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r>
              <a:rPr lang="en-US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Cu</a:t>
            </a:r>
            <a:r>
              <a:rPr kumimoji="0" lang="ru-RU" sz="24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(OH)</a:t>
            </a:r>
            <a:r>
              <a:rPr kumimoji="0" lang="ru-RU" sz="24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окислитель             </a:t>
            </a:r>
            <a:r>
              <a:rPr lang="ru-RU" sz="2400" b="1" dirty="0" err="1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голубой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</a:t>
            </a:r>
            <a:r>
              <a:rPr kumimoji="0" lang="ru-RU" sz="24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</a:t>
            </a:r>
            <a:r>
              <a:rPr lang="ru-RU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среда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Анализ: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Окрашенное вещество в растворе K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Cr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7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является окислителем. Возможные восстановители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Na</a:t>
            </a:r>
            <a:r>
              <a:rPr kumimoji="0" lang="ru-RU" sz="24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SO</a:t>
            </a:r>
            <a:r>
              <a:rPr kumimoji="0" lang="ru-RU" sz="24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NaCl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 кислой и нейтральной средах. Реакция протекает с изменением цвета раствора. Образование осадка или выделение газа в ходе этой реакции не наблюдается.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1" name="Rectangle 1"/>
          <p:cNvSpPr>
            <a:spLocks noChangeArrowheads="1"/>
          </p:cNvSpPr>
          <p:nvPr/>
        </p:nvSpPr>
        <p:spPr bwMode="auto">
          <a:xfrm>
            <a:off x="142844" y="285728"/>
            <a:ext cx="878687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</a:t>
            </a:r>
            <a:r>
              <a:rPr kumimoji="0" lang="en-US" sz="20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Cr</a:t>
            </a:r>
            <a:r>
              <a:rPr kumimoji="0" lang="en-US" sz="20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+6</a:t>
            </a:r>
            <a:r>
              <a:rPr kumimoji="0" lang="en-US" sz="20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</a:t>
            </a:r>
            <a:r>
              <a:rPr kumimoji="0" lang="en-US" sz="20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7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+6NaCl</a:t>
            </a:r>
            <a:r>
              <a:rPr kumimoji="0" lang="en-US" sz="20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-1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+7H</a:t>
            </a:r>
            <a:r>
              <a:rPr kumimoji="0" lang="en-US" sz="20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SO</a:t>
            </a:r>
            <a:r>
              <a:rPr kumimoji="0" lang="en-US" sz="24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=K</a:t>
            </a:r>
            <a:r>
              <a:rPr kumimoji="0" lang="en-US" sz="24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SO</a:t>
            </a:r>
            <a:r>
              <a:rPr kumimoji="0" lang="en-US" sz="24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Cr</a:t>
            </a:r>
            <a:r>
              <a:rPr kumimoji="0" lang="en-US" sz="2400" b="1" i="0" u="none" strike="noStrike" cap="none" normalizeH="0" baseline="3000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+3</a:t>
            </a:r>
            <a:r>
              <a:rPr kumimoji="0" lang="en-US" sz="2400" b="1" i="0" u="none" strike="noStrike" cap="none" normalizeH="0" baseline="-3000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(SO</a:t>
            </a:r>
            <a:r>
              <a:rPr kumimoji="0" lang="en-US" sz="2400" b="1" i="0" u="none" strike="noStrike" cap="none" normalizeH="0" baseline="-3000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)</a:t>
            </a:r>
            <a:r>
              <a:rPr kumimoji="0" lang="en-US" sz="2400" b="1" i="0" u="none" strike="noStrike" cap="none" normalizeH="0" baseline="-3000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92D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3Cl</a:t>
            </a:r>
            <a:r>
              <a:rPr kumimoji="0" lang="en-US" sz="2400" b="1" i="0" u="none" strike="noStrike" cap="none" normalizeH="0" baseline="30000" dirty="0" smtClean="0">
                <a:ln>
                  <a:noFill/>
                </a:ln>
                <a:solidFill>
                  <a:srgbClr val="92D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0</a:t>
            </a:r>
            <a:r>
              <a:rPr kumimoji="0" lang="en-US" sz="2400" b="1" i="0" u="none" strike="noStrike" cap="none" normalizeH="0" baseline="-30000" dirty="0" smtClean="0">
                <a:ln>
                  <a:noFill/>
                </a:ln>
                <a:solidFill>
                  <a:srgbClr val="92D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↑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+3Na</a:t>
            </a:r>
            <a:r>
              <a:rPr kumimoji="0" lang="en-US" sz="24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SO</a:t>
            </a:r>
            <a:r>
              <a:rPr kumimoji="0" lang="en-US" sz="24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</a:t>
            </a:r>
            <a:endParaRPr kumimoji="0" lang="ru-RU" sz="2400" b="1" i="0" u="none" strike="noStrike" cap="none" normalizeH="0" baseline="-3000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b="1" baseline="-30000" dirty="0" err="1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Оранж</a:t>
            </a:r>
            <a:r>
              <a:rPr lang="ru-RU" sz="3600" b="1" baseline="-30000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.                                               </a:t>
            </a:r>
            <a:r>
              <a:rPr lang="ru-RU" sz="3200" b="1" baseline="-30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Зелёный          </a:t>
            </a:r>
            <a:r>
              <a:rPr lang="ru-RU" sz="3200" b="1" baseline="-30000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ж-з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8243" name="Rectangle 3"/>
          <p:cNvSpPr>
            <a:spLocks noChangeArrowheads="1"/>
          </p:cNvSpPr>
          <p:nvPr/>
        </p:nvSpPr>
        <p:spPr bwMode="auto">
          <a:xfrm>
            <a:off x="0" y="1689828"/>
            <a:ext cx="9144000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2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</a:t>
            </a:r>
            <a:r>
              <a:rPr kumimoji="0" lang="en-US" sz="25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en-US" sz="2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Cr</a:t>
            </a:r>
            <a:r>
              <a:rPr kumimoji="0" lang="en-US" sz="25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en-US" sz="2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25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+6</a:t>
            </a:r>
            <a:r>
              <a:rPr kumimoji="0" lang="en-US" sz="2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</a:t>
            </a:r>
            <a:r>
              <a:rPr kumimoji="0" lang="en-US" sz="25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7</a:t>
            </a:r>
            <a:r>
              <a:rPr kumimoji="0" lang="en-US" sz="2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+ 3Na</a:t>
            </a:r>
            <a:r>
              <a:rPr kumimoji="0" lang="en-US" sz="25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en-US" sz="2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 </a:t>
            </a:r>
            <a:r>
              <a:rPr kumimoji="0" lang="en-US" sz="25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+4</a:t>
            </a:r>
            <a:r>
              <a:rPr kumimoji="0" lang="en-US" sz="2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</a:t>
            </a:r>
            <a:r>
              <a:rPr kumimoji="0" lang="en-US" sz="25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kumimoji="0" lang="en-US" sz="2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+ 4H</a:t>
            </a:r>
            <a:r>
              <a:rPr kumimoji="0" lang="en-US" sz="25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en-US" sz="2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 = 2KOH + </a:t>
            </a:r>
            <a:r>
              <a:rPr kumimoji="0" lang="en-US" sz="25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2Cr</a:t>
            </a:r>
            <a:r>
              <a:rPr kumimoji="0" lang="en-US" sz="25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+3</a:t>
            </a:r>
            <a:r>
              <a:rPr kumimoji="0" lang="en-US" sz="25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(OH)</a:t>
            </a:r>
            <a:r>
              <a:rPr kumimoji="0" lang="en-US" sz="25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kumimoji="0" lang="en-US" sz="25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↓</a:t>
            </a:r>
            <a:r>
              <a:rPr kumimoji="0" lang="en-US" sz="2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</a:t>
            </a:r>
            <a:r>
              <a:rPr kumimoji="0" lang="en-US" sz="2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3Na</a:t>
            </a:r>
            <a:r>
              <a:rPr kumimoji="0" lang="en-US" sz="25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en-US" sz="2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 </a:t>
            </a:r>
            <a:r>
              <a:rPr kumimoji="0" lang="en-US" sz="25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+6</a:t>
            </a:r>
            <a:r>
              <a:rPr kumimoji="0" lang="en-US" sz="25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</a:t>
            </a:r>
            <a:r>
              <a:rPr kumimoji="0" lang="en-US" sz="25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</a:t>
            </a:r>
            <a:r>
              <a:rPr kumimoji="0" lang="ru-RU" sz="25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                                    </a:t>
            </a:r>
            <a:r>
              <a:rPr kumimoji="0" lang="ru-RU" sz="2500" b="1" i="0" u="none" strike="noStrike" cap="none" normalizeH="0" baseline="-3000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</a:t>
            </a:r>
            <a:r>
              <a:rPr kumimoji="0" lang="ru-RU" sz="2500" b="1" i="0" u="none" strike="noStrike" cap="none" normalizeH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500" b="1" baseline="-30000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серо-зелёный</a:t>
            </a:r>
            <a:endParaRPr kumimoji="0" lang="en-US" sz="2500" b="1" i="0" u="none" strike="noStrike" cap="none" normalizeH="0" baseline="0" dirty="0" smtClean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2844" y="2636912"/>
            <a:ext cx="878687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Обе реакции не удовлетворяют условию</a:t>
            </a: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Реакция протекает с изменением цвета раствора. Образование осадка или выделение газа в ходе этой реакции не наблюдается</a:t>
            </a:r>
            <a:r>
              <a:rPr lang="ru-RU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lang="ru-RU" sz="24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2844" y="3823070"/>
            <a:ext cx="914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</a:t>
            </a:r>
            <a:r>
              <a:rPr lang="en-US" sz="2000" b="1" baseline="-30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en-US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Cr</a:t>
            </a:r>
            <a:r>
              <a:rPr lang="en-US" sz="2000" b="1" baseline="30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+6</a:t>
            </a:r>
            <a:r>
              <a:rPr lang="en-US" sz="2000" b="1" baseline="-30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en-US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</a:t>
            </a:r>
            <a:r>
              <a:rPr lang="en-US" sz="2000" b="1" baseline="-30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7</a:t>
            </a:r>
            <a:r>
              <a:rPr lang="en-US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+ Na</a:t>
            </a:r>
            <a:r>
              <a:rPr lang="en-US" sz="2000" b="1" baseline="-30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en-US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 </a:t>
            </a:r>
            <a:r>
              <a:rPr lang="en-US" sz="2000" b="1" baseline="30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+4</a:t>
            </a:r>
            <a:r>
              <a:rPr lang="en-US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</a:t>
            </a:r>
            <a:r>
              <a:rPr lang="en-US" sz="2000" b="1" baseline="-30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lang="en-US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+ H</a:t>
            </a:r>
            <a:r>
              <a:rPr lang="en-US" sz="2000" b="1" baseline="-30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en-US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SO</a:t>
            </a:r>
            <a:r>
              <a:rPr lang="en-US" sz="2000" b="1" baseline="-30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</a:t>
            </a:r>
            <a:r>
              <a:rPr lang="en-US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→ Cr</a:t>
            </a:r>
            <a:r>
              <a:rPr lang="en-US" sz="2000" b="1" baseline="30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+3</a:t>
            </a:r>
            <a:r>
              <a:rPr lang="en-US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000" b="1" baseline="-30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en-US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(SO</a:t>
            </a:r>
            <a:r>
              <a:rPr lang="en-US" sz="2000" b="1" baseline="-30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</a:t>
            </a:r>
            <a:r>
              <a:rPr lang="en-US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)</a:t>
            </a:r>
            <a:r>
              <a:rPr lang="en-US" sz="2000" b="1" baseline="-30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lang="en-US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+ K</a:t>
            </a:r>
            <a:r>
              <a:rPr lang="en-US" sz="2000" b="1" baseline="-30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en-US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SO</a:t>
            </a:r>
            <a:r>
              <a:rPr lang="en-US" sz="2000" b="1" baseline="-30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</a:t>
            </a:r>
            <a:r>
              <a:rPr lang="en-US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+ H</a:t>
            </a:r>
            <a:r>
              <a:rPr lang="en-US" sz="2000" b="1" baseline="-30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en-US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 + Na2 S </a:t>
            </a:r>
            <a:r>
              <a:rPr lang="en-US" sz="2000" b="1" baseline="30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+6</a:t>
            </a:r>
            <a:r>
              <a:rPr lang="en-US" sz="20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</a:t>
            </a:r>
            <a:r>
              <a:rPr lang="en-US" sz="2000" b="1" baseline="-30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</a:t>
            </a:r>
            <a:endParaRPr lang="ru-RU" sz="2000" b="1" baseline="-300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8579" y="4149080"/>
            <a:ext cx="878684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оранжевый </a:t>
            </a:r>
            <a:r>
              <a:rPr lang="ru-RU" dirty="0" smtClean="0"/>
              <a:t> </a:t>
            </a:r>
            <a:r>
              <a:rPr lang="ru-RU" dirty="0" err="1" smtClean="0"/>
              <a:t>бесцв</a:t>
            </a:r>
            <a:r>
              <a:rPr lang="ru-RU" dirty="0" smtClean="0"/>
              <a:t>.       </a:t>
            </a:r>
            <a:r>
              <a:rPr lang="ru-RU" dirty="0" err="1" smtClean="0"/>
              <a:t>бесцв</a:t>
            </a:r>
            <a:r>
              <a:rPr lang="ru-RU" dirty="0" smtClean="0"/>
              <a:t>.            </a:t>
            </a:r>
            <a:r>
              <a:rPr lang="ru-RU" sz="2800" dirty="0" smtClean="0">
                <a:solidFill>
                  <a:srgbClr val="00B050"/>
                </a:solidFill>
              </a:rPr>
              <a:t>зелёный        </a:t>
            </a:r>
            <a:r>
              <a:rPr lang="ru-RU" dirty="0" err="1" smtClean="0"/>
              <a:t>бесцв</a:t>
            </a:r>
            <a:r>
              <a:rPr lang="ru-RU" dirty="0" smtClean="0"/>
              <a:t>.     </a:t>
            </a:r>
            <a:r>
              <a:rPr lang="ru-RU" dirty="0" err="1" smtClean="0"/>
              <a:t>бесцв</a:t>
            </a:r>
            <a:r>
              <a:rPr lang="ru-RU" dirty="0" smtClean="0"/>
              <a:t>.             </a:t>
            </a:r>
            <a:r>
              <a:rPr lang="ru-RU" dirty="0" err="1" smtClean="0"/>
              <a:t>бесцв</a:t>
            </a:r>
            <a:r>
              <a:rPr lang="ru-RU" dirty="0" smtClean="0"/>
              <a:t>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9382" y="260648"/>
            <a:ext cx="8501090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7)</a:t>
            </a:r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с.о.(не</a:t>
            </a:r>
            <a:r>
              <a:rPr lang="en-US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Met</a:t>
            </a:r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– переменна: 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(№ группы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8)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– низшая с.о. </a:t>
            </a:r>
            <a:r>
              <a:rPr lang="ru-RU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(исключение бор  с.о.(</a:t>
            </a:r>
            <a:r>
              <a:rPr lang="en-US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baseline="-25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min</a:t>
            </a:r>
            <a:r>
              <a:rPr lang="ru-RU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= –3</a:t>
            </a:r>
            <a:r>
              <a:rPr lang="en-US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и инертные газы – не имеют отрицательных с.о.), </a:t>
            </a:r>
          </a:p>
          <a:p>
            <a:pPr algn="just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и до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+№ группы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– высшая </a:t>
            </a:r>
            <a:r>
              <a:rPr lang="ru-RU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(исключение </a:t>
            </a:r>
            <a:r>
              <a:rPr lang="en-US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28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Если атом неметалла является в молекуле бинарного вещества наиболее электроотрицательным, то его с.о. будет низшей –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(№ группы–8)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Также возможна и промежуточная с.о.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+№–2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+№–4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+№–6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+№–8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и до минимальной!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3872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142853"/>
            <a:ext cx="8715436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Для выполнения заданий 29, 30 используйте следующий перечень веществ: </a:t>
            </a:r>
            <a:r>
              <a:rPr lang="ru-RU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перманганат калия, гидроксид хрома(III), хлор, сульфит аммония, </a:t>
            </a:r>
            <a:r>
              <a:rPr lang="ru-RU" sz="28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бромоводород</a:t>
            </a:r>
            <a:r>
              <a:rPr lang="ru-RU" sz="28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гидроксид бария.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Допустимо использование водных растворов веществ. 30. Из предложенного перечня выберите вещества, в результате окислительно-восстановительной реакции между которыми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образуются соль и кислота.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Выделение осадка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ходе этой реакции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наблюдается.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ответе запишите уравнение только одной из возможных окислительно-восстановительных реакций с участием выбранных веществ. Составьте электронный баланс, укажите окислитель и восстановитель.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1"/>
          <p:cNvSpPr>
            <a:spLocks noChangeArrowheads="1"/>
          </p:cNvSpPr>
          <p:nvPr/>
        </p:nvSpPr>
        <p:spPr bwMode="auto">
          <a:xfrm>
            <a:off x="214282" y="142852"/>
            <a:ext cx="8786874" cy="618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KMn</a:t>
            </a:r>
            <a:r>
              <a:rPr kumimoji="0" lang="ru-RU" sz="36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+7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окислитель 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Cr</a:t>
            </a:r>
            <a:r>
              <a:rPr kumimoji="0" lang="ru-RU" sz="36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+3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OH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восстановитель,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Cl</a:t>
            </a:r>
            <a:r>
              <a:rPr kumimoji="0" lang="ru-RU" sz="36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0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</a:t>
            </a:r>
            <a:r>
              <a:rPr kumimoji="0" lang="ru-RU" sz="36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окислитель,диспропорционирование</a:t>
            </a:r>
            <a:r>
              <a:rPr kumimoji="0" lang="ru-RU" sz="3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endParaRPr kumimoji="0" lang="ru-RU" sz="3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</a:t>
            </a:r>
            <a:r>
              <a:rPr kumimoji="0" lang="ru-RU" sz="36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-3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)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 </a:t>
            </a:r>
            <a:r>
              <a:rPr kumimoji="0" lang="ru-RU" sz="36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+4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</a:t>
            </a:r>
            <a:r>
              <a:rPr kumimoji="0" lang="ru-RU" sz="36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восстановитель,окислитель</a:t>
            </a:r>
            <a:r>
              <a:rPr kumimoji="0" lang="ru-RU" sz="3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</a:t>
            </a:r>
            <a:r>
              <a:rPr kumimoji="0" lang="ru-RU" sz="36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+1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Br</a:t>
            </a:r>
            <a:r>
              <a:rPr kumimoji="0" lang="ru-RU" sz="36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-1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 окислитель (</a:t>
            </a:r>
            <a:r>
              <a:rPr kumimoji="0" lang="en-US" sz="3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</a:t>
            </a:r>
            <a:r>
              <a:rPr kumimoji="0" lang="ru-RU" sz="360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+1</a:t>
            </a:r>
            <a:r>
              <a:rPr kumimoji="0" lang="ru-RU" sz="3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), восстановитель (</a:t>
            </a:r>
            <a:r>
              <a:rPr kumimoji="0" lang="en-US" sz="3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Br</a:t>
            </a:r>
            <a:r>
              <a:rPr kumimoji="0" lang="ru-RU" sz="360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-1</a:t>
            </a:r>
            <a:r>
              <a:rPr kumimoji="0" lang="ru-RU" sz="3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),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Ba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OH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 среда,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3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 среда,</a:t>
            </a:r>
            <a:r>
              <a:rPr lang="ru-RU" sz="3600" dirty="0" smtClean="0"/>
              <a:t>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реакции между которыми образуются соль и кислота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428604"/>
            <a:ext cx="864399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Анализ: </a:t>
            </a:r>
          </a:p>
          <a:p>
            <a:pPr marL="514350" indent="-514350">
              <a:buAutoNum type="arabicParenR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Имеется 2 окислителя </a:t>
            </a:r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(KMnO</a:t>
            </a: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4 </a:t>
            </a:r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и Cl</a:t>
            </a: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)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и </a:t>
            </a:r>
          </a:p>
          <a:p>
            <a:pPr marL="514350" indent="-514350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3 восстановителя </a:t>
            </a:r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2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Cr</a:t>
            </a:r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(OH)</a:t>
            </a: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, (NH</a:t>
            </a: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)</a:t>
            </a: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SO</a:t>
            </a: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3200" b="1" dirty="0" err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HBr</a:t>
            </a:r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endParaRPr lang="ru-RU" sz="32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5720" y="2571744"/>
            <a:ext cx="864399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 среде </a:t>
            </a:r>
            <a:r>
              <a:rPr lang="ru-RU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(OH)</a:t>
            </a:r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(щёлочь)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кислота образоваться не может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6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только соль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), поэтому рассматриваем реакции только в нейтральной и кислой средах.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4283" y="5045274"/>
            <a:ext cx="87154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3) Используем KMnO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в качестве окислителя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7" name="Rectangle 1"/>
          <p:cNvSpPr>
            <a:spLocks noChangeArrowheads="1"/>
          </p:cNvSpPr>
          <p:nvPr/>
        </p:nvSpPr>
        <p:spPr bwMode="auto">
          <a:xfrm>
            <a:off x="0" y="142852"/>
            <a:ext cx="9144000" cy="2185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KMn</a:t>
            </a:r>
            <a:r>
              <a:rPr kumimoji="0" lang="en-US" sz="24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+7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</a:t>
            </a:r>
            <a:r>
              <a:rPr kumimoji="0" lang="en-US" sz="24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+ (NH</a:t>
            </a:r>
            <a:r>
              <a:rPr kumimoji="0" lang="en-US" sz="24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)</a:t>
            </a:r>
            <a:r>
              <a:rPr kumimoji="0" lang="en-US" sz="24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 </a:t>
            </a:r>
            <a:r>
              <a:rPr kumimoji="0" lang="en-US" sz="24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+4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</a:t>
            </a:r>
            <a:r>
              <a:rPr kumimoji="0" lang="en-US" sz="24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+H</a:t>
            </a:r>
            <a:r>
              <a:rPr kumimoji="0" lang="en-US" sz="24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 →Mn</a:t>
            </a:r>
            <a:r>
              <a:rPr kumimoji="0" lang="en-US" sz="24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+2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</a:t>
            </a:r>
            <a:r>
              <a:rPr kumimoji="0" lang="en-US" sz="24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↓ + KOH + (NH</a:t>
            </a:r>
            <a:r>
              <a:rPr kumimoji="0" lang="en-US" sz="24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)</a:t>
            </a:r>
            <a:r>
              <a:rPr kumimoji="0" lang="en-US" sz="24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 </a:t>
            </a:r>
            <a:r>
              <a:rPr kumimoji="0" lang="en-US" sz="24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+6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</a:t>
            </a:r>
            <a:r>
              <a:rPr kumimoji="0" lang="en-US" sz="24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</a:t>
            </a:r>
            <a:endParaRPr kumimoji="0" lang="ru-RU" sz="2400" b="1" i="0" u="none" strike="noStrike" cap="none" normalizeH="0" baseline="-3000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b="1" baseline="-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окислитель</a:t>
            </a:r>
            <a:r>
              <a:rPr lang="ru-RU" sz="3600" b="1" baseline="-30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b="1" baseline="-300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вос-тель</a:t>
            </a:r>
            <a:r>
              <a:rPr lang="ru-RU" sz="3600" b="1" baseline="-30000" dirty="0" smtClean="0">
                <a:latin typeface="Times New Roman" pitchFamily="18" charset="0"/>
                <a:cs typeface="Times New Roman" pitchFamily="18" charset="0"/>
              </a:rPr>
              <a:t>       среда    </a:t>
            </a:r>
            <a:r>
              <a:rPr lang="ru-RU" sz="3600" b="1" baseline="-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 окислителя        </a:t>
            </a:r>
            <a:r>
              <a:rPr lang="ru-RU" sz="3600" b="1" baseline="-30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из </a:t>
            </a:r>
            <a:r>
              <a:rPr lang="ru-RU" sz="3600" b="1" baseline="-300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вос-теля</a:t>
            </a:r>
            <a:endParaRPr lang="ru-RU" sz="3600" b="1" baseline="-300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baseline="-300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baseline="-30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baseline="-300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-3000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9873" name="Rectangle 1"/>
          <p:cNvSpPr>
            <a:spLocks noChangeArrowheads="1"/>
          </p:cNvSpPr>
          <p:nvPr/>
        </p:nvSpPr>
        <p:spPr bwMode="auto">
          <a:xfrm>
            <a:off x="0" y="1285860"/>
            <a:ext cx="9144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KMn</a:t>
            </a:r>
            <a:r>
              <a:rPr kumimoji="0" lang="en-US" sz="32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+7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+HBr</a:t>
            </a:r>
            <a:r>
              <a:rPr kumimoji="0" lang="en-US" sz="32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-1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→Mn</a:t>
            </a:r>
            <a:r>
              <a:rPr kumimoji="0" lang="en-US" sz="32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Br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+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KBr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+H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 +Br</a:t>
            </a:r>
            <a:r>
              <a:rPr kumimoji="0" lang="en-US" sz="32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0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окислитель 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</a:t>
            </a:r>
            <a:r>
              <a:rPr kumimoji="0" lang="ru-RU" sz="2200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вос-тель</a:t>
            </a:r>
            <a:r>
              <a:rPr lang="ru-RU" sz="2200" b="1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ru-RU" sz="2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из окислителя                            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из </a:t>
            </a:r>
            <a:r>
              <a:rPr kumimoji="0" lang="ru-RU" sz="2200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вос-теля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2844" y="2143116"/>
            <a:ext cx="864399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Обе реакции не удовлетворяют условию – должны образоваться </a:t>
            </a:r>
            <a:r>
              <a:rPr lang="en-US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соль и кислота.</a:t>
            </a:r>
            <a:endParaRPr lang="ru-RU" sz="32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3143248"/>
            <a:ext cx="857256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4) Используем Cl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в качестве окислителя</a:t>
            </a:r>
            <a:r>
              <a:rPr lang="ru-RU" sz="3600" dirty="0" smtClean="0"/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Cl</a:t>
            </a:r>
            <a:r>
              <a:rPr lang="ru-RU" sz="3200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+(NH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)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baseline="30000" dirty="0" smtClean="0">
                <a:latin typeface="Times New Roman" pitchFamily="18" charset="0"/>
                <a:cs typeface="Times New Roman" pitchFamily="18" charset="0"/>
              </a:rPr>
              <a:t>+4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+H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O→HCl</a:t>
            </a:r>
            <a:r>
              <a:rPr lang="ru-RU" sz="3200" b="1" baseline="30000" dirty="0" smtClean="0">
                <a:latin typeface="Times New Roman" pitchFamily="18" charset="0"/>
                <a:cs typeface="Times New Roman" pitchFamily="18" charset="0"/>
              </a:rPr>
              <a:t>-1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+(NH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)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baseline="30000" dirty="0" smtClean="0">
                <a:latin typeface="Times New Roman" pitchFamily="18" charset="0"/>
                <a:cs typeface="Times New Roman" pitchFamily="18" charset="0"/>
              </a:rPr>
              <a:t>+6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4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4282" y="4286256"/>
            <a:ext cx="87154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окислитель </a:t>
            </a:r>
            <a:r>
              <a:rPr lang="ru-RU" dirty="0" smtClean="0"/>
              <a:t>      </a:t>
            </a:r>
            <a:r>
              <a:rPr lang="ru-RU" b="1" dirty="0" smtClean="0">
                <a:solidFill>
                  <a:srgbClr val="0070C0"/>
                </a:solidFill>
              </a:rPr>
              <a:t>восстановитель</a:t>
            </a:r>
            <a:r>
              <a:rPr lang="ru-RU" dirty="0" smtClean="0"/>
              <a:t>                среда        </a:t>
            </a:r>
            <a:r>
              <a:rPr lang="ru-RU" b="1" dirty="0" smtClean="0">
                <a:solidFill>
                  <a:srgbClr val="FF0000"/>
                </a:solidFill>
              </a:rPr>
              <a:t>из окислителя      </a:t>
            </a:r>
            <a:r>
              <a:rPr lang="ru-RU" b="1" dirty="0" smtClean="0">
                <a:solidFill>
                  <a:srgbClr val="0070C0"/>
                </a:solidFill>
              </a:rPr>
              <a:t>из восстановителя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79874" name="Rectangle 2"/>
          <p:cNvSpPr>
            <a:spLocks noChangeArrowheads="1"/>
          </p:cNvSpPr>
          <p:nvPr/>
        </p:nvSpPr>
        <p:spPr bwMode="auto">
          <a:xfrm>
            <a:off x="857224" y="4714884"/>
            <a:ext cx="828677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Cl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+ 2ē = 2Cl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-1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∙1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S 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+4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– 2ē = S 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+6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∙1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5720" y="5691157"/>
            <a:ext cx="85725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Cl</a:t>
            </a:r>
            <a:r>
              <a:rPr lang="ru-RU" sz="3200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+(NH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)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ru-RU" sz="3200" b="1" baseline="30000" dirty="0" smtClean="0">
                <a:latin typeface="Times New Roman" pitchFamily="18" charset="0"/>
                <a:cs typeface="Times New Roman" pitchFamily="18" charset="0"/>
              </a:rPr>
              <a:t>+4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+H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O→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HCl</a:t>
            </a:r>
            <a:r>
              <a:rPr lang="ru-RU" sz="3200" b="1" baseline="30000" dirty="0" smtClean="0">
                <a:latin typeface="Times New Roman" pitchFamily="18" charset="0"/>
                <a:cs typeface="Times New Roman" pitchFamily="18" charset="0"/>
              </a:rPr>
              <a:t>-1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+(NH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)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3200" b="1" baseline="30000" dirty="0" smtClean="0">
                <a:latin typeface="Times New Roman" pitchFamily="18" charset="0"/>
                <a:cs typeface="Times New Roman" pitchFamily="18" charset="0"/>
              </a:rPr>
              <a:t>+6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ovr-o-h.pdf - Adobe Acrobat Reader DC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49" t="18900" r="21060" b="1"/>
          <a:stretch/>
        </p:blipFill>
        <p:spPr>
          <a:xfrm>
            <a:off x="179512" y="260648"/>
            <a:ext cx="8964488" cy="648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258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ovr-o-h.pdf - Adobe Acrobat Reader DC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09" t="22559" r="21364" b="9613"/>
          <a:stretch/>
        </p:blipFill>
        <p:spPr>
          <a:xfrm>
            <a:off x="251520" y="144016"/>
            <a:ext cx="8643789" cy="6309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069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ovr-o-h.pdf - Adobe Acrobat Reader DC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79" t="16203" r="21249"/>
          <a:stretch/>
        </p:blipFill>
        <p:spPr>
          <a:xfrm>
            <a:off x="179512" y="168176"/>
            <a:ext cx="8748464" cy="637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582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529" y="48967"/>
            <a:ext cx="8929718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cs typeface="Nirmala UI" pitchFamily="34" charset="0"/>
              </a:rPr>
              <a:t>СХЕМЫ ОБРАЗОВАНИЯ ПРОДУКТОВ ОКИСЛЕНИЯ ОРГАНИЧЕСКИХ ВЕЩЕСТВ</a:t>
            </a:r>
            <a:endParaRPr lang="en-US" sz="2000" b="1" dirty="0" smtClean="0">
              <a:latin typeface="Nirmala UI" pitchFamily="34" charset="0"/>
              <a:cs typeface="Nirmala UI" pitchFamily="34" charset="0"/>
            </a:endParaRPr>
          </a:p>
          <a:p>
            <a:r>
              <a:rPr lang="ru-RU" sz="2000" b="1" dirty="0" smtClean="0">
                <a:cs typeface="Nirmala UI" pitchFamily="34" charset="0"/>
              </a:rPr>
              <a:t> 1. Окисление </a:t>
            </a:r>
            <a:r>
              <a:rPr lang="ru-RU" sz="2000" b="1" dirty="0" err="1" smtClean="0">
                <a:cs typeface="Nirmala UI" pitchFamily="34" charset="0"/>
              </a:rPr>
              <a:t>алканов</a:t>
            </a:r>
            <a:r>
              <a:rPr lang="ru-RU" sz="2000" b="1" dirty="0" smtClean="0">
                <a:cs typeface="Nirmala UI" pitchFamily="34" charset="0"/>
              </a:rPr>
              <a:t>. </a:t>
            </a:r>
            <a:r>
              <a:rPr lang="ru-RU" sz="2000" dirty="0" smtClean="0">
                <a:cs typeface="Nirmala UI" pitchFamily="34" charset="0"/>
              </a:rPr>
              <a:t>Не окисляются в водных растворах. Полное окисление – горение.</a:t>
            </a:r>
          </a:p>
          <a:p>
            <a:r>
              <a:rPr lang="en-US" sz="2000" b="1" dirty="0" smtClean="0">
                <a:latin typeface="Nirmala UI" pitchFamily="34" charset="0"/>
                <a:cs typeface="Nirmala UI" pitchFamily="34" charset="0"/>
              </a:rPr>
              <a:t>C</a:t>
            </a:r>
            <a:r>
              <a:rPr lang="en-US" sz="2000" b="1" baseline="-25000" dirty="0" smtClean="0">
                <a:latin typeface="Nirmala UI" pitchFamily="34" charset="0"/>
                <a:cs typeface="Nirmala UI" pitchFamily="34" charset="0"/>
              </a:rPr>
              <a:t>n</a:t>
            </a:r>
            <a:r>
              <a:rPr lang="en-US" sz="2000" b="1" dirty="0" smtClean="0">
                <a:latin typeface="Nirmala UI" pitchFamily="34" charset="0"/>
                <a:cs typeface="Nirmala UI" pitchFamily="34" charset="0"/>
              </a:rPr>
              <a:t>H</a:t>
            </a:r>
            <a:r>
              <a:rPr lang="en-US" sz="2000" b="1" baseline="-25000" dirty="0" smtClean="0">
                <a:latin typeface="Nirmala UI" pitchFamily="34" charset="0"/>
                <a:cs typeface="Nirmala UI" pitchFamily="34" charset="0"/>
              </a:rPr>
              <a:t>2n+2</a:t>
            </a:r>
            <a:r>
              <a:rPr lang="en-US" sz="2000" b="1" dirty="0" smtClean="0">
                <a:latin typeface="Nirmala UI" pitchFamily="34" charset="0"/>
                <a:cs typeface="Nirmala UI" pitchFamily="34" charset="0"/>
              </a:rPr>
              <a:t> + (1,5n+0,5)O</a:t>
            </a:r>
            <a:r>
              <a:rPr lang="en-US" sz="2000" b="1" baseline="-25000" dirty="0" smtClean="0">
                <a:latin typeface="Nirmala UI" pitchFamily="34" charset="0"/>
                <a:cs typeface="Nirmala UI" pitchFamily="34" charset="0"/>
              </a:rPr>
              <a:t>2</a:t>
            </a:r>
            <a:r>
              <a:rPr lang="en-US" sz="2000" b="1" dirty="0" smtClean="0">
                <a:latin typeface="Nirmala UI" pitchFamily="34" charset="0"/>
                <a:cs typeface="Nirmala UI" pitchFamily="34" charset="0"/>
              </a:rPr>
              <a:t> → nCO</a:t>
            </a:r>
            <a:r>
              <a:rPr lang="en-US" sz="2000" b="1" baseline="-25000" dirty="0" smtClean="0">
                <a:latin typeface="Nirmala UI" pitchFamily="34" charset="0"/>
                <a:cs typeface="Nirmala UI" pitchFamily="34" charset="0"/>
              </a:rPr>
              <a:t>2</a:t>
            </a:r>
            <a:r>
              <a:rPr lang="en-US" sz="2000" b="1" dirty="0" smtClean="0">
                <a:latin typeface="Nirmala UI" pitchFamily="34" charset="0"/>
                <a:cs typeface="Nirmala UI" pitchFamily="34" charset="0"/>
              </a:rPr>
              <a:t> + (n+1)H</a:t>
            </a:r>
            <a:r>
              <a:rPr lang="en-US" sz="2000" b="1" baseline="-25000" dirty="0" smtClean="0">
                <a:latin typeface="Nirmala UI" pitchFamily="34" charset="0"/>
                <a:cs typeface="Nirmala UI" pitchFamily="34" charset="0"/>
              </a:rPr>
              <a:t>2</a:t>
            </a:r>
            <a:r>
              <a:rPr lang="en-US" sz="2000" b="1" dirty="0" smtClean="0">
                <a:latin typeface="Nirmala UI" pitchFamily="34" charset="0"/>
                <a:cs typeface="Nirmala UI" pitchFamily="34" charset="0"/>
              </a:rPr>
              <a:t>O + Q</a:t>
            </a:r>
            <a:r>
              <a:rPr lang="ru-RU" sz="2000" b="1" dirty="0" smtClean="0">
                <a:cs typeface="Nirmala UI" pitchFamily="34" charset="0"/>
              </a:rPr>
              <a:t> </a:t>
            </a:r>
            <a:endParaRPr lang="en-US" sz="2000" b="1" dirty="0" smtClean="0">
              <a:latin typeface="Nirmala UI" pitchFamily="34" charset="0"/>
              <a:cs typeface="Nirmala UI" pitchFamily="34" charset="0"/>
            </a:endParaRPr>
          </a:p>
          <a:p>
            <a:r>
              <a:rPr lang="ru-RU" sz="2000" b="1" dirty="0" smtClean="0">
                <a:cs typeface="Nirmala UI" pitchFamily="34" charset="0"/>
              </a:rPr>
              <a:t>2. Окисление </a:t>
            </a:r>
            <a:r>
              <a:rPr lang="ru-RU" sz="2000" b="1" dirty="0" err="1" smtClean="0">
                <a:cs typeface="Nirmala UI" pitchFamily="34" charset="0"/>
              </a:rPr>
              <a:t>алкенов</a:t>
            </a:r>
            <a:r>
              <a:rPr lang="ru-RU" sz="2000" b="1" dirty="0" smtClean="0">
                <a:cs typeface="Nirmala UI" pitchFamily="34" charset="0"/>
              </a:rPr>
              <a:t>.</a:t>
            </a:r>
            <a:endParaRPr lang="ru-RU" sz="2000" dirty="0" smtClean="0">
              <a:cs typeface="Nirmala UI" pitchFamily="34" charset="0"/>
            </a:endParaRPr>
          </a:p>
          <a:p>
            <a:r>
              <a:rPr lang="ru-RU" sz="2000" dirty="0" smtClean="0">
                <a:cs typeface="Nirmala UI" pitchFamily="34" charset="0"/>
              </a:rPr>
              <a:t>– нейтральная среда (</a:t>
            </a:r>
            <a:r>
              <a:rPr lang="en-US" sz="2000" dirty="0" smtClean="0">
                <a:latin typeface="Nirmala UI" pitchFamily="34" charset="0"/>
                <a:cs typeface="Nirmala UI" pitchFamily="34" charset="0"/>
              </a:rPr>
              <a:t>pH</a:t>
            </a:r>
            <a:r>
              <a:rPr lang="ru-RU" sz="2000" dirty="0" smtClean="0">
                <a:cs typeface="Nirmala UI" pitchFamily="34" charset="0"/>
              </a:rPr>
              <a:t> = 7):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14950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950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4950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41565873"/>
              </p:ext>
            </p:extLst>
          </p:nvPr>
        </p:nvGraphicFramePr>
        <p:xfrm>
          <a:off x="2843808" y="2132856"/>
          <a:ext cx="1512168" cy="9793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034" r:id="rId3" imgW="998453" imgH="649504" progId="">
                  <p:embed/>
                </p:oleObj>
              </mc:Choice>
              <mc:Fallback>
                <p:oleObj r:id="rId3" imgW="998453" imgH="649504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3808" y="2132856"/>
                        <a:ext cx="1512168" cy="979309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951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49509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03681830"/>
              </p:ext>
            </p:extLst>
          </p:nvPr>
        </p:nvGraphicFramePr>
        <p:xfrm>
          <a:off x="4932040" y="2348880"/>
          <a:ext cx="1481946" cy="7903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035" r:id="rId5" imgW="858286" imgH="455287" progId="">
                  <p:embed/>
                </p:oleObj>
              </mc:Choice>
              <mc:Fallback>
                <p:oleObj r:id="rId5" imgW="858286" imgH="455287" progId="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2040" y="2348880"/>
                        <a:ext cx="1481946" cy="790371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951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49511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53439181"/>
              </p:ext>
            </p:extLst>
          </p:nvPr>
        </p:nvGraphicFramePr>
        <p:xfrm>
          <a:off x="428596" y="2285992"/>
          <a:ext cx="1603080" cy="8549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036" r:id="rId7" imgW="858286" imgH="455287" progId="">
                  <p:embed/>
                </p:oleObj>
              </mc:Choice>
              <mc:Fallback>
                <p:oleObj r:id="rId7" imgW="858286" imgH="455287" progId="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596" y="2285992"/>
                        <a:ext cx="1603080" cy="854976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9514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49513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21917924"/>
              </p:ext>
            </p:extLst>
          </p:nvPr>
        </p:nvGraphicFramePr>
        <p:xfrm>
          <a:off x="7020271" y="2276872"/>
          <a:ext cx="1445455" cy="9361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037" r:id="rId9" imgW="998453" imgH="649504" progId="">
                  <p:embed/>
                </p:oleObj>
              </mc:Choice>
              <mc:Fallback>
                <p:oleObj r:id="rId9" imgW="998453" imgH="649504" progId="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20271" y="2276872"/>
                        <a:ext cx="1445455" cy="936104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9516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49515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0868526"/>
              </p:ext>
            </p:extLst>
          </p:nvPr>
        </p:nvGraphicFramePr>
        <p:xfrm>
          <a:off x="323528" y="3429000"/>
          <a:ext cx="1368152" cy="9439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038" r:id="rId11" imgW="858286" imgH="455287" progId="">
                  <p:embed/>
                </p:oleObj>
              </mc:Choice>
              <mc:Fallback>
                <p:oleObj r:id="rId11" imgW="858286" imgH="455287" progId="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28" y="3429000"/>
                        <a:ext cx="1368152" cy="943994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9518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49517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44478579"/>
              </p:ext>
            </p:extLst>
          </p:nvPr>
        </p:nvGraphicFramePr>
        <p:xfrm>
          <a:off x="2362084" y="3354064"/>
          <a:ext cx="1785950" cy="9997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039" r:id="rId13" imgW="998453" imgH="649504" progId="">
                  <p:embed/>
                </p:oleObj>
              </mc:Choice>
              <mc:Fallback>
                <p:oleObj r:id="rId13" imgW="998453" imgH="649504" progId="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084" y="3354064"/>
                        <a:ext cx="1785950" cy="999786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9520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49519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7441945"/>
              </p:ext>
            </p:extLst>
          </p:nvPr>
        </p:nvGraphicFramePr>
        <p:xfrm>
          <a:off x="4644008" y="3429000"/>
          <a:ext cx="1512168" cy="8064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040" r:id="rId15" imgW="858286" imgH="455287" progId="">
                  <p:embed/>
                </p:oleObj>
              </mc:Choice>
              <mc:Fallback>
                <p:oleObj r:id="rId15" imgW="858286" imgH="455287" progId="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4008" y="3429000"/>
                        <a:ext cx="1512168" cy="806489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9522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49521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27389255"/>
              </p:ext>
            </p:extLst>
          </p:nvPr>
        </p:nvGraphicFramePr>
        <p:xfrm>
          <a:off x="6943255" y="3357084"/>
          <a:ext cx="1543645" cy="9996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041" r:id="rId17" imgW="998453" imgH="649504" progId="">
                  <p:embed/>
                </p:oleObj>
              </mc:Choice>
              <mc:Fallback>
                <p:oleObj r:id="rId17" imgW="998453" imgH="649504" progId="">
                  <p:embed/>
                  <p:pic>
                    <p:nvPicPr>
                      <p:cNvPr id="0" name="Picture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43255" y="3357084"/>
                        <a:ext cx="1543645" cy="999694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9524" name="Rectangle 2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49523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21472462"/>
              </p:ext>
            </p:extLst>
          </p:nvPr>
        </p:nvGraphicFramePr>
        <p:xfrm>
          <a:off x="357158" y="4653136"/>
          <a:ext cx="1334522" cy="889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042" r:id="rId19" imgW="858286" imgH="455287" progId="">
                  <p:embed/>
                </p:oleObj>
              </mc:Choice>
              <mc:Fallback>
                <p:oleObj r:id="rId19" imgW="858286" imgH="455287" progId="">
                  <p:embed/>
                  <p:pic>
                    <p:nvPicPr>
                      <p:cNvPr id="0" name="Picture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58" y="4653136"/>
                        <a:ext cx="1334522" cy="88968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9526" name="Rectangle 2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49525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32591103"/>
              </p:ext>
            </p:extLst>
          </p:nvPr>
        </p:nvGraphicFramePr>
        <p:xfrm>
          <a:off x="2483768" y="4595749"/>
          <a:ext cx="1569926" cy="10167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043" r:id="rId21" imgW="998453" imgH="649504" progId="">
                  <p:embed/>
                </p:oleObj>
              </mc:Choice>
              <mc:Fallback>
                <p:oleObj r:id="rId21" imgW="998453" imgH="649504" progId="">
                  <p:embed/>
                  <p:pic>
                    <p:nvPicPr>
                      <p:cNvPr id="0" name="Picture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3768" y="4595749"/>
                        <a:ext cx="1569926" cy="1016714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9528" name="Rectangle 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49527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10642362"/>
              </p:ext>
            </p:extLst>
          </p:nvPr>
        </p:nvGraphicFramePr>
        <p:xfrm>
          <a:off x="395536" y="5656046"/>
          <a:ext cx="1302748" cy="8692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044" r:id="rId23" imgW="858286" imgH="455287" progId="">
                  <p:embed/>
                </p:oleObj>
              </mc:Choice>
              <mc:Fallback>
                <p:oleObj r:id="rId23" imgW="858286" imgH="455287" progId="">
                  <p:embed/>
                  <p:pic>
                    <p:nvPicPr>
                      <p:cNvPr id="0" name="Picture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536" y="5656046"/>
                        <a:ext cx="1302748" cy="86929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9530" name="Rectangle 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49529" name="Objec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04130747"/>
              </p:ext>
            </p:extLst>
          </p:nvPr>
        </p:nvGraphicFramePr>
        <p:xfrm>
          <a:off x="2555776" y="5661248"/>
          <a:ext cx="1531158" cy="9361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0045" r:id="rId25" imgW="998453" imgH="649504" progId="">
                  <p:embed/>
                </p:oleObj>
              </mc:Choice>
              <mc:Fallback>
                <p:oleObj r:id="rId25" imgW="998453" imgH="649504" progId="">
                  <p:embed/>
                  <p:pic>
                    <p:nvPicPr>
                      <p:cNvPr id="0" name="Picture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5776" y="5661248"/>
                        <a:ext cx="1531158" cy="936104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Стрелка вправо 2"/>
          <p:cNvSpPr/>
          <p:nvPr/>
        </p:nvSpPr>
        <p:spPr>
          <a:xfrm>
            <a:off x="2195736" y="2564904"/>
            <a:ext cx="432048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 вправо 28"/>
          <p:cNvSpPr/>
          <p:nvPr/>
        </p:nvSpPr>
        <p:spPr>
          <a:xfrm>
            <a:off x="6516216" y="2583396"/>
            <a:ext cx="432048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трелка вправо 29"/>
          <p:cNvSpPr/>
          <p:nvPr/>
        </p:nvSpPr>
        <p:spPr>
          <a:xfrm>
            <a:off x="1763688" y="3717032"/>
            <a:ext cx="432048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трелка вправо 30"/>
          <p:cNvSpPr/>
          <p:nvPr/>
        </p:nvSpPr>
        <p:spPr>
          <a:xfrm>
            <a:off x="6300192" y="3725627"/>
            <a:ext cx="432048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трелка вправо 31"/>
          <p:cNvSpPr/>
          <p:nvPr/>
        </p:nvSpPr>
        <p:spPr>
          <a:xfrm>
            <a:off x="1948508" y="4941168"/>
            <a:ext cx="432048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трелка вправо 32"/>
          <p:cNvSpPr/>
          <p:nvPr/>
        </p:nvSpPr>
        <p:spPr>
          <a:xfrm>
            <a:off x="1979712" y="6021288"/>
            <a:ext cx="432048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Таблица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0218730"/>
              </p:ext>
            </p:extLst>
          </p:nvPr>
        </p:nvGraphicFramePr>
        <p:xfrm>
          <a:off x="642910" y="857234"/>
          <a:ext cx="7786740" cy="4929219"/>
        </p:xfrm>
        <a:graphic>
          <a:graphicData uri="http://schemas.openxmlformats.org/drawingml/2006/table">
            <a:tbl>
              <a:tblPr/>
              <a:tblGrid>
                <a:gridCol w="1912866"/>
                <a:gridCol w="1201830"/>
                <a:gridCol w="1557348"/>
                <a:gridCol w="1557348"/>
                <a:gridCol w="1557348"/>
              </a:tblGrid>
              <a:tr h="13431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Times New Roman"/>
                        </a:rPr>
                        <a:t>pH &lt; 7</a:t>
                      </a: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FFFFF"/>
                      </a:fgClr>
                      <a:bgClr>
                        <a:srgbClr val="F2F2F2"/>
                      </a:bgClr>
                    </a:pattFill>
                  </a:tcPr>
                </a:tc>
                <a:tc row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Calibri"/>
                          <a:cs typeface="Times New Roman"/>
                        </a:rPr>
                        <a:t>pH &gt; 7</a:t>
                      </a: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72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FFFFF"/>
                      </a:fgClr>
                      <a:bgClr>
                        <a:srgbClr val="F2F2F2"/>
                      </a:bgClr>
                    </a:patt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72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FFFFF"/>
                      </a:fgClr>
                      <a:bgClr>
                        <a:srgbClr val="F2F2F2"/>
                      </a:bgClr>
                    </a:patt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72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FFFFF"/>
                      </a:fgClr>
                      <a:bgClr>
                        <a:srgbClr val="F2F2F2"/>
                      </a:bgClr>
                    </a:patt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72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FFFFF"/>
                      </a:fgClr>
                      <a:bgClr>
                        <a:srgbClr val="F2F2F2"/>
                      </a:bgClr>
                    </a:patt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72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pattFill prst="pct5">
                      <a:fgClr>
                        <a:srgbClr val="FFFFFF"/>
                      </a:fgClr>
                      <a:bgClr>
                        <a:srgbClr val="F2F2F2"/>
                      </a:bgClr>
                    </a:patt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150566" name="Object 3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5447088"/>
              </p:ext>
            </p:extLst>
          </p:nvPr>
        </p:nvGraphicFramePr>
        <p:xfrm>
          <a:off x="714348" y="1500174"/>
          <a:ext cx="1769417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269" r:id="rId3" imgW="1573381" imgH="455923" progId="">
                  <p:embed/>
                </p:oleObj>
              </mc:Choice>
              <mc:Fallback>
                <p:oleObj r:id="rId3" imgW="1573381" imgH="455923" progId="">
                  <p:embed/>
                  <p:pic>
                    <p:nvPicPr>
                      <p:cNvPr id="0" name="Picture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348" y="1500174"/>
                        <a:ext cx="1769417" cy="4572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0565" name="Object 37"/>
          <p:cNvGraphicFramePr>
            <a:graphicFrameLocks noChangeAspect="1"/>
          </p:cNvGraphicFramePr>
          <p:nvPr/>
        </p:nvGraphicFramePr>
        <p:xfrm>
          <a:off x="4071934" y="1500174"/>
          <a:ext cx="85725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270" r:id="rId5" imgW="858286" imgH="455287" progId="">
                  <p:embed/>
                </p:oleObj>
              </mc:Choice>
              <mc:Fallback>
                <p:oleObj r:id="rId5" imgW="858286" imgH="455287" progId="">
                  <p:embed/>
                  <p:pic>
                    <p:nvPicPr>
                      <p:cNvPr id="0" name="Picture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71934" y="1500174"/>
                        <a:ext cx="857250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0564" name="Object 36"/>
          <p:cNvGraphicFramePr>
            <a:graphicFrameLocks noChangeAspect="1"/>
          </p:cNvGraphicFramePr>
          <p:nvPr/>
        </p:nvGraphicFramePr>
        <p:xfrm>
          <a:off x="7000892" y="1571612"/>
          <a:ext cx="1857388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271" r:id="rId7" imgW="1573381" imgH="455923" progId="">
                  <p:embed/>
                </p:oleObj>
              </mc:Choice>
              <mc:Fallback>
                <p:oleObj r:id="rId7" imgW="1573381" imgH="455923" progId="">
                  <p:embed/>
                  <p:pic>
                    <p:nvPicPr>
                      <p:cNvPr id="0" name="Picture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00892" y="1571612"/>
                        <a:ext cx="1857388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0563" name="Object 3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03234448"/>
              </p:ext>
            </p:extLst>
          </p:nvPr>
        </p:nvGraphicFramePr>
        <p:xfrm>
          <a:off x="714348" y="2285992"/>
          <a:ext cx="1841428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272" r:id="rId8" imgW="1688320" imgH="455923" progId="">
                  <p:embed/>
                </p:oleObj>
              </mc:Choice>
              <mc:Fallback>
                <p:oleObj r:id="rId8" imgW="1688320" imgH="455923" progId="">
                  <p:embed/>
                  <p:pic>
                    <p:nvPicPr>
                      <p:cNvPr id="0" name="Picture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348" y="2285992"/>
                        <a:ext cx="1841428" cy="4572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0562" name="Object 34"/>
          <p:cNvGraphicFramePr>
            <a:graphicFrameLocks noChangeAspect="1"/>
          </p:cNvGraphicFramePr>
          <p:nvPr/>
        </p:nvGraphicFramePr>
        <p:xfrm>
          <a:off x="4071934" y="2357430"/>
          <a:ext cx="85725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273" r:id="rId10" imgW="858286" imgH="455287" progId="">
                  <p:embed/>
                </p:oleObj>
              </mc:Choice>
              <mc:Fallback>
                <p:oleObj r:id="rId10" imgW="858286" imgH="455287" progId="">
                  <p:embed/>
                  <p:pic>
                    <p:nvPicPr>
                      <p:cNvPr id="0" name="Picture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71934" y="2357430"/>
                        <a:ext cx="857250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0561" name="Object 3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15390496"/>
              </p:ext>
            </p:extLst>
          </p:nvPr>
        </p:nvGraphicFramePr>
        <p:xfrm>
          <a:off x="6929454" y="2285992"/>
          <a:ext cx="1928826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274" r:id="rId12" imgW="1688320" imgH="455923" progId="">
                  <p:embed/>
                </p:oleObj>
              </mc:Choice>
              <mc:Fallback>
                <p:oleObj r:id="rId12" imgW="1688320" imgH="455923" progId="">
                  <p:embed/>
                  <p:pic>
                    <p:nvPicPr>
                      <p:cNvPr id="0" name="Picture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29454" y="2285992"/>
                        <a:ext cx="1928826" cy="4572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0560" name="Object 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97765757"/>
              </p:ext>
            </p:extLst>
          </p:nvPr>
        </p:nvGraphicFramePr>
        <p:xfrm>
          <a:off x="571471" y="3000372"/>
          <a:ext cx="1912295" cy="5715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275" r:id="rId14" imgW="1532032" imgH="438811" progId="">
                  <p:embed/>
                </p:oleObj>
              </mc:Choice>
              <mc:Fallback>
                <p:oleObj r:id="rId14" imgW="1532032" imgH="438811" progId="">
                  <p:embed/>
                  <p:pic>
                    <p:nvPicPr>
                      <p:cNvPr id="0" name="Picture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471" y="3000372"/>
                        <a:ext cx="1912295" cy="571504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0559" name="Object 31"/>
          <p:cNvGraphicFramePr>
            <a:graphicFrameLocks noChangeAspect="1"/>
          </p:cNvGraphicFramePr>
          <p:nvPr/>
        </p:nvGraphicFramePr>
        <p:xfrm>
          <a:off x="4071934" y="3071810"/>
          <a:ext cx="85725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276" r:id="rId16" imgW="858286" imgH="455287" progId="">
                  <p:embed/>
                </p:oleObj>
              </mc:Choice>
              <mc:Fallback>
                <p:oleObj r:id="rId16" imgW="858286" imgH="455287" progId="">
                  <p:embed/>
                  <p:pic>
                    <p:nvPicPr>
                      <p:cNvPr id="0" name="Picture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71934" y="3071810"/>
                        <a:ext cx="857250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0558" name="Object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76340199"/>
              </p:ext>
            </p:extLst>
          </p:nvPr>
        </p:nvGraphicFramePr>
        <p:xfrm>
          <a:off x="7000892" y="3143248"/>
          <a:ext cx="1819580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277" r:id="rId18" imgW="1532890" imgH="439420" progId="">
                  <p:embed/>
                </p:oleObj>
              </mc:Choice>
              <mc:Fallback>
                <p:oleObj r:id="rId18" imgW="1532890" imgH="439420" progId="">
                  <p:embed/>
                  <p:pic>
                    <p:nvPicPr>
                      <p:cNvPr id="0" name="Picture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00892" y="3143248"/>
                        <a:ext cx="1819580" cy="4381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0557" name="Object 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2149868"/>
              </p:ext>
            </p:extLst>
          </p:nvPr>
        </p:nvGraphicFramePr>
        <p:xfrm>
          <a:off x="571472" y="3714752"/>
          <a:ext cx="1912295" cy="5000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278" r:id="rId20" imgW="1646174" imgH="438811" progId="">
                  <p:embed/>
                </p:oleObj>
              </mc:Choice>
              <mc:Fallback>
                <p:oleObj r:id="rId20" imgW="1646174" imgH="438811" progId="">
                  <p:embed/>
                  <p:pic>
                    <p:nvPicPr>
                      <p:cNvPr id="0" name="Picture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472" y="3714752"/>
                        <a:ext cx="1912295" cy="500066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0556" name="Object 28"/>
          <p:cNvGraphicFramePr>
            <a:graphicFrameLocks noChangeAspect="1"/>
          </p:cNvGraphicFramePr>
          <p:nvPr/>
        </p:nvGraphicFramePr>
        <p:xfrm>
          <a:off x="4000496" y="3786190"/>
          <a:ext cx="85725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279" r:id="rId22" imgW="858286" imgH="455287" progId="">
                  <p:embed/>
                </p:oleObj>
              </mc:Choice>
              <mc:Fallback>
                <p:oleObj r:id="rId22" imgW="858286" imgH="455287" progId="">
                  <p:embed/>
                  <p:pic>
                    <p:nvPicPr>
                      <p:cNvPr id="0" name="Picture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00496" y="3786190"/>
                        <a:ext cx="857250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0555" name="Objec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5798700"/>
              </p:ext>
            </p:extLst>
          </p:nvPr>
        </p:nvGraphicFramePr>
        <p:xfrm>
          <a:off x="6929454" y="3857628"/>
          <a:ext cx="1891018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280" r:id="rId24" imgW="1628140" imgH="439420" progId="">
                  <p:embed/>
                </p:oleObj>
              </mc:Choice>
              <mc:Fallback>
                <p:oleObj r:id="rId24" imgW="1628140" imgH="439420" progId="">
                  <p:embed/>
                  <p:pic>
                    <p:nvPicPr>
                      <p:cNvPr id="0" name="Picture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29454" y="3857628"/>
                        <a:ext cx="1891018" cy="4381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0554" name="Objec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01173124"/>
              </p:ext>
            </p:extLst>
          </p:nvPr>
        </p:nvGraphicFramePr>
        <p:xfrm>
          <a:off x="571468" y="4429132"/>
          <a:ext cx="1912296" cy="5286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281" r:id="rId26" imgW="1490180" imgH="318328" progId="">
                  <p:embed/>
                </p:oleObj>
              </mc:Choice>
              <mc:Fallback>
                <p:oleObj r:id="rId26" imgW="1490180" imgH="318328" progId="">
                  <p:embed/>
                  <p:pic>
                    <p:nvPicPr>
                      <p:cNvPr id="0" name="Picture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468" y="4429132"/>
                        <a:ext cx="1912296" cy="528639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0553" name="Object 25"/>
          <p:cNvGraphicFramePr>
            <a:graphicFrameLocks noChangeAspect="1"/>
          </p:cNvGraphicFramePr>
          <p:nvPr/>
        </p:nvGraphicFramePr>
        <p:xfrm>
          <a:off x="4071934" y="4429132"/>
          <a:ext cx="85725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282" r:id="rId28" imgW="858286" imgH="455287" progId="">
                  <p:embed/>
                </p:oleObj>
              </mc:Choice>
              <mc:Fallback>
                <p:oleObj r:id="rId28" imgW="858286" imgH="455287" progId="">
                  <p:embed/>
                  <p:pic>
                    <p:nvPicPr>
                      <p:cNvPr id="0" name="Picture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71934" y="4429132"/>
                        <a:ext cx="857250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0552" name="Object 24"/>
          <p:cNvGraphicFramePr>
            <a:graphicFrameLocks noChangeAspect="1"/>
          </p:cNvGraphicFramePr>
          <p:nvPr/>
        </p:nvGraphicFramePr>
        <p:xfrm>
          <a:off x="7215206" y="4572008"/>
          <a:ext cx="857256" cy="4286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283" r:id="rId30" imgW="593915" imgH="320485" progId="">
                  <p:embed/>
                </p:oleObj>
              </mc:Choice>
              <mc:Fallback>
                <p:oleObj r:id="rId30" imgW="593915" imgH="320485" progId="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15206" y="4572008"/>
                        <a:ext cx="857256" cy="42862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0551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03248390"/>
              </p:ext>
            </p:extLst>
          </p:nvPr>
        </p:nvGraphicFramePr>
        <p:xfrm>
          <a:off x="536036" y="5229243"/>
          <a:ext cx="1983164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284" r:id="rId32" imgW="1773885" imgH="455923" progId="">
                  <p:embed/>
                </p:oleObj>
              </mc:Choice>
              <mc:Fallback>
                <p:oleObj r:id="rId32" imgW="1773885" imgH="455923" progId="">
                  <p:embed/>
                  <p:pic>
                    <p:nvPicPr>
                      <p:cNvPr id="0" name="Picture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6036" y="5229243"/>
                        <a:ext cx="1983164" cy="4572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0550" name="Object 22"/>
          <p:cNvGraphicFramePr>
            <a:graphicFrameLocks noChangeAspect="1"/>
          </p:cNvGraphicFramePr>
          <p:nvPr/>
        </p:nvGraphicFramePr>
        <p:xfrm>
          <a:off x="4143372" y="5286388"/>
          <a:ext cx="85725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285" r:id="rId34" imgW="858286" imgH="455287" progId="">
                  <p:embed/>
                </p:oleObj>
              </mc:Choice>
              <mc:Fallback>
                <p:oleObj r:id="rId34" imgW="858286" imgH="455287" progId="">
                  <p:embed/>
                  <p:pic>
                    <p:nvPicPr>
                      <p:cNvPr id="0" name="Picture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43372" y="5286388"/>
                        <a:ext cx="857250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0549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4213424"/>
              </p:ext>
            </p:extLst>
          </p:nvPr>
        </p:nvGraphicFramePr>
        <p:xfrm>
          <a:off x="6929454" y="5214950"/>
          <a:ext cx="1891018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286" r:id="rId36" imgW="1773885" imgH="455923" progId="">
                  <p:embed/>
                </p:oleObj>
              </mc:Choice>
              <mc:Fallback>
                <p:oleObj r:id="rId36" imgW="1773885" imgH="455923" progId="">
                  <p:embed/>
                  <p:pic>
                    <p:nvPicPr>
                      <p:cNvPr id="0" name="Picture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29454" y="5214950"/>
                        <a:ext cx="1891018" cy="4572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ovr-o-h.pdf - Adobe Acrobat Reader DC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0" t="16977" r="21250"/>
          <a:stretch/>
        </p:blipFill>
        <p:spPr>
          <a:xfrm>
            <a:off x="251535" y="222370"/>
            <a:ext cx="8568937" cy="6518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650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395536" y="500042"/>
            <a:ext cx="8568952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Для определения степеней окисления х/э в веществе используют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Правило </a:t>
            </a:r>
            <a:r>
              <a:rPr kumimoji="0" lang="ru-RU" sz="3600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электронейтральности</a:t>
            </a: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веществ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 </a:t>
            </a: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молекуле любого вещества алгебраическая сумма произведений степеней окисления атомов х/э на их число равна нулю.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Для вещества с общей формулой –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</a:t>
            </a:r>
            <a:r>
              <a:rPr kumimoji="0" lang="en-US" sz="3600" b="1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x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</a:t>
            </a:r>
            <a:r>
              <a:rPr kumimoji="0" lang="en-US" sz="3600" b="1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y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</a:t>
            </a:r>
            <a:r>
              <a:rPr kumimoji="0" lang="en-US" sz="3600" b="1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z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с.о.(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)∙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x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+ с.о.(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)∙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y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+ с.о.(С)∙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z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= 0.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2947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ovr-o-h.pdf - Adobe Acrobat Reader DC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39" t="17236" r="21389" b="6915"/>
          <a:stretch/>
        </p:blipFill>
        <p:spPr>
          <a:xfrm>
            <a:off x="211508" y="188640"/>
            <a:ext cx="8824988" cy="6624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102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ovr-o-h.pdf - Adobe Acrobat Reader DC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55" t="16719" r="22083"/>
          <a:stretch/>
        </p:blipFill>
        <p:spPr>
          <a:xfrm>
            <a:off x="467544" y="192573"/>
            <a:ext cx="8378568" cy="6548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945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ovr-o-h.pdf - Adobe Acrobat Reader DC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0" t="17235" r="21111"/>
          <a:stretch/>
        </p:blipFill>
        <p:spPr>
          <a:xfrm>
            <a:off x="395536" y="223692"/>
            <a:ext cx="8568952" cy="6483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078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ovr-o-h.pdf - Adobe Acrobat Reader DC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89" t="16176" r="21389" b="5653"/>
          <a:stretch/>
        </p:blipFill>
        <p:spPr>
          <a:xfrm>
            <a:off x="251520" y="186515"/>
            <a:ext cx="8784976" cy="6554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166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ovr-o-h.pdf - Adobe Acrobat Reader DC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61" t="17493" r="21111" b="8721"/>
          <a:stretch/>
        </p:blipFill>
        <p:spPr>
          <a:xfrm>
            <a:off x="0" y="404665"/>
            <a:ext cx="9036496" cy="5056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956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524000" y="1142985"/>
          <a:ext cx="6096000" cy="4357716"/>
        </p:xfrm>
        <a:graphic>
          <a:graphicData uri="http://schemas.openxmlformats.org/drawingml/2006/table">
            <a:tbl>
              <a:tblPr/>
              <a:tblGrid>
                <a:gridCol w="2032000"/>
                <a:gridCol w="2032000"/>
                <a:gridCol w="2032000"/>
              </a:tblGrid>
              <a:tr h="14525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FFFFF"/>
                      </a:fgClr>
                      <a:bgClr>
                        <a:srgbClr val="F2F2F2"/>
                      </a:bgClr>
                    </a:patt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Окисление </a:t>
                      </a:r>
                      <a:r>
                        <a:rPr kumimoji="0" lang="ru-RU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алкинов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.</a:t>
                      </a:r>
                      <a:endParaRPr kumimoji="0" 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– нейтральная среда (</a:t>
                      </a: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pH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 = 7):</a:t>
                      </a:r>
                      <a:endParaRPr kumimoji="0" lang="ru-RU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latin typeface="Times New Roman"/>
                          <a:ea typeface="Calibri"/>
                          <a:cs typeface="Times New Roman"/>
                        </a:rPr>
                        <a:t>pH</a:t>
                      </a:r>
                      <a:r>
                        <a:rPr lang="ru-RU" sz="14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= 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25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FFFFF"/>
                      </a:fgClr>
                      <a:bgClr>
                        <a:srgbClr val="F2F2F2"/>
                      </a:bgClr>
                    </a:patt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25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pattFill prst="pct5">
                      <a:fgClr>
                        <a:srgbClr val="FFFFFF"/>
                      </a:fgClr>
                      <a:bgClr>
                        <a:srgbClr val="F2F2F2"/>
                      </a:bgClr>
                    </a:patt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151558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55381474"/>
              </p:ext>
            </p:extLst>
          </p:nvPr>
        </p:nvGraphicFramePr>
        <p:xfrm>
          <a:off x="1619672" y="1688264"/>
          <a:ext cx="1809320" cy="9549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799" r:id="rId3" imgW="877364" imgH="312888" progId="">
                  <p:embed/>
                </p:oleObj>
              </mc:Choice>
              <mc:Fallback>
                <p:oleObj r:id="rId3" imgW="877364" imgH="312888" progId="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672" y="1688264"/>
                        <a:ext cx="1809320" cy="95491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1557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81019902"/>
              </p:ext>
            </p:extLst>
          </p:nvPr>
        </p:nvGraphicFramePr>
        <p:xfrm>
          <a:off x="5857884" y="1357298"/>
          <a:ext cx="2890580" cy="11430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800" r:id="rId5" imgW="1676611" imgH="570707" progId="">
                  <p:embed/>
                </p:oleObj>
              </mc:Choice>
              <mc:Fallback>
                <p:oleObj r:id="rId5" imgW="1676611" imgH="570707" progId="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57884" y="1357298"/>
                        <a:ext cx="2890580" cy="114300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155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46957707"/>
              </p:ext>
            </p:extLst>
          </p:nvPr>
        </p:nvGraphicFramePr>
        <p:xfrm>
          <a:off x="1619672" y="3009121"/>
          <a:ext cx="1800200" cy="9199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801" r:id="rId7" imgW="877364" imgH="312888" progId="">
                  <p:embed/>
                </p:oleObj>
              </mc:Choice>
              <mc:Fallback>
                <p:oleObj r:id="rId7" imgW="877364" imgH="312888" progId="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672" y="3009121"/>
                        <a:ext cx="1800200" cy="919944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155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02655980"/>
              </p:ext>
            </p:extLst>
          </p:nvPr>
        </p:nvGraphicFramePr>
        <p:xfrm>
          <a:off x="5857884" y="2786058"/>
          <a:ext cx="2962588" cy="11430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802" r:id="rId9" imgW="1666465" imgH="532660" progId="">
                  <p:embed/>
                </p:oleObj>
              </mc:Choice>
              <mc:Fallback>
                <p:oleObj r:id="rId9" imgW="1666465" imgH="53266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57884" y="2786058"/>
                        <a:ext cx="2962588" cy="114300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155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0138854"/>
              </p:ext>
            </p:extLst>
          </p:nvPr>
        </p:nvGraphicFramePr>
        <p:xfrm>
          <a:off x="1598576" y="4295003"/>
          <a:ext cx="1830415" cy="10628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803" r:id="rId11" imgW="877364" imgH="312888" progId="">
                  <p:embed/>
                </p:oleObj>
              </mc:Choice>
              <mc:Fallback>
                <p:oleObj r:id="rId11" imgW="877364" imgH="312888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8576" y="4295003"/>
                        <a:ext cx="1830415" cy="1062821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1553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06381700"/>
              </p:ext>
            </p:extLst>
          </p:nvPr>
        </p:nvGraphicFramePr>
        <p:xfrm>
          <a:off x="5736016" y="4130110"/>
          <a:ext cx="3084456" cy="12858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1804" r:id="rId13" imgW="1014591" imgH="546611" progId="">
                  <p:embed/>
                </p:oleObj>
              </mc:Choice>
              <mc:Fallback>
                <p:oleObj r:id="rId13" imgW="1014591" imgH="546611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36016" y="4130110"/>
                        <a:ext cx="3084456" cy="1285884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1559" name="Rectangle 7"/>
          <p:cNvSpPr>
            <a:spLocks noChangeArrowheads="1"/>
          </p:cNvSpPr>
          <p:nvPr/>
        </p:nvSpPr>
        <p:spPr bwMode="auto">
          <a:xfrm>
            <a:off x="0" y="0"/>
            <a:ext cx="91440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3.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142976" y="357166"/>
            <a:ext cx="457613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Окисление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алкинов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214283" y="1000108"/>
          <a:ext cx="8572560" cy="4357719"/>
        </p:xfrm>
        <a:graphic>
          <a:graphicData uri="http://schemas.openxmlformats.org/drawingml/2006/table">
            <a:tbl>
              <a:tblPr/>
              <a:tblGrid>
                <a:gridCol w="2143139"/>
                <a:gridCol w="1214446"/>
                <a:gridCol w="2000264"/>
                <a:gridCol w="1357322"/>
                <a:gridCol w="1857389"/>
              </a:tblGrid>
              <a:tr h="14525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Times New Roman"/>
                          <a:ea typeface="Calibri"/>
                          <a:cs typeface="Times New Roman"/>
                        </a:rPr>
                        <a:t>pH &lt; 7</a:t>
                      </a:r>
                      <a:endParaRPr lang="ru-RU" sz="1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FFFFF"/>
                      </a:fgClr>
                      <a:bgClr>
                        <a:srgbClr val="F2F2F2"/>
                      </a:bgClr>
                    </a:pattFill>
                  </a:tcPr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Times New Roman"/>
                          <a:ea typeface="Calibri"/>
                          <a:cs typeface="Times New Roman"/>
                        </a:rPr>
                        <a:t>pH &gt; 7</a:t>
                      </a:r>
                      <a:endParaRPr lang="ru-RU" sz="1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62072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pattFill prst="pct5">
                      <a:fgClr>
                        <a:srgbClr val="FFFFFF"/>
                      </a:fgClr>
                      <a:bgClr>
                        <a:srgbClr val="F2F2F2"/>
                      </a:bgClr>
                    </a:patt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pattFill prst="pct5">
                      <a:fgClr>
                        <a:srgbClr val="FFFFFF"/>
                      </a:fgClr>
                      <a:bgClr>
                        <a:srgbClr val="F2F2F2"/>
                      </a:bgClr>
                    </a:patt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525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pattFill prst="pct5">
                      <a:fgClr>
                        <a:srgbClr val="FFFFFF"/>
                      </a:fgClr>
                      <a:bgClr>
                        <a:srgbClr val="F2F2F2"/>
                      </a:bgClr>
                    </a:patt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152585" name="Object 9"/>
          <p:cNvGraphicFramePr>
            <a:graphicFrameLocks noChangeAspect="1"/>
          </p:cNvGraphicFramePr>
          <p:nvPr/>
        </p:nvGraphicFramePr>
        <p:xfrm>
          <a:off x="500034" y="1571612"/>
          <a:ext cx="167640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946" r:id="rId3" imgW="1676611" imgH="570707" progId="">
                  <p:embed/>
                </p:oleObj>
              </mc:Choice>
              <mc:Fallback>
                <p:oleObj r:id="rId3" imgW="1676611" imgH="570707" progId="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034" y="1571612"/>
                        <a:ext cx="1676400" cy="571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2584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48030299"/>
              </p:ext>
            </p:extLst>
          </p:nvPr>
        </p:nvGraphicFramePr>
        <p:xfrm>
          <a:off x="3707904" y="1412776"/>
          <a:ext cx="1800200" cy="7858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947" r:id="rId5" imgW="877364" imgH="312888" progId="">
                  <p:embed/>
                </p:oleObj>
              </mc:Choice>
              <mc:Fallback>
                <p:oleObj r:id="rId5" imgW="877364" imgH="312888" progId="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7904" y="1412776"/>
                        <a:ext cx="1800200" cy="78581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2583" name="Object 7"/>
          <p:cNvGraphicFramePr>
            <a:graphicFrameLocks noChangeAspect="1"/>
          </p:cNvGraphicFramePr>
          <p:nvPr/>
        </p:nvGraphicFramePr>
        <p:xfrm>
          <a:off x="6929454" y="1571612"/>
          <a:ext cx="1819276" cy="7858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948" r:id="rId7" imgW="1676611" imgH="570707" progId="">
                  <p:embed/>
                </p:oleObj>
              </mc:Choice>
              <mc:Fallback>
                <p:oleObj r:id="rId7" imgW="1676611" imgH="570707" progId="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29454" y="1571612"/>
                        <a:ext cx="1819276" cy="78581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2582" name="Object 6"/>
          <p:cNvGraphicFramePr>
            <a:graphicFrameLocks noChangeAspect="1"/>
          </p:cNvGraphicFramePr>
          <p:nvPr/>
        </p:nvGraphicFramePr>
        <p:xfrm>
          <a:off x="428596" y="2714620"/>
          <a:ext cx="1785950" cy="8905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949" r:id="rId9" imgW="1599249" imgH="532660" progId="">
                  <p:embed/>
                </p:oleObj>
              </mc:Choice>
              <mc:Fallback>
                <p:oleObj r:id="rId9" imgW="1599249" imgH="532660" progId="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596" y="2714620"/>
                        <a:ext cx="1785950" cy="89059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2581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36188371"/>
              </p:ext>
            </p:extLst>
          </p:nvPr>
        </p:nvGraphicFramePr>
        <p:xfrm>
          <a:off x="3635896" y="2786058"/>
          <a:ext cx="1872208" cy="8572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950" r:id="rId11" imgW="877364" imgH="312888" progId="">
                  <p:embed/>
                </p:oleObj>
              </mc:Choice>
              <mc:Fallback>
                <p:oleObj r:id="rId11" imgW="877364" imgH="312888" progId="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5896" y="2786058"/>
                        <a:ext cx="1872208" cy="857256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2580" name="Object 4"/>
          <p:cNvGraphicFramePr>
            <a:graphicFrameLocks noChangeAspect="1"/>
          </p:cNvGraphicFramePr>
          <p:nvPr/>
        </p:nvGraphicFramePr>
        <p:xfrm>
          <a:off x="7000892" y="2928934"/>
          <a:ext cx="1857388" cy="7858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951" r:id="rId13" imgW="1666465" imgH="532660" progId="">
                  <p:embed/>
                </p:oleObj>
              </mc:Choice>
              <mc:Fallback>
                <p:oleObj r:id="rId13" imgW="1666465" imgH="532660" progId="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00892" y="2928934"/>
                        <a:ext cx="1857388" cy="78581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2579" name="Object 3"/>
          <p:cNvGraphicFramePr>
            <a:graphicFrameLocks noChangeAspect="1"/>
          </p:cNvGraphicFramePr>
          <p:nvPr/>
        </p:nvGraphicFramePr>
        <p:xfrm>
          <a:off x="642910" y="4429132"/>
          <a:ext cx="1204917" cy="8572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952" r:id="rId15" imgW="557469" imgH="375850" progId="">
                  <p:embed/>
                </p:oleObj>
              </mc:Choice>
              <mc:Fallback>
                <p:oleObj r:id="rId15" imgW="557469" imgH="37585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910" y="4429132"/>
                        <a:ext cx="1204917" cy="85725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257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64460984"/>
              </p:ext>
            </p:extLst>
          </p:nvPr>
        </p:nvGraphicFramePr>
        <p:xfrm>
          <a:off x="3707904" y="4005064"/>
          <a:ext cx="1800200" cy="8526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953" r:id="rId17" imgW="877364" imgH="312888" progId="">
                  <p:embed/>
                </p:oleObj>
              </mc:Choice>
              <mc:Fallback>
                <p:oleObj r:id="rId17" imgW="877364" imgH="312888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7904" y="4005064"/>
                        <a:ext cx="1800200" cy="852696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2577" name="Object 1"/>
          <p:cNvGraphicFramePr>
            <a:graphicFrameLocks noChangeAspect="1"/>
          </p:cNvGraphicFramePr>
          <p:nvPr/>
        </p:nvGraphicFramePr>
        <p:xfrm>
          <a:off x="7286644" y="4143380"/>
          <a:ext cx="1143008" cy="7000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2954" r:id="rId19" imgW="607918" imgH="344319" progId="">
                  <p:embed/>
                </p:oleObj>
              </mc:Choice>
              <mc:Fallback>
                <p:oleObj r:id="rId19" imgW="607918" imgH="344319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86644" y="4143380"/>
                        <a:ext cx="1143008" cy="70009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ovr-o-h.pdf - Adobe Acrobat Reader DC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06" t="18009" r="20972"/>
          <a:stretch/>
        </p:blipFill>
        <p:spPr>
          <a:xfrm>
            <a:off x="373188" y="153721"/>
            <a:ext cx="8231260" cy="6083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443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ovr-o-h.pdf - Adobe Acrobat Reader DC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22" t="17027" r="20834" b="1245"/>
          <a:stretch/>
        </p:blipFill>
        <p:spPr>
          <a:xfrm>
            <a:off x="395536" y="202339"/>
            <a:ext cx="8424936" cy="6323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965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ovr-o-h.pdf - Adobe Acrobat Reader DC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78" t="16461" r="21389"/>
          <a:stretch/>
        </p:blipFill>
        <p:spPr>
          <a:xfrm>
            <a:off x="539552" y="476672"/>
            <a:ext cx="8136904" cy="6149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887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2414</TotalTime>
  <Words>6306</Words>
  <Application>Microsoft Office PowerPoint</Application>
  <PresentationFormat>Экран (4:3)</PresentationFormat>
  <Paragraphs>649</Paragraphs>
  <Slides>120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0</vt:i4>
      </vt:variant>
      <vt:variant>
        <vt:lpstr>Заголовки слайдов</vt:lpstr>
      </vt:variant>
      <vt:variant>
        <vt:i4>120</vt:i4>
      </vt:variant>
    </vt:vector>
  </HeadingPairs>
  <TitlesOfParts>
    <vt:vector size="121" baseType="lpstr">
      <vt:lpstr>Тема Office</vt:lpstr>
      <vt:lpstr>Реакции окислительно-восстановительные   (Вопросы 19, 29, 32 по спецификации ЕГЭ-2025 г.)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1. Окислительные свойства KMnO4 </vt:lpstr>
      <vt:lpstr>Презентация PowerPoint</vt:lpstr>
      <vt:lpstr>Презентация PowerPoint</vt:lpstr>
      <vt:lpstr>Окислительные свойства Cr+6 (K2Cr2O7 и K2CrO4)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Окислительные свойства HNO3 </vt:lpstr>
      <vt:lpstr> Окислительные свойства H2SO4(конц.) </vt:lpstr>
      <vt:lpstr>Окислительные свойства соединений Fe+3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Реакции окислительно-восстановительные  (Вопрос 21 по спецификации ЕГЭ-2021 г.)</dc:title>
  <dc:creator>Пользователь</dc:creator>
  <cp:lastModifiedBy>Admin</cp:lastModifiedBy>
  <cp:revision>223</cp:revision>
  <dcterms:created xsi:type="dcterms:W3CDTF">2021-03-04T10:01:30Z</dcterms:created>
  <dcterms:modified xsi:type="dcterms:W3CDTF">2025-02-20T12:39:58Z</dcterms:modified>
</cp:coreProperties>
</file>