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4629" y="1723466"/>
            <a:ext cx="7792720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0167" y="1795653"/>
            <a:ext cx="8903665" cy="1763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557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6739524"/>
            <a:ext cx="9144000" cy="118745"/>
          </a:xfrm>
          <a:custGeom>
            <a:avLst/>
            <a:gdLst/>
            <a:ahLst/>
            <a:cxnLst/>
            <a:rect l="l" t="t" r="r" b="b"/>
            <a:pathLst>
              <a:path w="9144000" h="118745">
                <a:moveTo>
                  <a:pt x="0" y="118475"/>
                </a:moveTo>
                <a:lnTo>
                  <a:pt x="9144000" y="118475"/>
                </a:lnTo>
                <a:lnTo>
                  <a:pt x="9144000" y="0"/>
                </a:lnTo>
                <a:lnTo>
                  <a:pt x="0" y="0"/>
                </a:lnTo>
                <a:lnTo>
                  <a:pt x="0" y="11847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48462" y="1621663"/>
            <a:ext cx="8185784" cy="17677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800" b="1" spc="-10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Взаимосвязь</a:t>
            </a:r>
            <a:r>
              <a:rPr sz="3800" b="1" spc="-25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 </a:t>
            </a:r>
            <a:r>
              <a:rPr sz="3800" b="1" spc="-5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неорганических</a:t>
            </a:r>
            <a:r>
              <a:rPr sz="3800" b="1" spc="-20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 </a:t>
            </a:r>
            <a:r>
              <a:rPr sz="3800" b="1" spc="-5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веществ.</a:t>
            </a:r>
            <a:endParaRPr sz="3800" dirty="0">
              <a:latin typeface="Adobe Devanagari" pitchFamily="18" charset="0"/>
              <a:cs typeface="Adobe Devanagari" pitchFamily="18" charset="0"/>
            </a:endParaRPr>
          </a:p>
          <a:p>
            <a:pPr marR="102870" algn="ctr">
              <a:lnSpc>
                <a:spcPct val="100000"/>
              </a:lnSpc>
            </a:pPr>
            <a:r>
              <a:rPr sz="3800" b="1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Вопрос</a:t>
            </a:r>
            <a:r>
              <a:rPr sz="3800" b="1" spc="-45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 </a:t>
            </a:r>
            <a:r>
              <a:rPr sz="3800" b="1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7</a:t>
            </a:r>
            <a:r>
              <a:rPr sz="3800" b="1" spc="-5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 </a:t>
            </a:r>
            <a:r>
              <a:rPr sz="3800" b="1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в</a:t>
            </a:r>
            <a:r>
              <a:rPr sz="3800" b="1" spc="-10" dirty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 </a:t>
            </a:r>
            <a:r>
              <a:rPr sz="3800" b="1" dirty="0" smtClean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ЕГЭ-202</a:t>
            </a:r>
            <a:r>
              <a:rPr lang="ru-RU" sz="3800" b="1" dirty="0" smtClean="0">
                <a:solidFill>
                  <a:srgbClr val="C00000"/>
                </a:solidFill>
                <a:latin typeface="Calibri"/>
                <a:cs typeface="Adobe Devanagari" pitchFamily="18" charset="0"/>
              </a:rPr>
              <a:t>4</a:t>
            </a:r>
            <a:r>
              <a:rPr sz="3800" b="1" dirty="0" smtClean="0">
                <a:solidFill>
                  <a:srgbClr val="C00000"/>
                </a:solidFill>
                <a:latin typeface="Adobe Devanagari" pitchFamily="18" charset="0"/>
                <a:cs typeface="Adobe Devanagari" pitchFamily="18" charset="0"/>
              </a:rPr>
              <a:t>:</a:t>
            </a:r>
            <a:endParaRPr sz="3800" dirty="0">
              <a:latin typeface="Adobe Devanagari" pitchFamily="18" charset="0"/>
              <a:cs typeface="Adobe Devanagari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3048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Б) </a:t>
            </a:r>
            <a:r>
              <a:rPr sz="2400" spc="-15" dirty="0"/>
              <a:t>Оксид </a:t>
            </a:r>
            <a:r>
              <a:rPr sz="2400" spc="-5" dirty="0"/>
              <a:t>железа(III) Fe</a:t>
            </a:r>
            <a:r>
              <a:rPr sz="2400" spc="-7" baseline="-20833" dirty="0"/>
              <a:t>2</a:t>
            </a:r>
            <a:r>
              <a:rPr sz="2400" spc="-5" dirty="0"/>
              <a:t>O</a:t>
            </a:r>
            <a:r>
              <a:rPr sz="2400" spc="-7" baseline="-20833" dirty="0"/>
              <a:t>3</a:t>
            </a:r>
            <a:r>
              <a:rPr sz="2400" baseline="-20833" dirty="0"/>
              <a:t> </a:t>
            </a:r>
            <a:r>
              <a:rPr sz="2400" dirty="0"/>
              <a:t>– </a:t>
            </a:r>
            <a:r>
              <a:rPr sz="2400" spc="-5" dirty="0"/>
              <a:t>амфотерный </a:t>
            </a:r>
            <a:r>
              <a:rPr sz="2400" spc="-15" dirty="0"/>
              <a:t>оксид, </a:t>
            </a:r>
            <a:r>
              <a:rPr sz="2400" spc="-20" dirty="0"/>
              <a:t>может </a:t>
            </a:r>
            <a:r>
              <a:rPr sz="2400" spc="-15" dirty="0"/>
              <a:t>проявлять </a:t>
            </a:r>
            <a:r>
              <a:rPr sz="2400" spc="-590" dirty="0"/>
              <a:t> </a:t>
            </a:r>
            <a:r>
              <a:rPr sz="2400" spc="-10" dirty="0"/>
              <a:t>свойства</a:t>
            </a:r>
            <a:r>
              <a:rPr sz="2400" spc="10" dirty="0"/>
              <a:t> </a:t>
            </a:r>
            <a:r>
              <a:rPr sz="2400" dirty="0"/>
              <a:t>окислителя и</a:t>
            </a:r>
            <a:r>
              <a:rPr sz="2400" spc="-5" dirty="0"/>
              <a:t> </a:t>
            </a:r>
            <a:r>
              <a:rPr sz="2400" dirty="0"/>
              <a:t>восстановителя</a:t>
            </a:r>
            <a:r>
              <a:rPr sz="2400" spc="15" dirty="0"/>
              <a:t> </a:t>
            </a:r>
            <a:r>
              <a:rPr sz="2400" spc="-5" dirty="0"/>
              <a:t>по</a:t>
            </a:r>
            <a:r>
              <a:rPr sz="2400" spc="5" dirty="0"/>
              <a:t> </a:t>
            </a:r>
            <a:r>
              <a:rPr sz="2400" spc="-5" dirty="0"/>
              <a:t>Fe</a:t>
            </a:r>
            <a:r>
              <a:rPr sz="2400" spc="-7" baseline="24305" dirty="0"/>
              <a:t>+3</a:t>
            </a:r>
            <a:r>
              <a:rPr sz="2400" spc="-5" dirty="0"/>
              <a:t>.</a:t>
            </a:r>
            <a:r>
              <a:rPr sz="2400" dirty="0"/>
              <a:t> 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будет 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реагировать </a:t>
            </a:r>
            <a:r>
              <a:rPr sz="2400" dirty="0"/>
              <a:t>с </a:t>
            </a:r>
            <a:r>
              <a:rPr sz="2400" spc="-5" dirty="0"/>
              <a:t>AlCl</a:t>
            </a:r>
            <a:r>
              <a:rPr sz="2400" spc="-7" baseline="-20833" dirty="0"/>
              <a:t>3</a:t>
            </a:r>
            <a:r>
              <a:rPr sz="2400" baseline="-20833" dirty="0"/>
              <a:t> </a:t>
            </a:r>
            <a:r>
              <a:rPr sz="2400" spc="-5" dirty="0"/>
              <a:t>(группа </a:t>
            </a:r>
            <a:r>
              <a:rPr sz="2400" dirty="0"/>
              <a:t>1), </a:t>
            </a:r>
            <a:r>
              <a:rPr sz="2400" spc="-20" dirty="0"/>
              <a:t>водой </a:t>
            </a:r>
            <a:r>
              <a:rPr sz="2400" dirty="0"/>
              <a:t>и NaCl </a:t>
            </a:r>
            <a:r>
              <a:rPr sz="2400" spc="-5" dirty="0"/>
              <a:t>(группа </a:t>
            </a:r>
            <a:r>
              <a:rPr sz="2400" dirty="0"/>
              <a:t>2), </a:t>
            </a:r>
            <a:r>
              <a:rPr sz="2400" spc="5" dirty="0"/>
              <a:t> </a:t>
            </a:r>
            <a:r>
              <a:rPr sz="2400" spc="-15" dirty="0"/>
              <a:t>кислородом</a:t>
            </a:r>
            <a:r>
              <a:rPr sz="2400" spc="-5" dirty="0"/>
              <a:t> (группа</a:t>
            </a:r>
            <a:r>
              <a:rPr sz="2400" spc="-15" dirty="0"/>
              <a:t> </a:t>
            </a:r>
            <a:r>
              <a:rPr sz="2400" dirty="0"/>
              <a:t>3), </a:t>
            </a:r>
            <a:r>
              <a:rPr sz="2400" spc="-25" dirty="0"/>
              <a:t>силикатом</a:t>
            </a:r>
            <a:r>
              <a:rPr sz="2400" spc="15" dirty="0"/>
              <a:t> </a:t>
            </a:r>
            <a:r>
              <a:rPr sz="2400" spc="-10" dirty="0"/>
              <a:t>натрия</a:t>
            </a:r>
            <a:r>
              <a:rPr sz="2400" spc="5" dirty="0"/>
              <a:t> </a:t>
            </a:r>
            <a:r>
              <a:rPr sz="2400" spc="-5" dirty="0"/>
              <a:t>(группа</a:t>
            </a:r>
            <a:r>
              <a:rPr sz="2400" spc="-25" dirty="0"/>
              <a:t> </a:t>
            </a:r>
            <a:r>
              <a:rPr sz="2400" dirty="0"/>
              <a:t>4).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15365" y="3642020"/>
          <a:ext cx="6019800" cy="2674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5000"/>
                <a:gridCol w="1320800"/>
                <a:gridCol w="1016000"/>
                <a:gridCol w="1016000"/>
                <a:gridCol w="1016000"/>
                <a:gridCol w="1016000"/>
              </a:tblGrid>
              <a:tr h="388197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Б)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1.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marR="3048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Б) </a:t>
            </a:r>
            <a:r>
              <a:rPr spc="-15" dirty="0"/>
              <a:t>Оксид</a:t>
            </a:r>
            <a:r>
              <a:rPr spc="5" dirty="0"/>
              <a:t> </a:t>
            </a:r>
            <a:r>
              <a:rPr dirty="0"/>
              <a:t>железа(III)</a:t>
            </a:r>
            <a:r>
              <a:rPr spc="-15" dirty="0"/>
              <a:t> </a:t>
            </a:r>
            <a:r>
              <a:rPr spc="-5" dirty="0"/>
              <a:t>Fe</a:t>
            </a:r>
            <a:r>
              <a:rPr sz="1800" spc="-7" baseline="-20833" dirty="0"/>
              <a:t>2</a:t>
            </a:r>
            <a:r>
              <a:rPr sz="1800" spc="-5" dirty="0"/>
              <a:t>O</a:t>
            </a:r>
            <a:r>
              <a:rPr sz="1800" spc="-7" baseline="-20833" dirty="0"/>
              <a:t>3</a:t>
            </a:r>
            <a:r>
              <a:rPr sz="1800" spc="232" baseline="-20833" dirty="0"/>
              <a:t> </a:t>
            </a:r>
            <a:r>
              <a:rPr sz="1800" dirty="0"/>
              <a:t>–</a:t>
            </a:r>
            <a:r>
              <a:rPr sz="1800" spc="-5" dirty="0"/>
              <a:t> амфотерный </a:t>
            </a:r>
            <a:r>
              <a:rPr sz="1800" spc="-10" dirty="0"/>
              <a:t>оксид,</a:t>
            </a:r>
            <a:r>
              <a:rPr sz="1800" dirty="0"/>
              <a:t> </a:t>
            </a:r>
            <a:r>
              <a:rPr sz="1800" spc="-15" dirty="0"/>
              <a:t>может</a:t>
            </a:r>
            <a:r>
              <a:rPr sz="1800" spc="-5" dirty="0"/>
              <a:t> </a:t>
            </a:r>
            <a:r>
              <a:rPr sz="1800" spc="-10" dirty="0"/>
              <a:t>проявлять</a:t>
            </a:r>
            <a:r>
              <a:rPr sz="1800" dirty="0"/>
              <a:t> </a:t>
            </a:r>
            <a:r>
              <a:rPr sz="1800" spc="-5" dirty="0"/>
              <a:t>свойства</a:t>
            </a:r>
            <a:r>
              <a:rPr sz="1800" spc="-15" dirty="0"/>
              <a:t> </a:t>
            </a:r>
            <a:r>
              <a:rPr sz="1800" dirty="0"/>
              <a:t>окислителя </a:t>
            </a:r>
            <a:r>
              <a:rPr sz="1800" spc="-434" dirty="0"/>
              <a:t> </a:t>
            </a:r>
            <a:r>
              <a:rPr sz="1800" dirty="0"/>
              <a:t>и </a:t>
            </a:r>
            <a:r>
              <a:rPr sz="1800" spc="5" dirty="0"/>
              <a:t>восстановителя </a:t>
            </a:r>
            <a:r>
              <a:rPr sz="1800" spc="-5" dirty="0"/>
              <a:t>по Fe</a:t>
            </a:r>
            <a:r>
              <a:rPr sz="1800" spc="-7" baseline="25462" dirty="0"/>
              <a:t>+3</a:t>
            </a:r>
            <a:r>
              <a:rPr sz="1800" spc="-5" dirty="0"/>
              <a:t>. </a:t>
            </a:r>
            <a:r>
              <a:rPr sz="1800" b="1" dirty="0">
                <a:latin typeface="Times New Roman"/>
                <a:cs typeface="Times New Roman"/>
              </a:rPr>
              <a:t>Не </a:t>
            </a:r>
            <a:r>
              <a:rPr sz="1800" b="1" spc="-35" dirty="0">
                <a:latin typeface="Times New Roman"/>
                <a:cs typeface="Times New Roman"/>
              </a:rPr>
              <a:t>будет </a:t>
            </a:r>
            <a:r>
              <a:rPr sz="1800" b="1" spc="-15" dirty="0">
                <a:latin typeface="Times New Roman"/>
                <a:cs typeface="Times New Roman"/>
              </a:rPr>
              <a:t>реагировать </a:t>
            </a:r>
            <a:r>
              <a:rPr sz="1800" dirty="0"/>
              <a:t>с AlCl</a:t>
            </a:r>
            <a:r>
              <a:rPr sz="1800" baseline="-20833" dirty="0"/>
              <a:t>3</a:t>
            </a:r>
            <a:r>
              <a:rPr sz="1800" spc="7" baseline="-20833" dirty="0"/>
              <a:t> </a:t>
            </a:r>
            <a:r>
              <a:rPr sz="1800" spc="-5" dirty="0"/>
              <a:t>(группа </a:t>
            </a:r>
            <a:r>
              <a:rPr sz="1800" dirty="0"/>
              <a:t>1), </a:t>
            </a:r>
            <a:r>
              <a:rPr sz="1800" spc="-15" dirty="0"/>
              <a:t>водой </a:t>
            </a:r>
            <a:r>
              <a:rPr sz="1800" dirty="0"/>
              <a:t>и NaCl </a:t>
            </a:r>
            <a:r>
              <a:rPr sz="1800" spc="5" dirty="0"/>
              <a:t> </a:t>
            </a:r>
            <a:r>
              <a:rPr sz="1800" spc="-5" dirty="0"/>
              <a:t>(группа </a:t>
            </a:r>
            <a:r>
              <a:rPr sz="1800" dirty="0"/>
              <a:t>2), </a:t>
            </a:r>
            <a:r>
              <a:rPr sz="1800" spc="-10" dirty="0"/>
              <a:t>кислородом </a:t>
            </a:r>
            <a:r>
              <a:rPr sz="1800" spc="-5" dirty="0"/>
              <a:t>(группа </a:t>
            </a:r>
            <a:r>
              <a:rPr sz="1800" dirty="0"/>
              <a:t>3), </a:t>
            </a:r>
            <a:r>
              <a:rPr sz="1800" spc="-15" dirty="0"/>
              <a:t>силикатом </a:t>
            </a:r>
            <a:r>
              <a:rPr sz="1800" spc="-5" dirty="0"/>
              <a:t>натрия (группа </a:t>
            </a:r>
            <a:r>
              <a:rPr sz="1800" dirty="0"/>
              <a:t>4). </a:t>
            </a:r>
            <a:r>
              <a:rPr sz="2400" spc="-40" dirty="0"/>
              <a:t>Будет </a:t>
            </a:r>
            <a:r>
              <a:rPr sz="2400" spc="-35" dirty="0"/>
              <a:t> </a:t>
            </a:r>
            <a:r>
              <a:rPr sz="2400" spc="-10" dirty="0"/>
              <a:t>восстанавливаться</a:t>
            </a:r>
            <a:r>
              <a:rPr sz="2400" spc="20" dirty="0"/>
              <a:t> </a:t>
            </a:r>
            <a:r>
              <a:rPr sz="2400" spc="-40" dirty="0"/>
              <a:t>коксом</a:t>
            </a:r>
            <a:r>
              <a:rPr sz="2400" spc="5" dirty="0"/>
              <a:t> </a:t>
            </a:r>
            <a:r>
              <a:rPr sz="2400" dirty="0"/>
              <a:t>и</a:t>
            </a:r>
            <a:r>
              <a:rPr sz="2400" spc="-5" dirty="0"/>
              <a:t> угарным </a:t>
            </a:r>
            <a:r>
              <a:rPr sz="2400" spc="-15" dirty="0"/>
              <a:t>газом</a:t>
            </a:r>
            <a:r>
              <a:rPr sz="2400" dirty="0"/>
              <a:t> и </a:t>
            </a:r>
            <a:r>
              <a:rPr sz="2400" spc="-5" dirty="0"/>
              <a:t>растворяться</a:t>
            </a:r>
            <a:r>
              <a:rPr sz="2400" spc="5" dirty="0"/>
              <a:t> </a:t>
            </a:r>
            <a:r>
              <a:rPr sz="2400" dirty="0"/>
              <a:t>в </a:t>
            </a:r>
            <a:r>
              <a:rPr sz="2400" spc="5" dirty="0"/>
              <a:t> </a:t>
            </a:r>
            <a:r>
              <a:rPr sz="2400" spc="-5" dirty="0"/>
              <a:t>растворах сильных</a:t>
            </a:r>
            <a:r>
              <a:rPr sz="2400" spc="5" dirty="0"/>
              <a:t> </a:t>
            </a:r>
            <a:r>
              <a:rPr sz="2400" spc="-10" dirty="0"/>
              <a:t>кислот</a:t>
            </a:r>
            <a:r>
              <a:rPr sz="2400" dirty="0"/>
              <a:t> </a:t>
            </a:r>
            <a:r>
              <a:rPr sz="2400" spc="-15" dirty="0"/>
              <a:t>(ответ</a:t>
            </a:r>
            <a:r>
              <a:rPr sz="2400" spc="15" dirty="0"/>
              <a:t> </a:t>
            </a:r>
            <a:r>
              <a:rPr sz="2400" dirty="0"/>
              <a:t>Б</a:t>
            </a:r>
            <a:r>
              <a:rPr sz="2400" spc="-5" dirty="0"/>
              <a:t> </a:t>
            </a:r>
            <a:r>
              <a:rPr sz="2400" dirty="0"/>
              <a:t>– 5).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71956" y="3714283"/>
          <a:ext cx="6017256" cy="2673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5000"/>
                <a:gridCol w="1320800"/>
                <a:gridCol w="1015364"/>
                <a:gridCol w="1015364"/>
                <a:gridCol w="1015364"/>
                <a:gridCol w="1015364"/>
              </a:tblGrid>
              <a:tr h="387943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Б)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86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1.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337" y="1800224"/>
            <a:ext cx="8501380" cy="1342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Б)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Оксид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железа(III)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Fe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O</a:t>
            </a:r>
            <a:r>
              <a:rPr sz="1575" baseline="-21164" dirty="0">
                <a:latin typeface="Times New Roman"/>
                <a:cs typeface="Times New Roman"/>
              </a:rPr>
              <a:t>3</a:t>
            </a:r>
            <a:r>
              <a:rPr sz="1575" spc="202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амфотерный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оксид,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может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проявлять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свойства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окислителя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восстановителя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Fe</a:t>
            </a:r>
            <a:r>
              <a:rPr sz="1575" baseline="26455" dirty="0">
                <a:latin typeface="Times New Roman"/>
                <a:cs typeface="Times New Roman"/>
              </a:rPr>
              <a:t>+3</a:t>
            </a:r>
            <a:r>
              <a:rPr sz="1600" dirty="0">
                <a:latin typeface="Times New Roman"/>
                <a:cs typeface="Times New Roman"/>
              </a:rPr>
              <a:t>.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35" dirty="0">
                <a:latin typeface="Times New Roman"/>
                <a:cs typeface="Times New Roman"/>
              </a:rPr>
              <a:t>будет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реагировать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-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AlCl</a:t>
            </a:r>
            <a:r>
              <a:rPr sz="1575" baseline="-21164" dirty="0">
                <a:latin typeface="Times New Roman"/>
                <a:cs typeface="Times New Roman"/>
              </a:rPr>
              <a:t>3</a:t>
            </a:r>
            <a:r>
              <a:rPr sz="1575" spc="225" baseline="-21164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1),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водой</a:t>
            </a:r>
            <a:r>
              <a:rPr sz="1600" spc="-5" dirty="0">
                <a:latin typeface="Times New Roman"/>
                <a:cs typeface="Times New Roman"/>
              </a:rPr>
              <a:t> 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NaCl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2),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кислородом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силикатом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4).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Будет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восстанавливаться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коксом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угарным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газом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растворяться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растворах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сильных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(ответ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Б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5).</a:t>
            </a:r>
            <a:endParaRPr sz="1600">
              <a:latin typeface="Times New Roman"/>
              <a:cs typeface="Times New Roman"/>
            </a:endParaRPr>
          </a:p>
          <a:p>
            <a:pPr marL="1875789">
              <a:lnSpc>
                <a:spcPts val="2690"/>
              </a:lnSpc>
              <a:tabLst>
                <a:tab pos="2811780" algn="l"/>
                <a:tab pos="5264785" algn="l"/>
                <a:tab pos="6280785" algn="l"/>
                <a:tab pos="7296784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Б)	</a:t>
            </a:r>
            <a:r>
              <a:rPr sz="2400" b="1" dirty="0">
                <a:latin typeface="Times New Roman"/>
                <a:cs typeface="Times New Roman"/>
              </a:rPr>
              <a:t>Fe</a:t>
            </a:r>
            <a:r>
              <a:rPr sz="2400" b="1" baseline="-20833" dirty="0">
                <a:latin typeface="Times New Roman"/>
                <a:cs typeface="Times New Roman"/>
              </a:rPr>
              <a:t>2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baseline="-20833" dirty="0">
                <a:latin typeface="Times New Roman"/>
                <a:cs typeface="Times New Roman"/>
              </a:rPr>
              <a:t>3	</a:t>
            </a:r>
            <a:r>
              <a:rPr sz="2400" b="1" dirty="0">
                <a:latin typeface="Times New Roman"/>
                <a:cs typeface="Times New Roman"/>
              </a:rPr>
              <a:t>1	2	3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180459" y="3220847"/>
          <a:ext cx="4064000" cy="1854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</a:tblGrid>
              <a:tr h="370839">
                <a:tc>
                  <a:txBody>
                    <a:bodyPr/>
                    <a:lstStyle/>
                    <a:p>
                      <a:pPr marL="920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20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2075">
                        <a:lnSpc>
                          <a:spcPts val="2205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275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73634" y="4639436"/>
            <a:ext cx="4457700" cy="17741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220091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Составляем </a:t>
            </a:r>
            <a:r>
              <a:rPr sz="1800" dirty="0">
                <a:latin typeface="Calibri"/>
                <a:cs typeface="Calibri"/>
              </a:rPr>
              <a:t>уравнения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реакций:</a:t>
            </a:r>
            <a:endParaRPr sz="1800">
              <a:latin typeface="Calibri"/>
              <a:cs typeface="Calibri"/>
            </a:endParaRPr>
          </a:p>
          <a:p>
            <a:pPr marL="469900" marR="43180" indent="-152400">
              <a:lnSpc>
                <a:spcPct val="100000"/>
              </a:lnSpc>
              <a:spcBef>
                <a:spcPts val="805"/>
              </a:spcBef>
            </a:pP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9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3C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2Fe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3CO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↑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+ 3CO = </a:t>
            </a:r>
            <a:r>
              <a:rPr sz="2400" spc="-5" dirty="0">
                <a:latin typeface="Times New Roman"/>
                <a:cs typeface="Times New Roman"/>
              </a:rPr>
              <a:t>2Fe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3CO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6HBr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2FeBr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836" y="1771269"/>
            <a:ext cx="885190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  <a:tabLst>
                <a:tab pos="4391025" algn="l"/>
              </a:tabLst>
            </a:pPr>
            <a:r>
              <a:rPr sz="2400" dirty="0">
                <a:latin typeface="Times New Roman"/>
                <a:cs typeface="Times New Roman"/>
              </a:rPr>
              <a:t>В) Серная </a:t>
            </a:r>
            <a:r>
              <a:rPr sz="2400" spc="-5" dirty="0">
                <a:latin typeface="Times New Roman"/>
                <a:cs typeface="Times New Roman"/>
              </a:rPr>
              <a:t>кислота H</a:t>
            </a:r>
            <a:r>
              <a:rPr sz="2400" spc="-7" baseline="24305" dirty="0">
                <a:latin typeface="Times New Roman"/>
                <a:cs typeface="Times New Roman"/>
              </a:rPr>
              <a:t>+1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+6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сильная </a:t>
            </a:r>
            <a:r>
              <a:rPr sz="2400" spc="-5" dirty="0">
                <a:latin typeface="Times New Roman"/>
                <a:cs typeface="Times New Roman"/>
              </a:rPr>
              <a:t>кислота. Окислитель по </a:t>
            </a:r>
            <a:r>
              <a:rPr sz="2400" spc="-10" dirty="0">
                <a:latin typeface="Times New Roman"/>
                <a:cs typeface="Times New Roman"/>
              </a:rPr>
              <a:t>H</a:t>
            </a:r>
            <a:r>
              <a:rPr sz="2400" spc="-15" baseline="24305" dirty="0">
                <a:latin typeface="Times New Roman"/>
                <a:cs typeface="Times New Roman"/>
              </a:rPr>
              <a:t>+1 </a:t>
            </a:r>
            <a:r>
              <a:rPr sz="2400" spc="-57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(разб.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металлами)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</a:t>
            </a:r>
            <a:r>
              <a:rPr sz="2400" spc="-22" baseline="24305" dirty="0">
                <a:latin typeface="Times New Roman"/>
                <a:cs typeface="Times New Roman"/>
              </a:rPr>
              <a:t>+6</a:t>
            </a:r>
            <a:r>
              <a:rPr sz="2400" spc="-15" dirty="0">
                <a:latin typeface="Times New Roman"/>
                <a:cs typeface="Times New Roman"/>
              </a:rPr>
              <a:t>(конц.).	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будет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реагировать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5" dirty="0">
                <a:latin typeface="Times New Roman"/>
                <a:cs typeface="Times New Roman"/>
              </a:rPr>
              <a:t> уксусной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кислотой </a:t>
            </a:r>
            <a:r>
              <a:rPr sz="2400" spc="-5" dirty="0">
                <a:latin typeface="Times New Roman"/>
                <a:cs typeface="Times New Roman"/>
              </a:rPr>
              <a:t>(группа </a:t>
            </a:r>
            <a:r>
              <a:rPr sz="2400" dirty="0">
                <a:latin typeface="Times New Roman"/>
                <a:cs typeface="Times New Roman"/>
              </a:rPr>
              <a:t>1), </a:t>
            </a:r>
            <a:r>
              <a:rPr sz="2400" spc="-20" dirty="0">
                <a:latin typeface="Times New Roman"/>
                <a:cs typeface="Times New Roman"/>
              </a:rPr>
              <a:t>водой </a:t>
            </a:r>
            <a:r>
              <a:rPr sz="2400" spc="-5" dirty="0">
                <a:latin typeface="Times New Roman"/>
                <a:cs typeface="Times New Roman"/>
              </a:rPr>
              <a:t>(группа </a:t>
            </a:r>
            <a:r>
              <a:rPr sz="2400" dirty="0">
                <a:latin typeface="Times New Roman"/>
                <a:cs typeface="Times New Roman"/>
              </a:rPr>
              <a:t>2), </a:t>
            </a:r>
            <a:r>
              <a:rPr sz="2400" spc="-15" dirty="0">
                <a:latin typeface="Times New Roman"/>
                <a:cs typeface="Times New Roman"/>
              </a:rPr>
              <a:t>кислородом </a:t>
            </a:r>
            <a:r>
              <a:rPr sz="2400" spc="-5" dirty="0">
                <a:latin typeface="Times New Roman"/>
                <a:cs typeface="Times New Roman"/>
              </a:rPr>
              <a:t>(группа </a:t>
            </a:r>
            <a:r>
              <a:rPr sz="2400" dirty="0">
                <a:latin typeface="Times New Roman"/>
                <a:cs typeface="Times New Roman"/>
              </a:rPr>
              <a:t>3),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угарным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газом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15365" y="3965743"/>
          <a:ext cx="6019800" cy="2673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5635"/>
                <a:gridCol w="1320165"/>
                <a:gridCol w="1016000"/>
                <a:gridCol w="1016000"/>
                <a:gridCol w="1016000"/>
                <a:gridCol w="1016000"/>
              </a:tblGrid>
              <a:tr h="387943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8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1.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836" y="1771269"/>
            <a:ext cx="8875395" cy="176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Серная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кислота</a:t>
            </a:r>
            <a:r>
              <a:rPr sz="1800" spc="-5" dirty="0">
                <a:latin typeface="Times New Roman"/>
                <a:cs typeface="Times New Roman"/>
              </a:rPr>
              <a:t> H</a:t>
            </a:r>
            <a:r>
              <a:rPr sz="1800" spc="-7" baseline="25462" dirty="0">
                <a:latin typeface="Times New Roman"/>
                <a:cs typeface="Times New Roman"/>
              </a:rPr>
              <a:t>+1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</a:t>
            </a:r>
            <a:r>
              <a:rPr sz="1800" spc="-7" baseline="25462" dirty="0">
                <a:latin typeface="Times New Roman"/>
                <a:cs typeface="Times New Roman"/>
              </a:rPr>
              <a:t>+6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54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сильная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кислота.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Окислитель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</a:t>
            </a:r>
            <a:r>
              <a:rPr sz="1800" spc="-7" baseline="25462" dirty="0">
                <a:latin typeface="Times New Roman"/>
                <a:cs typeface="Times New Roman"/>
              </a:rPr>
              <a:t>+1</a:t>
            </a:r>
            <a:r>
              <a:rPr sz="1800" spc="240" baseline="25462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(разб.</a:t>
            </a:r>
            <a:r>
              <a:rPr sz="1800" dirty="0">
                <a:latin typeface="Times New Roman"/>
                <a:cs typeface="Times New Roman"/>
              </a:rPr>
              <a:t> 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металлами)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S</a:t>
            </a:r>
            <a:r>
              <a:rPr sz="1800" spc="-22" baseline="25462" dirty="0">
                <a:latin typeface="Times New Roman"/>
                <a:cs typeface="Times New Roman"/>
              </a:rPr>
              <a:t>+6</a:t>
            </a:r>
            <a:r>
              <a:rPr sz="1800" spc="-15" dirty="0">
                <a:latin typeface="Times New Roman"/>
                <a:cs typeface="Times New Roman"/>
              </a:rPr>
              <a:t>(конц.).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Не </a:t>
            </a:r>
            <a:r>
              <a:rPr sz="1800" b="1" spc="-35" dirty="0">
                <a:latin typeface="Times New Roman"/>
                <a:cs typeface="Times New Roman"/>
              </a:rPr>
              <a:t>будет</a:t>
            </a:r>
            <a:r>
              <a:rPr sz="1800" b="1" spc="-15" dirty="0">
                <a:latin typeface="Times New Roman"/>
                <a:cs typeface="Times New Roman"/>
              </a:rPr>
              <a:t> реагировать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уксусной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кислотой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1), </a:t>
            </a:r>
            <a:r>
              <a:rPr sz="1800" spc="-15" dirty="0">
                <a:latin typeface="Times New Roman"/>
                <a:cs typeface="Times New Roman"/>
              </a:rPr>
              <a:t>водой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2),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кислородом </a:t>
            </a:r>
            <a:r>
              <a:rPr sz="1800" spc="-5" dirty="0">
                <a:latin typeface="Times New Roman"/>
                <a:cs typeface="Times New Roman"/>
              </a:rPr>
              <a:t>(группа </a:t>
            </a:r>
            <a:r>
              <a:rPr sz="1800" dirty="0">
                <a:latin typeface="Times New Roman"/>
                <a:cs typeface="Times New Roman"/>
              </a:rPr>
              <a:t>3), угарным </a:t>
            </a:r>
            <a:r>
              <a:rPr sz="1800" spc="-15" dirty="0">
                <a:latin typeface="Times New Roman"/>
                <a:cs typeface="Times New Roman"/>
              </a:rPr>
              <a:t>газом </a:t>
            </a:r>
            <a:r>
              <a:rPr sz="1800" spc="-5" dirty="0">
                <a:latin typeface="Times New Roman"/>
                <a:cs typeface="Times New Roman"/>
              </a:rPr>
              <a:t>(группа </a:t>
            </a:r>
            <a:r>
              <a:rPr sz="1800" dirty="0">
                <a:latin typeface="Times New Roman"/>
                <a:cs typeface="Times New Roman"/>
              </a:rPr>
              <a:t>5).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Будет </a:t>
            </a:r>
            <a:r>
              <a:rPr sz="2400" spc="-10" dirty="0">
                <a:latin typeface="Times New Roman"/>
                <a:cs typeface="Times New Roman"/>
              </a:rPr>
              <a:t>реагировать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амфотерным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оксидом,</a:t>
            </a:r>
            <a:r>
              <a:rPr sz="2400" spc="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основанием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солью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слабой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кислоты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15365" y="3965743"/>
          <a:ext cx="6019800" cy="2673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5635"/>
                <a:gridCol w="1320165"/>
                <a:gridCol w="1016000"/>
                <a:gridCol w="1016000"/>
                <a:gridCol w="1016000"/>
                <a:gridCol w="1016000"/>
              </a:tblGrid>
              <a:tr h="387943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8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1.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836" y="1775841"/>
            <a:ext cx="87757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В)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Серная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кислота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H</a:t>
            </a:r>
            <a:r>
              <a:rPr sz="1575" baseline="26455" dirty="0">
                <a:latin typeface="Times New Roman"/>
                <a:cs typeface="Times New Roman"/>
              </a:rPr>
              <a:t>+1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</a:t>
            </a:r>
            <a:r>
              <a:rPr sz="1575" baseline="26455" dirty="0">
                <a:latin typeface="Times New Roman"/>
                <a:cs typeface="Times New Roman"/>
              </a:rPr>
              <a:t>+6</a:t>
            </a:r>
            <a:r>
              <a:rPr sz="1600" dirty="0">
                <a:latin typeface="Times New Roman"/>
                <a:cs typeface="Times New Roman"/>
              </a:rPr>
              <a:t>O</a:t>
            </a:r>
            <a:r>
              <a:rPr sz="1575" baseline="-21164" dirty="0">
                <a:latin typeface="Times New Roman"/>
                <a:cs typeface="Times New Roman"/>
              </a:rPr>
              <a:t>4</a:t>
            </a:r>
            <a:r>
              <a:rPr sz="1575" spc="195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сильная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кислота.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Окислитель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H</a:t>
            </a:r>
            <a:r>
              <a:rPr sz="1575" baseline="26455" dirty="0">
                <a:latin typeface="Times New Roman"/>
                <a:cs typeface="Times New Roman"/>
              </a:rPr>
              <a:t>+1</a:t>
            </a:r>
            <a:r>
              <a:rPr sz="1575" spc="217" baseline="264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(разб.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металлами)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S</a:t>
            </a:r>
            <a:r>
              <a:rPr sz="1575" spc="-15" baseline="26455" dirty="0">
                <a:latin typeface="Times New Roman"/>
                <a:cs typeface="Times New Roman"/>
              </a:rPr>
              <a:t>+6</a:t>
            </a:r>
            <a:r>
              <a:rPr sz="1600" spc="-10" dirty="0">
                <a:latin typeface="Times New Roman"/>
                <a:cs typeface="Times New Roman"/>
              </a:rPr>
              <a:t>(конц.).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35" dirty="0">
                <a:latin typeface="Times New Roman"/>
                <a:cs typeface="Times New Roman"/>
              </a:rPr>
              <a:t>будет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реагировать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уксусной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кислотой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1),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водой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2),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кислородом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3),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угарным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газом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5).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Будет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реагировать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амфотерным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оксидом,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основанием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солью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слабой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кислоты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(ответ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4).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728595" y="2799883"/>
          <a:ext cx="6019800" cy="22780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5635"/>
                <a:gridCol w="1320165"/>
                <a:gridCol w="1016000"/>
                <a:gridCol w="1016000"/>
                <a:gridCol w="1016000"/>
                <a:gridCol w="1016000"/>
              </a:tblGrid>
              <a:tr h="423884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559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2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ts val="22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2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2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389737" y="4167885"/>
            <a:ext cx="5153660" cy="2207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289750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Составляем </a:t>
            </a:r>
            <a:r>
              <a:rPr sz="1800" dirty="0">
                <a:latin typeface="Calibri"/>
                <a:cs typeface="Calibri"/>
              </a:rPr>
              <a:t>уравнения </a:t>
            </a:r>
            <a:r>
              <a:rPr sz="1800" spc="-4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реакций: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Calibri"/>
              <a:cs typeface="Calibri"/>
            </a:endParaRPr>
          </a:p>
          <a:p>
            <a:pPr marL="282575" marR="482600" indent="-762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ZnO = </a:t>
            </a:r>
            <a:r>
              <a:rPr sz="2400" spc="-5" dirty="0">
                <a:latin typeface="Times New Roman"/>
                <a:cs typeface="Times New Roman"/>
              </a:rPr>
              <a:t>ZnSO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2NaOH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28257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SiO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SiO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↓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836" y="1771269"/>
            <a:ext cx="87242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Г) </a:t>
            </a:r>
            <a:r>
              <a:rPr sz="2400" spc="-20" dirty="0">
                <a:latin typeface="Times New Roman"/>
                <a:cs typeface="Times New Roman"/>
              </a:rPr>
              <a:t>Гидрокарбонат </a:t>
            </a:r>
            <a:r>
              <a:rPr sz="2400" spc="-10" dirty="0">
                <a:latin typeface="Times New Roman"/>
                <a:cs typeface="Times New Roman"/>
              </a:rPr>
              <a:t>калия </a:t>
            </a:r>
            <a:r>
              <a:rPr sz="2400" spc="-5" dirty="0">
                <a:latin typeface="Times New Roman"/>
                <a:cs typeface="Times New Roman"/>
              </a:rPr>
              <a:t>KHCO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кислая </a:t>
            </a:r>
            <a:r>
              <a:rPr sz="2400" spc="-15" dirty="0">
                <a:latin typeface="Times New Roman"/>
                <a:cs typeface="Times New Roman"/>
              </a:rPr>
              <a:t>соль </a:t>
            </a:r>
            <a:r>
              <a:rPr sz="2400" dirty="0">
                <a:latin typeface="Times New Roman"/>
                <a:cs typeface="Times New Roman"/>
              </a:rPr>
              <a:t>слабой </a:t>
            </a:r>
            <a:r>
              <a:rPr sz="2400" spc="-10" dirty="0">
                <a:latin typeface="Times New Roman"/>
                <a:cs typeface="Times New Roman"/>
              </a:rPr>
              <a:t>кислоты. </a:t>
            </a:r>
            <a:r>
              <a:rPr sz="2400" b="1" dirty="0">
                <a:latin typeface="Times New Roman"/>
                <a:cs typeface="Times New Roman"/>
              </a:rPr>
              <a:t>Не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будет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реагировать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NaCl</a:t>
            </a:r>
            <a:r>
              <a:rPr sz="2400" spc="-5" dirty="0">
                <a:latin typeface="Times New Roman"/>
                <a:cs typeface="Times New Roman"/>
              </a:rPr>
              <a:t> (группа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2), </a:t>
            </a:r>
            <a:r>
              <a:rPr sz="2400" spc="-15" dirty="0">
                <a:latin typeface="Times New Roman"/>
                <a:cs typeface="Times New Roman"/>
              </a:rPr>
              <a:t>кислородом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3),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силикатом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натрия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углём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угарным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газом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32178" y="3786165"/>
          <a:ext cx="6020435" cy="26740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240"/>
                <a:gridCol w="1433195"/>
                <a:gridCol w="1016000"/>
                <a:gridCol w="1016000"/>
                <a:gridCol w="1016000"/>
                <a:gridCol w="1016000"/>
              </a:tblGrid>
              <a:tr h="388070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1.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 marR="30480">
              <a:lnSpc>
                <a:spcPct val="99900"/>
              </a:lnSpc>
              <a:spcBef>
                <a:spcPts val="100"/>
              </a:spcBef>
            </a:pPr>
            <a:r>
              <a:rPr sz="2400" dirty="0"/>
              <a:t>Г) </a:t>
            </a:r>
            <a:r>
              <a:rPr spc="-15" dirty="0"/>
              <a:t>Гидрокарбонат </a:t>
            </a:r>
            <a:r>
              <a:rPr spc="-5" dirty="0"/>
              <a:t>калия KHCO</a:t>
            </a:r>
            <a:r>
              <a:rPr sz="1800" spc="-7" baseline="-20833" dirty="0"/>
              <a:t>3</a:t>
            </a:r>
            <a:r>
              <a:rPr sz="1800" baseline="-20833" dirty="0"/>
              <a:t> </a:t>
            </a:r>
            <a:r>
              <a:rPr sz="1800" dirty="0"/>
              <a:t>– кислая </a:t>
            </a:r>
            <a:r>
              <a:rPr sz="1800" spc="-10" dirty="0"/>
              <a:t>соль </a:t>
            </a:r>
            <a:r>
              <a:rPr sz="1800" dirty="0"/>
              <a:t>слабой </a:t>
            </a:r>
            <a:r>
              <a:rPr sz="1800" spc="-5" dirty="0"/>
              <a:t>кислоты. </a:t>
            </a:r>
            <a:r>
              <a:rPr sz="1800" b="1" dirty="0">
                <a:latin typeface="Times New Roman"/>
                <a:cs typeface="Times New Roman"/>
              </a:rPr>
              <a:t>Не </a:t>
            </a:r>
            <a:r>
              <a:rPr sz="1800" b="1" spc="-35" dirty="0">
                <a:latin typeface="Times New Roman"/>
                <a:cs typeface="Times New Roman"/>
              </a:rPr>
              <a:t>будет </a:t>
            </a:r>
            <a:r>
              <a:rPr sz="1800" spc="-10" dirty="0"/>
              <a:t>реагировать </a:t>
            </a:r>
            <a:r>
              <a:rPr sz="1800" dirty="0"/>
              <a:t>с </a:t>
            </a:r>
            <a:r>
              <a:rPr sz="1800" spc="-434" dirty="0"/>
              <a:t> </a:t>
            </a:r>
            <a:r>
              <a:rPr sz="1800" dirty="0"/>
              <a:t>NaCl </a:t>
            </a:r>
            <a:r>
              <a:rPr sz="1800" spc="-5" dirty="0"/>
              <a:t>(группа </a:t>
            </a:r>
            <a:r>
              <a:rPr sz="1800" dirty="0"/>
              <a:t>2), </a:t>
            </a:r>
            <a:r>
              <a:rPr sz="1800" spc="-10" dirty="0"/>
              <a:t>кислородом </a:t>
            </a:r>
            <a:r>
              <a:rPr sz="1800" spc="-5" dirty="0"/>
              <a:t>(группа </a:t>
            </a:r>
            <a:r>
              <a:rPr sz="1800" dirty="0"/>
              <a:t>3), </a:t>
            </a:r>
            <a:r>
              <a:rPr sz="1800" spc="-15" dirty="0"/>
              <a:t>силикатом </a:t>
            </a:r>
            <a:r>
              <a:rPr sz="1800" spc="-5" dirty="0"/>
              <a:t>натрия (группа </a:t>
            </a:r>
            <a:r>
              <a:rPr sz="1800" dirty="0"/>
              <a:t>4), </a:t>
            </a:r>
            <a:r>
              <a:rPr sz="1800" spc="-15" dirty="0"/>
              <a:t>углём </a:t>
            </a:r>
            <a:r>
              <a:rPr sz="1800" dirty="0"/>
              <a:t>и угарным </a:t>
            </a:r>
            <a:r>
              <a:rPr sz="1800" spc="5" dirty="0"/>
              <a:t> </a:t>
            </a:r>
            <a:r>
              <a:rPr sz="1800" spc="-15" dirty="0"/>
              <a:t>газом </a:t>
            </a:r>
            <a:r>
              <a:rPr sz="1800" spc="-5" dirty="0"/>
              <a:t>(группа </a:t>
            </a:r>
            <a:r>
              <a:rPr sz="1800" dirty="0"/>
              <a:t>5). </a:t>
            </a:r>
            <a:r>
              <a:rPr sz="2400" spc="-40" dirty="0"/>
              <a:t>Будет </a:t>
            </a:r>
            <a:r>
              <a:rPr sz="2400" spc="-10" dirty="0"/>
              <a:t>реагировать </a:t>
            </a:r>
            <a:r>
              <a:rPr sz="2400" dirty="0"/>
              <a:t>с </a:t>
            </a:r>
            <a:r>
              <a:rPr sz="2400" spc="-10" dirty="0"/>
              <a:t>раствором </a:t>
            </a:r>
            <a:r>
              <a:rPr sz="2400" dirty="0"/>
              <a:t>AlCl</a:t>
            </a:r>
            <a:r>
              <a:rPr sz="2400" baseline="-20833" dirty="0"/>
              <a:t>3</a:t>
            </a:r>
            <a:r>
              <a:rPr sz="2400" dirty="0"/>
              <a:t>, </a:t>
            </a:r>
            <a:r>
              <a:rPr sz="2400" spc="-10" dirty="0"/>
              <a:t>щёлочью </a:t>
            </a:r>
            <a:r>
              <a:rPr sz="2400" dirty="0"/>
              <a:t>и </a:t>
            </a:r>
            <a:r>
              <a:rPr sz="2400" spc="5" dirty="0"/>
              <a:t> </a:t>
            </a:r>
            <a:r>
              <a:rPr sz="2400" spc="-10" dirty="0"/>
              <a:t>кислотой</a:t>
            </a:r>
            <a:r>
              <a:rPr sz="2400" dirty="0"/>
              <a:t> </a:t>
            </a:r>
            <a:r>
              <a:rPr sz="2400" spc="-5" dirty="0"/>
              <a:t>(группа </a:t>
            </a:r>
            <a:r>
              <a:rPr sz="2400" dirty="0"/>
              <a:t>1).</a:t>
            </a:r>
            <a:r>
              <a:rPr sz="2400" spc="-15" dirty="0"/>
              <a:t> </a:t>
            </a:r>
            <a:r>
              <a:rPr sz="2400" spc="-10" dirty="0"/>
              <a:t>(ответ</a:t>
            </a:r>
            <a:r>
              <a:rPr sz="2400" spc="10" dirty="0"/>
              <a:t> </a:t>
            </a:r>
            <a:r>
              <a:rPr sz="2400" dirty="0"/>
              <a:t>А</a:t>
            </a:r>
            <a:r>
              <a:rPr sz="2400" spc="-5" dirty="0"/>
              <a:t> </a:t>
            </a:r>
            <a:r>
              <a:rPr sz="2400" dirty="0"/>
              <a:t>– 1)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76069" y="3353984"/>
          <a:ext cx="6020435" cy="2674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240"/>
                <a:gridCol w="1433195"/>
                <a:gridCol w="1016000"/>
                <a:gridCol w="1016000"/>
                <a:gridCol w="1016000"/>
                <a:gridCol w="1016000"/>
              </a:tblGrid>
              <a:tr h="388197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1.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836" y="1654555"/>
            <a:ext cx="85750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Г) </a:t>
            </a:r>
            <a:r>
              <a:rPr sz="1800" spc="-15" dirty="0">
                <a:latin typeface="Times New Roman"/>
                <a:cs typeface="Times New Roman"/>
              </a:rPr>
              <a:t>Гидрокарбонат </a:t>
            </a:r>
            <a:r>
              <a:rPr sz="1800" spc="-5" dirty="0">
                <a:latin typeface="Times New Roman"/>
                <a:cs typeface="Times New Roman"/>
              </a:rPr>
              <a:t>калия KHCO</a:t>
            </a:r>
            <a:r>
              <a:rPr sz="1800" spc="-7" baseline="-20833" dirty="0">
                <a:latin typeface="Times New Roman"/>
                <a:cs typeface="Times New Roman"/>
              </a:rPr>
              <a:t>3 </a:t>
            </a:r>
            <a:r>
              <a:rPr sz="1800" dirty="0">
                <a:latin typeface="Times New Roman"/>
                <a:cs typeface="Times New Roman"/>
              </a:rPr>
              <a:t>– кислая </a:t>
            </a:r>
            <a:r>
              <a:rPr sz="1800" spc="-10" dirty="0">
                <a:latin typeface="Times New Roman"/>
                <a:cs typeface="Times New Roman"/>
              </a:rPr>
              <a:t>соль </a:t>
            </a:r>
            <a:r>
              <a:rPr sz="1800" dirty="0">
                <a:latin typeface="Times New Roman"/>
                <a:cs typeface="Times New Roman"/>
              </a:rPr>
              <a:t>слабой </a:t>
            </a:r>
            <a:r>
              <a:rPr sz="1800" spc="-5" dirty="0">
                <a:latin typeface="Times New Roman"/>
                <a:cs typeface="Times New Roman"/>
              </a:rPr>
              <a:t>кислоты. </a:t>
            </a:r>
            <a:r>
              <a:rPr sz="1800" b="1" dirty="0">
                <a:latin typeface="Times New Roman"/>
                <a:cs typeface="Times New Roman"/>
              </a:rPr>
              <a:t>Не </a:t>
            </a:r>
            <a:r>
              <a:rPr sz="1800" b="1" spc="-35" dirty="0">
                <a:latin typeface="Times New Roman"/>
                <a:cs typeface="Times New Roman"/>
              </a:rPr>
              <a:t>будет </a:t>
            </a:r>
            <a:r>
              <a:rPr sz="1800" spc="-10" dirty="0">
                <a:latin typeface="Times New Roman"/>
                <a:cs typeface="Times New Roman"/>
              </a:rPr>
              <a:t>реагировать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NaCl </a:t>
            </a:r>
            <a:r>
              <a:rPr sz="1800" spc="-5" dirty="0">
                <a:latin typeface="Times New Roman"/>
                <a:cs typeface="Times New Roman"/>
              </a:rPr>
              <a:t>(группа </a:t>
            </a:r>
            <a:r>
              <a:rPr sz="1800" dirty="0">
                <a:latin typeface="Times New Roman"/>
                <a:cs typeface="Times New Roman"/>
              </a:rPr>
              <a:t>2), </a:t>
            </a:r>
            <a:r>
              <a:rPr sz="1800" spc="-10" dirty="0">
                <a:latin typeface="Times New Roman"/>
                <a:cs typeface="Times New Roman"/>
              </a:rPr>
              <a:t>кислородом </a:t>
            </a:r>
            <a:r>
              <a:rPr sz="1800" spc="-5" dirty="0">
                <a:latin typeface="Times New Roman"/>
                <a:cs typeface="Times New Roman"/>
              </a:rPr>
              <a:t>(группа </a:t>
            </a:r>
            <a:r>
              <a:rPr sz="1800" dirty="0">
                <a:latin typeface="Times New Roman"/>
                <a:cs typeface="Times New Roman"/>
              </a:rPr>
              <a:t>3), </a:t>
            </a:r>
            <a:r>
              <a:rPr sz="1800" spc="-15" dirty="0">
                <a:latin typeface="Times New Roman"/>
                <a:cs typeface="Times New Roman"/>
              </a:rPr>
              <a:t>силикатом </a:t>
            </a:r>
            <a:r>
              <a:rPr sz="1800" spc="-5" dirty="0">
                <a:latin typeface="Times New Roman"/>
                <a:cs typeface="Times New Roman"/>
              </a:rPr>
              <a:t>натрия (группа </a:t>
            </a:r>
            <a:r>
              <a:rPr sz="1800" dirty="0">
                <a:latin typeface="Times New Roman"/>
                <a:cs typeface="Times New Roman"/>
              </a:rPr>
              <a:t>4), </a:t>
            </a:r>
            <a:r>
              <a:rPr sz="1800" spc="-15" dirty="0">
                <a:latin typeface="Times New Roman"/>
                <a:cs typeface="Times New Roman"/>
              </a:rPr>
              <a:t>углём </a:t>
            </a:r>
            <a:r>
              <a:rPr sz="1800" dirty="0">
                <a:latin typeface="Times New Roman"/>
                <a:cs typeface="Times New Roman"/>
              </a:rPr>
              <a:t>и угарным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газом </a:t>
            </a:r>
            <a:r>
              <a:rPr sz="1800" spc="-5" dirty="0">
                <a:latin typeface="Times New Roman"/>
                <a:cs typeface="Times New Roman"/>
              </a:rPr>
              <a:t>(группа </a:t>
            </a:r>
            <a:r>
              <a:rPr sz="1800" dirty="0">
                <a:latin typeface="Times New Roman"/>
                <a:cs typeface="Times New Roman"/>
              </a:rPr>
              <a:t>5). </a:t>
            </a:r>
            <a:r>
              <a:rPr sz="1800" spc="-30" dirty="0">
                <a:latin typeface="Times New Roman"/>
                <a:cs typeface="Times New Roman"/>
              </a:rPr>
              <a:t>Будет </a:t>
            </a:r>
            <a:r>
              <a:rPr sz="1800" spc="-10" dirty="0">
                <a:latin typeface="Times New Roman"/>
                <a:cs typeface="Times New Roman"/>
              </a:rPr>
              <a:t>реагировать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раствором </a:t>
            </a:r>
            <a:r>
              <a:rPr sz="1800" dirty="0">
                <a:latin typeface="Times New Roman"/>
                <a:cs typeface="Times New Roman"/>
              </a:rPr>
              <a:t>AlCl</a:t>
            </a:r>
            <a:r>
              <a:rPr sz="1800" baseline="-20833" dirty="0">
                <a:latin typeface="Times New Roman"/>
                <a:cs typeface="Times New Roman"/>
              </a:rPr>
              <a:t>3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10" dirty="0">
                <a:latin typeface="Times New Roman"/>
                <a:cs typeface="Times New Roman"/>
              </a:rPr>
              <a:t>щёлочью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кислотой </a:t>
            </a:r>
            <a:r>
              <a:rPr sz="1800" spc="-5" dirty="0">
                <a:latin typeface="Times New Roman"/>
                <a:cs typeface="Times New Roman"/>
              </a:rPr>
              <a:t>(группа </a:t>
            </a:r>
            <a:r>
              <a:rPr sz="1800" dirty="0">
                <a:latin typeface="Times New Roman"/>
                <a:cs typeface="Times New Roman"/>
              </a:rPr>
              <a:t>1).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(ответ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 –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1)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800476" y="2705759"/>
          <a:ext cx="6019800" cy="26743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240"/>
                <a:gridCol w="1432560"/>
                <a:gridCol w="1016000"/>
                <a:gridCol w="1016000"/>
                <a:gridCol w="1016000"/>
                <a:gridCol w="1016000"/>
              </a:tblGrid>
              <a:tr h="388341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389737" y="4167885"/>
            <a:ext cx="6506209" cy="235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424942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Составляем </a:t>
            </a:r>
            <a:r>
              <a:rPr sz="1800" dirty="0">
                <a:latin typeface="Calibri"/>
                <a:cs typeface="Calibri"/>
              </a:rPr>
              <a:t>уравнения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реакций: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50">
              <a:latin typeface="Calibri"/>
              <a:cs typeface="Calibri"/>
            </a:endParaRPr>
          </a:p>
          <a:p>
            <a:pPr marL="18986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3KHCO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3KCl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Al(OH)</a:t>
            </a:r>
            <a:r>
              <a:rPr sz="2400" baseline="-20833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3CO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↑</a:t>
            </a:r>
            <a:endParaRPr sz="2400">
              <a:latin typeface="Times New Roman"/>
              <a:cs typeface="Times New Roman"/>
            </a:endParaRPr>
          </a:p>
          <a:p>
            <a:pPr marL="189865" marR="431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2KHCO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NaOH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3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KHCO</a:t>
            </a:r>
            <a:r>
              <a:rPr sz="2400" spc="-15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COOH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COOK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7236" y="642950"/>
            <a:ext cx="10814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Calibri"/>
                <a:cs typeface="Calibri"/>
              </a:rPr>
              <a:t>Отве</a:t>
            </a:r>
            <a:r>
              <a:rPr sz="2400" i="1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3541.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628901" y="39496"/>
          <a:ext cx="6585583" cy="1625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10254"/>
              </a:tblGrid>
              <a:tr h="263793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007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929">
                <a:tc>
                  <a:txBody>
                    <a:bodyPr/>
                    <a:lstStyle/>
                    <a:p>
                      <a:pPr marL="127000">
                        <a:lnSpc>
                          <a:spcPts val="2050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0070">
                        <a:lnSpc>
                          <a:spcPts val="205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 NaOH,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8988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007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007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007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3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0070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370" y="355219"/>
            <a:ext cx="783399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 2.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30" dirty="0"/>
              <a:t>Установите</a:t>
            </a:r>
            <a:r>
              <a:rPr sz="2400" spc="10" dirty="0"/>
              <a:t> </a:t>
            </a:r>
            <a:r>
              <a:rPr sz="2400" spc="-5" dirty="0"/>
              <a:t>соответствие</a:t>
            </a:r>
            <a:r>
              <a:rPr sz="2400" spc="15" dirty="0"/>
              <a:t> </a:t>
            </a:r>
            <a:r>
              <a:rPr sz="2400" dirty="0"/>
              <a:t>между</a:t>
            </a:r>
            <a:r>
              <a:rPr sz="2400" spc="-5" dirty="0"/>
              <a:t> </a:t>
            </a:r>
            <a:r>
              <a:rPr sz="2400" spc="-20" dirty="0"/>
              <a:t>формулой </a:t>
            </a:r>
            <a:r>
              <a:rPr sz="2400" spc="-15" dirty="0"/>
              <a:t> </a:t>
            </a:r>
            <a:r>
              <a:rPr sz="2400" spc="-5" dirty="0"/>
              <a:t>вещества</a:t>
            </a:r>
            <a:r>
              <a:rPr sz="2400" spc="5" dirty="0"/>
              <a:t> </a:t>
            </a:r>
            <a:r>
              <a:rPr sz="2400" dirty="0"/>
              <a:t>и</a:t>
            </a:r>
            <a:r>
              <a:rPr sz="2400" spc="-5" dirty="0"/>
              <a:t> </a:t>
            </a:r>
            <a:r>
              <a:rPr sz="2400" dirty="0"/>
              <a:t>реагентами, с</a:t>
            </a:r>
            <a:r>
              <a:rPr sz="2400" spc="-10" dirty="0"/>
              <a:t> каждым</a:t>
            </a:r>
            <a:r>
              <a:rPr sz="2400" spc="5" dirty="0"/>
              <a:t> </a:t>
            </a:r>
            <a:r>
              <a:rPr sz="2400" spc="-5" dirty="0"/>
              <a:t>из </a:t>
            </a:r>
            <a:r>
              <a:rPr sz="2400" spc="-30" dirty="0"/>
              <a:t>которых</a:t>
            </a:r>
            <a:r>
              <a:rPr sz="2400" spc="15" dirty="0"/>
              <a:t> </a:t>
            </a:r>
            <a:r>
              <a:rPr sz="2400" spc="-15" dirty="0"/>
              <a:t>это</a:t>
            </a:r>
            <a:r>
              <a:rPr sz="2400" spc="-5" dirty="0"/>
              <a:t> </a:t>
            </a:r>
            <a:r>
              <a:rPr sz="2400" dirty="0"/>
              <a:t>вещество </a:t>
            </a:r>
            <a:r>
              <a:rPr sz="2400" spc="5" dirty="0"/>
              <a:t> </a:t>
            </a:r>
            <a:r>
              <a:rPr sz="2400" spc="-20" dirty="0"/>
              <a:t>может</a:t>
            </a:r>
            <a:r>
              <a:rPr sz="2400" dirty="0"/>
              <a:t> </a:t>
            </a:r>
            <a:r>
              <a:rPr sz="2400" spc="-15" dirty="0"/>
              <a:t>взаимодействовать:</a:t>
            </a:r>
            <a:r>
              <a:rPr sz="2400" spc="25" dirty="0"/>
              <a:t> </a:t>
            </a:r>
            <a:r>
              <a:rPr sz="2400" dirty="0"/>
              <a:t>к</a:t>
            </a:r>
            <a:r>
              <a:rPr sz="2400" spc="-5" dirty="0"/>
              <a:t> </a:t>
            </a:r>
            <a:r>
              <a:rPr sz="2400" spc="-10" dirty="0"/>
              <a:t>каждой</a:t>
            </a:r>
            <a:r>
              <a:rPr sz="2400" spc="10" dirty="0"/>
              <a:t> </a:t>
            </a:r>
            <a:r>
              <a:rPr sz="2400" spc="-5" dirty="0"/>
              <a:t>позиции,</a:t>
            </a:r>
            <a:r>
              <a:rPr sz="2400" spc="5" dirty="0"/>
              <a:t> </a:t>
            </a:r>
            <a:r>
              <a:rPr sz="2400" spc="-10" dirty="0"/>
              <a:t>обозначенной </a:t>
            </a:r>
            <a:r>
              <a:rPr sz="2400" spc="-585" dirty="0"/>
              <a:t> </a:t>
            </a:r>
            <a:r>
              <a:rPr sz="2400" spc="-15" dirty="0"/>
              <a:t>буквой,</a:t>
            </a:r>
            <a:r>
              <a:rPr sz="2400" spc="-20" dirty="0"/>
              <a:t> </a:t>
            </a:r>
            <a:r>
              <a:rPr sz="2400" spc="-15" dirty="0"/>
              <a:t>подберите</a:t>
            </a:r>
            <a:r>
              <a:rPr sz="2400" spc="10" dirty="0"/>
              <a:t> </a:t>
            </a:r>
            <a:r>
              <a:rPr sz="2400" spc="-10" dirty="0"/>
              <a:t>соответствующую</a:t>
            </a:r>
            <a:r>
              <a:rPr sz="2400" spc="-20" dirty="0"/>
              <a:t> </a:t>
            </a:r>
            <a:r>
              <a:rPr sz="2400" spc="-5" dirty="0"/>
              <a:t>позицию, </a:t>
            </a:r>
            <a:r>
              <a:rPr sz="2400" dirty="0"/>
              <a:t> </a:t>
            </a:r>
            <a:r>
              <a:rPr sz="2400" spc="-10" dirty="0"/>
              <a:t>обозначенную</a:t>
            </a:r>
            <a:r>
              <a:rPr sz="2400" spc="-35" dirty="0"/>
              <a:t> </a:t>
            </a:r>
            <a:r>
              <a:rPr sz="2400" spc="-5" dirty="0"/>
              <a:t>цифрой.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370" y="4604461"/>
            <a:ext cx="82753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цифры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под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соответствующими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14146" y="5571490"/>
          <a:ext cx="4110355" cy="731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0555"/>
                <a:gridCol w="497205"/>
                <a:gridCol w="552450"/>
                <a:gridCol w="607695"/>
                <a:gridCol w="552450"/>
              </a:tblGrid>
              <a:tr h="365721"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41349" y="2193585"/>
          <a:ext cx="6873240" cy="25853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75585"/>
                <a:gridCol w="4097655"/>
              </a:tblGrid>
              <a:tr h="717465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ФОРМУЛА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94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6304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P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9475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LiOH,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BaSO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43">
                <a:tc>
                  <a:txBody>
                    <a:bodyPr/>
                    <a:lstStyle/>
                    <a:p>
                      <a:pPr marL="127000">
                        <a:lnSpc>
                          <a:spcPts val="257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CuO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9475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 Na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 marL="127000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HBr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9475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950">
                <a:tc>
                  <a:txBody>
                    <a:bodyPr/>
                    <a:lstStyle/>
                    <a:p>
                      <a:pPr marL="127000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9475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CO,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41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9475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HI,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HNO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8267" y="427101"/>
            <a:ext cx="8449945" cy="56271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831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Вопрос</a:t>
            </a:r>
            <a:r>
              <a:rPr sz="2400" b="1" dirty="0">
                <a:latin typeface="Times New Roman"/>
                <a:cs typeface="Times New Roman"/>
              </a:rPr>
              <a:t> 7 (по </a:t>
            </a:r>
            <a:r>
              <a:rPr sz="2400" b="1" spc="-10" dirty="0" err="1">
                <a:latin typeface="Times New Roman"/>
                <a:cs typeface="Times New Roman"/>
              </a:rPr>
              <a:t>спецификации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 smtClean="0">
                <a:latin typeface="Times New Roman"/>
                <a:cs typeface="Times New Roman"/>
              </a:rPr>
              <a:t>ЕГЭ-202</a:t>
            </a:r>
            <a:r>
              <a:rPr lang="ru-RU" sz="2400" b="1" dirty="0" smtClean="0">
                <a:latin typeface="Times New Roman"/>
                <a:cs typeface="Times New Roman"/>
              </a:rPr>
              <a:t>4</a:t>
            </a:r>
            <a:r>
              <a:rPr sz="2400" b="1" dirty="0" smtClean="0">
                <a:latin typeface="Times New Roman"/>
                <a:cs typeface="Times New Roman"/>
              </a:rPr>
              <a:t>)</a:t>
            </a:r>
            <a:r>
              <a:rPr sz="2400" b="1" spc="-5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(2 балла)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Классификация </a:t>
            </a:r>
            <a:r>
              <a:rPr sz="2400" dirty="0">
                <a:latin typeface="Times New Roman"/>
                <a:cs typeface="Times New Roman"/>
              </a:rPr>
              <a:t>неорганических веществ. </a:t>
            </a:r>
            <a:r>
              <a:rPr sz="2400" spc="-15" dirty="0">
                <a:latin typeface="Times New Roman"/>
                <a:cs typeface="Times New Roman"/>
              </a:rPr>
              <a:t>Номенклатура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неорганических </a:t>
            </a:r>
            <a:r>
              <a:rPr sz="2400" spc="5" dirty="0">
                <a:latin typeface="Times New Roman"/>
                <a:cs typeface="Times New Roman"/>
              </a:rPr>
              <a:t>веществ </a:t>
            </a:r>
            <a:r>
              <a:rPr sz="2400" dirty="0">
                <a:latin typeface="Times New Roman"/>
                <a:cs typeface="Times New Roman"/>
              </a:rPr>
              <a:t>(тривиальная и </a:t>
            </a:r>
            <a:r>
              <a:rPr sz="2400" spc="-5" dirty="0">
                <a:latin typeface="Times New Roman"/>
                <a:cs typeface="Times New Roman"/>
              </a:rPr>
              <a:t>международная).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Характерные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химические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неорганических веществ:</a:t>
            </a:r>
          </a:p>
          <a:p>
            <a:pPr marL="12700" marR="294005" algn="just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spc="5" dirty="0">
                <a:latin typeface="Times New Roman"/>
                <a:cs typeface="Times New Roman"/>
              </a:rPr>
              <a:t>простых </a:t>
            </a:r>
            <a:r>
              <a:rPr sz="2400" dirty="0">
                <a:latin typeface="Times New Roman"/>
                <a:cs typeface="Times New Roman"/>
              </a:rPr>
              <a:t>веществ-металлов: </a:t>
            </a:r>
            <a:r>
              <a:rPr sz="2400" spc="-5" dirty="0">
                <a:latin typeface="Times New Roman"/>
                <a:cs typeface="Times New Roman"/>
              </a:rPr>
              <a:t>щелочных, щелочноземельных,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магния, алюминия, </a:t>
            </a:r>
            <a:r>
              <a:rPr sz="2400" spc="-25" dirty="0">
                <a:latin typeface="Times New Roman"/>
                <a:cs typeface="Times New Roman"/>
              </a:rPr>
              <a:t>переходных </a:t>
            </a:r>
            <a:r>
              <a:rPr sz="2400" dirty="0">
                <a:latin typeface="Times New Roman"/>
                <a:cs typeface="Times New Roman"/>
              </a:rPr>
              <a:t>металлов </a:t>
            </a:r>
            <a:r>
              <a:rPr sz="2400" spc="-5" dirty="0">
                <a:latin typeface="Times New Roman"/>
                <a:cs typeface="Times New Roman"/>
              </a:rPr>
              <a:t>(меди, </a:t>
            </a:r>
            <a:r>
              <a:rPr sz="2400" spc="-10" dirty="0">
                <a:latin typeface="Times New Roman"/>
                <a:cs typeface="Times New Roman"/>
              </a:rPr>
              <a:t>цинка, хрома,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железа);</a:t>
            </a:r>
            <a:endParaRPr sz="24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buChar char="–"/>
              <a:tabLst>
                <a:tab pos="241300" algn="l"/>
              </a:tabLst>
            </a:pPr>
            <a:r>
              <a:rPr sz="2400" spc="5" dirty="0">
                <a:latin typeface="Times New Roman"/>
                <a:cs typeface="Times New Roman"/>
              </a:rPr>
              <a:t>простых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веществ-неметаллов: </a:t>
            </a:r>
            <a:r>
              <a:rPr sz="2400" spc="-20" dirty="0">
                <a:latin typeface="Times New Roman"/>
                <a:cs typeface="Times New Roman"/>
              </a:rPr>
              <a:t>водорода,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галогенов,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кислорода,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серы, </a:t>
            </a:r>
            <a:r>
              <a:rPr sz="2400" spc="-10" dirty="0">
                <a:latin typeface="Times New Roman"/>
                <a:cs typeface="Times New Roman"/>
              </a:rPr>
              <a:t>азота,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фосфора,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кремния;</a:t>
            </a:r>
          </a:p>
          <a:p>
            <a:pPr marL="241300" indent="-228600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оксидов: </a:t>
            </a:r>
            <a:r>
              <a:rPr sz="2400" dirty="0">
                <a:latin typeface="Times New Roman"/>
                <a:cs typeface="Times New Roman"/>
              </a:rPr>
              <a:t>оснóвных,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амфотерных,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кислотных;</a:t>
            </a:r>
            <a:endParaRPr sz="24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оснований 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амфотерных </a:t>
            </a:r>
            <a:r>
              <a:rPr sz="2400" spc="-10" dirty="0">
                <a:latin typeface="Times New Roman"/>
                <a:cs typeface="Times New Roman"/>
              </a:rPr>
              <a:t>гидроксидов;</a:t>
            </a:r>
            <a:endParaRPr sz="2400" dirty="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spc="-5" dirty="0">
                <a:latin typeface="Times New Roman"/>
                <a:cs typeface="Times New Roman"/>
              </a:rPr>
              <a:t>кислот;</a:t>
            </a:r>
            <a:endParaRPr sz="2400" dirty="0">
              <a:latin typeface="Times New Roman"/>
              <a:cs typeface="Times New Roman"/>
            </a:endParaRPr>
          </a:p>
          <a:p>
            <a:pPr marL="12700" marR="189230">
              <a:lnSpc>
                <a:spcPct val="100000"/>
              </a:lnSpc>
              <a:buChar char="–"/>
              <a:tabLst>
                <a:tab pos="241300" algn="l"/>
              </a:tabLst>
            </a:pPr>
            <a:r>
              <a:rPr sz="2400" spc="-10" dirty="0">
                <a:latin typeface="Times New Roman"/>
                <a:cs typeface="Times New Roman"/>
              </a:rPr>
              <a:t>солей: </a:t>
            </a:r>
            <a:r>
              <a:rPr sz="2400" spc="-5" dirty="0">
                <a:latin typeface="Times New Roman"/>
                <a:cs typeface="Times New Roman"/>
              </a:rPr>
              <a:t>средних,</a:t>
            </a:r>
            <a:r>
              <a:rPr sz="2400" dirty="0">
                <a:latin typeface="Times New Roman"/>
                <a:cs typeface="Times New Roman"/>
              </a:rPr>
              <a:t> кислых,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оснóвных;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комплексных</a:t>
            </a:r>
            <a:r>
              <a:rPr sz="2400" dirty="0">
                <a:latin typeface="Times New Roman"/>
                <a:cs typeface="Times New Roman"/>
              </a:rPr>
              <a:t> (на</a:t>
            </a:r>
            <a:r>
              <a:rPr sz="2400" spc="-5" dirty="0">
                <a:latin typeface="Times New Roman"/>
                <a:cs typeface="Times New Roman"/>
              </a:rPr>
              <a:t> примере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гидроксосоединений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алюминия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цинка)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629" y="1723466"/>
            <a:ext cx="68580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А)</a:t>
            </a:r>
            <a:r>
              <a:rPr sz="2400" spc="-10" dirty="0"/>
              <a:t> </a:t>
            </a:r>
            <a:r>
              <a:rPr sz="2400" spc="10" dirty="0"/>
              <a:t>Фосфор</a:t>
            </a:r>
            <a:r>
              <a:rPr sz="2400" spc="5" dirty="0"/>
              <a:t> </a:t>
            </a:r>
            <a:r>
              <a:rPr sz="2400" dirty="0"/>
              <a:t>–</a:t>
            </a:r>
            <a:r>
              <a:rPr sz="2400" spc="-5" dirty="0"/>
              <a:t> </a:t>
            </a:r>
            <a:r>
              <a:rPr sz="2400" dirty="0"/>
              <a:t>неметалл, окислитель, восстановитель,</a:t>
            </a:r>
            <a:endParaRPr sz="2400"/>
          </a:p>
          <a:p>
            <a:pPr marL="12700">
              <a:lnSpc>
                <a:spcPct val="100000"/>
              </a:lnSpc>
            </a:pPr>
            <a:r>
              <a:rPr sz="2400" spc="-5" dirty="0"/>
              <a:t>диспропорционирование.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01929" y="2455290"/>
            <a:ext cx="75615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может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реагировать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BaSO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аммиаком</a:t>
            </a:r>
            <a:r>
              <a:rPr sz="2400" spc="-5" dirty="0">
                <a:latin typeface="Times New Roman"/>
                <a:cs typeface="Times New Roman"/>
              </a:rPr>
              <a:t> NH</a:t>
            </a:r>
            <a:r>
              <a:rPr sz="2400" spc="-7" baseline="-20833" dirty="0">
                <a:latin typeface="Times New Roman"/>
                <a:cs typeface="Times New Roman"/>
              </a:rPr>
              <a:t>3 </a:t>
            </a:r>
            <a:r>
              <a:rPr sz="2400" spc="-57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HCl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HI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59231" y="3923325"/>
          <a:ext cx="6019800" cy="2674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940"/>
                <a:gridCol w="1419860"/>
                <a:gridCol w="1016000"/>
                <a:gridCol w="1016000"/>
                <a:gridCol w="1016000"/>
                <a:gridCol w="1016000"/>
              </a:tblGrid>
              <a:tr h="388070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А)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P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6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А)</a:t>
            </a:r>
            <a:r>
              <a:rPr sz="2400" dirty="0"/>
              <a:t> </a:t>
            </a:r>
            <a:r>
              <a:rPr spc="10" dirty="0"/>
              <a:t>Фосфор</a:t>
            </a:r>
            <a:r>
              <a:rPr spc="-10" dirty="0"/>
              <a:t> </a:t>
            </a:r>
            <a:r>
              <a:rPr dirty="0"/>
              <a:t>–</a:t>
            </a:r>
            <a:r>
              <a:rPr spc="-5" dirty="0"/>
              <a:t> </a:t>
            </a:r>
            <a:r>
              <a:rPr dirty="0"/>
              <a:t>неметалл,</a:t>
            </a:r>
            <a:r>
              <a:rPr spc="-10" dirty="0"/>
              <a:t> </a:t>
            </a:r>
            <a:r>
              <a:rPr spc="-5" dirty="0"/>
              <a:t>окислитель, </a:t>
            </a:r>
            <a:r>
              <a:rPr spc="5" dirty="0"/>
              <a:t>восстановитель,</a:t>
            </a:r>
            <a:r>
              <a:rPr spc="-20" dirty="0"/>
              <a:t> </a:t>
            </a:r>
            <a:r>
              <a:rPr spc="-5" dirty="0"/>
              <a:t>диспропорционирование.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01929" y="2092578"/>
            <a:ext cx="8329295" cy="93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может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реагировать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BaSO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1),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аммиаком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NH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2),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HCl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4),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HI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5).</a:t>
            </a:r>
            <a:endParaRPr sz="1800">
              <a:latin typeface="Times New Roman"/>
              <a:cs typeface="Times New Roman"/>
            </a:endParaRPr>
          </a:p>
          <a:p>
            <a:pPr marL="25400">
              <a:lnSpc>
                <a:spcPts val="2855"/>
              </a:lnSpc>
            </a:pPr>
            <a:r>
              <a:rPr sz="2400" spc="-40" dirty="0">
                <a:latin typeface="Times New Roman"/>
                <a:cs typeface="Times New Roman"/>
              </a:rPr>
              <a:t>Будет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реагировать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5" dirty="0">
                <a:latin typeface="Times New Roman"/>
                <a:cs typeface="Times New Roman"/>
              </a:rPr>
              <a:t> S,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CsOH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dirty="0">
                <a:latin typeface="Times New Roman"/>
                <a:cs typeface="Times New Roman"/>
              </a:rPr>
              <a:t> 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512441" y="3203108"/>
          <a:ext cx="6019800" cy="26741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940"/>
                <a:gridCol w="1419860"/>
                <a:gridCol w="1016000"/>
                <a:gridCol w="1016000"/>
                <a:gridCol w="1016000"/>
                <a:gridCol w="1016000"/>
              </a:tblGrid>
              <a:tr h="388197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А)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P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6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А)</a:t>
            </a:r>
            <a:r>
              <a:rPr sz="2400" dirty="0"/>
              <a:t> </a:t>
            </a:r>
            <a:r>
              <a:rPr spc="10" dirty="0"/>
              <a:t>Фосфор</a:t>
            </a:r>
            <a:r>
              <a:rPr spc="-10" dirty="0"/>
              <a:t> </a:t>
            </a:r>
            <a:r>
              <a:rPr dirty="0"/>
              <a:t>–</a:t>
            </a:r>
            <a:r>
              <a:rPr spc="-5" dirty="0"/>
              <a:t> </a:t>
            </a:r>
            <a:r>
              <a:rPr dirty="0"/>
              <a:t>неметалл,</a:t>
            </a:r>
            <a:r>
              <a:rPr spc="-10" dirty="0"/>
              <a:t> </a:t>
            </a:r>
            <a:r>
              <a:rPr spc="-5" dirty="0"/>
              <a:t>окислитель, </a:t>
            </a:r>
            <a:r>
              <a:rPr spc="5" dirty="0"/>
              <a:t>восстановитель,</a:t>
            </a:r>
            <a:r>
              <a:rPr spc="-20" dirty="0"/>
              <a:t> </a:t>
            </a:r>
            <a:r>
              <a:rPr spc="-5" dirty="0"/>
              <a:t>диспропорционирование.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401929" y="2092578"/>
            <a:ext cx="8329295" cy="93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может</a:t>
            </a:r>
            <a:r>
              <a:rPr sz="1800" b="1" spc="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реагировать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BaSO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1),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аммиаком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NH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2),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HCl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4),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HI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5).</a:t>
            </a:r>
            <a:endParaRPr sz="1800">
              <a:latin typeface="Times New Roman"/>
              <a:cs typeface="Times New Roman"/>
            </a:endParaRPr>
          </a:p>
          <a:p>
            <a:pPr marL="25400">
              <a:lnSpc>
                <a:spcPts val="2855"/>
              </a:lnSpc>
            </a:pPr>
            <a:r>
              <a:rPr sz="2400" spc="-40" dirty="0">
                <a:latin typeface="Times New Roman"/>
                <a:cs typeface="Times New Roman"/>
              </a:rPr>
              <a:t>Будет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реагировать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5" dirty="0">
                <a:latin typeface="Times New Roman"/>
                <a:cs typeface="Times New Roman"/>
              </a:rPr>
              <a:t> S,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NaOH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dirty="0">
                <a:latin typeface="Times New Roman"/>
                <a:cs typeface="Times New Roman"/>
              </a:rPr>
              <a:t> 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956814" y="3032784"/>
          <a:ext cx="6019800" cy="22780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940"/>
                <a:gridCol w="1419860"/>
                <a:gridCol w="1016000"/>
                <a:gridCol w="1016000"/>
                <a:gridCol w="1016000"/>
                <a:gridCol w="1016000"/>
              </a:tblGrid>
              <a:tr h="423901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А)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P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39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2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ts val="22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2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2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2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389737" y="4167885"/>
            <a:ext cx="5451475" cy="2352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319532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Составляем </a:t>
            </a:r>
            <a:r>
              <a:rPr sz="1800" dirty="0">
                <a:latin typeface="Calibri"/>
                <a:cs typeface="Calibri"/>
              </a:rPr>
              <a:t>уравнения </a:t>
            </a:r>
            <a:r>
              <a:rPr sz="1800" spc="-4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реакций: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50">
              <a:latin typeface="Calibri"/>
              <a:cs typeface="Calibri"/>
            </a:endParaRPr>
          </a:p>
          <a:p>
            <a:pPr marL="22923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2P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229235" marR="431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P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10" dirty="0">
                <a:latin typeface="Times New Roman"/>
                <a:cs typeface="Times New Roman"/>
              </a:rPr>
              <a:t>5HNO</a:t>
            </a:r>
            <a:r>
              <a:rPr sz="2400" spc="-15" baseline="-20833" dirty="0">
                <a:latin typeface="Times New Roman"/>
                <a:cs typeface="Times New Roman"/>
              </a:rPr>
              <a:t>3(конц.)</a:t>
            </a:r>
            <a:r>
              <a:rPr sz="2400" spc="-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PO</a:t>
            </a:r>
            <a:r>
              <a:rPr sz="2400" spc="-7" baseline="-20833" dirty="0">
                <a:latin typeface="Times New Roman"/>
                <a:cs typeface="Times New Roman"/>
              </a:rPr>
              <a:t>4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5NO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3CsOH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PH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3CsH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PO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229" y="1723466"/>
            <a:ext cx="84823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Б)</a:t>
            </a:r>
            <a:r>
              <a:rPr sz="2400" spc="-15" dirty="0">
                <a:latin typeface="Times New Roman"/>
                <a:cs typeface="Times New Roman"/>
              </a:rPr>
              <a:t> Оксид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меди(II)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оснóвный </a:t>
            </a:r>
            <a:r>
              <a:rPr sz="2400" spc="-15" dirty="0">
                <a:latin typeface="Times New Roman"/>
                <a:cs typeface="Times New Roman"/>
              </a:rPr>
              <a:t>оксид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малоактивного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металла,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будет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реагировать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(группы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5),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KHCO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2),</a:t>
            </a:r>
            <a:r>
              <a:rPr sz="2400" spc="-5" dirty="0">
                <a:latin typeface="Times New Roman"/>
                <a:cs typeface="Times New Roman"/>
              </a:rPr>
              <a:t> CsOH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59231" y="3923325"/>
          <a:ext cx="6017256" cy="2674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7050"/>
                <a:gridCol w="1428750"/>
                <a:gridCol w="1015364"/>
                <a:gridCol w="1015364"/>
                <a:gridCol w="1015364"/>
                <a:gridCol w="1015364"/>
              </a:tblGrid>
              <a:tr h="388070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Б)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891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6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7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2.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929" y="1723466"/>
            <a:ext cx="81832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Б)</a:t>
            </a:r>
            <a:r>
              <a:rPr sz="2400" spc="-15" dirty="0"/>
              <a:t> </a:t>
            </a:r>
            <a:r>
              <a:rPr spc="-15" dirty="0"/>
              <a:t>Оксид</a:t>
            </a:r>
            <a:r>
              <a:rPr spc="-5" dirty="0"/>
              <a:t> меди(II)</a:t>
            </a:r>
            <a:r>
              <a:rPr spc="-10" dirty="0"/>
              <a:t> </a:t>
            </a:r>
            <a:r>
              <a:rPr spc="-5" dirty="0"/>
              <a:t>Cu</a:t>
            </a:r>
            <a:r>
              <a:rPr sz="1800" spc="-7" baseline="25462" dirty="0"/>
              <a:t>+2</a:t>
            </a:r>
            <a:r>
              <a:rPr sz="1800" spc="-5" dirty="0"/>
              <a:t>O</a:t>
            </a:r>
            <a:r>
              <a:rPr sz="1800" spc="10" dirty="0"/>
              <a:t> </a:t>
            </a:r>
            <a:r>
              <a:rPr sz="1800" dirty="0"/>
              <a:t>–</a:t>
            </a:r>
            <a:r>
              <a:rPr sz="1800" spc="-10" dirty="0"/>
              <a:t> </a:t>
            </a:r>
            <a:r>
              <a:rPr sz="1800" spc="5" dirty="0"/>
              <a:t>оснóвный</a:t>
            </a:r>
            <a:r>
              <a:rPr sz="1800" spc="-20" dirty="0"/>
              <a:t> </a:t>
            </a:r>
            <a:r>
              <a:rPr sz="1800" spc="-10" dirty="0"/>
              <a:t>оксид</a:t>
            </a:r>
            <a:r>
              <a:rPr sz="1800" spc="-5" dirty="0"/>
              <a:t> малоактивного</a:t>
            </a:r>
            <a:r>
              <a:rPr sz="1800" spc="-20" dirty="0"/>
              <a:t> </a:t>
            </a:r>
            <a:r>
              <a:rPr sz="1800" spc="5" dirty="0"/>
              <a:t>металла,</a:t>
            </a:r>
            <a:r>
              <a:rPr sz="1800" spc="-15" dirty="0"/>
              <a:t> </a:t>
            </a:r>
            <a:r>
              <a:rPr sz="1800" dirty="0"/>
              <a:t>окислитель </a:t>
            </a:r>
            <a:r>
              <a:rPr sz="1800" spc="-5" dirty="0"/>
              <a:t>по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401929" y="2092578"/>
            <a:ext cx="8274684" cy="1247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ts val="215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Cu</a:t>
            </a:r>
            <a:r>
              <a:rPr sz="1800" spc="-7" baseline="25462" dirty="0">
                <a:latin typeface="Times New Roman"/>
                <a:cs typeface="Times New Roman"/>
              </a:rPr>
              <a:t>+2</a:t>
            </a:r>
            <a:r>
              <a:rPr sz="1800" spc="-5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будет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реагировать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09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(группы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5),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KHCO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47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2), </a:t>
            </a:r>
            <a:r>
              <a:rPr sz="1800" spc="-5" dirty="0">
                <a:latin typeface="Times New Roman"/>
                <a:cs typeface="Times New Roman"/>
              </a:rPr>
              <a:t>CsOH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3).</a:t>
            </a:r>
            <a:endParaRPr sz="1800">
              <a:latin typeface="Times New Roman"/>
              <a:cs typeface="Times New Roman"/>
            </a:endParaRPr>
          </a:p>
          <a:p>
            <a:pPr marL="25400">
              <a:lnSpc>
                <a:spcPts val="2870"/>
              </a:lnSpc>
            </a:pPr>
            <a:r>
              <a:rPr sz="2400" spc="-40" dirty="0">
                <a:latin typeface="Times New Roman"/>
                <a:cs typeface="Times New Roman"/>
              </a:rPr>
              <a:t>Будет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реагировать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CO,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HCl,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(ответ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4).</a:t>
            </a:r>
            <a:endParaRPr sz="2400">
              <a:latin typeface="Times New Roman"/>
              <a:cs typeface="Times New Roman"/>
            </a:endParaRPr>
          </a:p>
          <a:p>
            <a:pPr marL="2486025">
              <a:lnSpc>
                <a:spcPct val="100000"/>
              </a:lnSpc>
              <a:spcBef>
                <a:spcPts val="1720"/>
              </a:spcBef>
              <a:tabLst>
                <a:tab pos="3206115" algn="l"/>
                <a:tab pos="5875020" algn="l"/>
                <a:tab pos="6891020" algn="l"/>
                <a:tab pos="790765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Б)	CuO	</a:t>
            </a:r>
            <a:r>
              <a:rPr sz="2400" b="1" dirty="0">
                <a:latin typeface="Times New Roman"/>
                <a:cs typeface="Times New Roman"/>
              </a:rPr>
              <a:t>1	2	3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828540" y="3382136"/>
          <a:ext cx="4064000" cy="22860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</a:tblGrid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12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376224" y="4167885"/>
            <a:ext cx="3597910" cy="1991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735" marR="132778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Составляем </a:t>
            </a:r>
            <a:r>
              <a:rPr sz="1800" dirty="0">
                <a:latin typeface="Calibri"/>
                <a:cs typeface="Calibri"/>
              </a:rPr>
              <a:t>уравнения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реакций: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50800" marR="431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CuO + CO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 +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 </a:t>
            </a:r>
            <a:r>
              <a:rPr sz="2400" dirty="0">
                <a:latin typeface="Times New Roman"/>
                <a:cs typeface="Times New Roman"/>
              </a:rPr>
              <a:t> CuO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2HCl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CuO +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229" y="1723466"/>
            <a:ext cx="852043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В) </a:t>
            </a:r>
            <a:r>
              <a:rPr sz="2400" spc="-20" dirty="0">
                <a:latin typeface="Times New Roman"/>
                <a:cs typeface="Times New Roman"/>
              </a:rPr>
              <a:t>Бромоводород </a:t>
            </a:r>
            <a:r>
              <a:rPr sz="2400" spc="-15" dirty="0">
                <a:latin typeface="Times New Roman"/>
                <a:cs typeface="Times New Roman"/>
              </a:rPr>
              <a:t>H</a:t>
            </a:r>
            <a:r>
              <a:rPr sz="2400" spc="-22" baseline="24305" dirty="0">
                <a:latin typeface="Times New Roman"/>
                <a:cs typeface="Times New Roman"/>
              </a:rPr>
              <a:t>+1</a:t>
            </a:r>
            <a:r>
              <a:rPr sz="2400" spc="-15" dirty="0">
                <a:latin typeface="Times New Roman"/>
                <a:cs typeface="Times New Roman"/>
              </a:rPr>
              <a:t>Br</a:t>
            </a:r>
            <a:r>
              <a:rPr sz="2400" spc="-22" baseline="24305" dirty="0">
                <a:latin typeface="Times New Roman"/>
                <a:cs typeface="Times New Roman"/>
              </a:rPr>
              <a:t>-1</a:t>
            </a:r>
            <a:r>
              <a:rPr sz="2400" spc="-1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5" dirty="0">
                <a:latin typeface="Times New Roman"/>
                <a:cs typeface="Times New Roman"/>
              </a:rPr>
              <a:t>водный </a:t>
            </a:r>
            <a:r>
              <a:rPr sz="2400" spc="-5" dirty="0">
                <a:latin typeface="Times New Roman"/>
                <a:cs typeface="Times New Roman"/>
              </a:rPr>
              <a:t>раствор </a:t>
            </a:r>
            <a:r>
              <a:rPr sz="2400" spc="-10" dirty="0">
                <a:latin typeface="Times New Roman"/>
                <a:cs typeface="Times New Roman"/>
              </a:rPr>
              <a:t>является </a:t>
            </a:r>
            <a:r>
              <a:rPr sz="2400" dirty="0">
                <a:latin typeface="Times New Roman"/>
                <a:cs typeface="Times New Roman"/>
              </a:rPr>
              <a:t>сильной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кислотой,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окислитель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24305" dirty="0">
                <a:latin typeface="Times New Roman"/>
                <a:cs typeface="Times New Roman"/>
              </a:rPr>
              <a:t>+1</a:t>
            </a:r>
            <a:r>
              <a:rPr sz="2400" spc="2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(металлы </a:t>
            </a:r>
            <a:r>
              <a:rPr sz="2400" spc="-5" dirty="0">
                <a:latin typeface="Times New Roman"/>
                <a:cs typeface="Times New Roman"/>
              </a:rPr>
              <a:t>левее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),</a:t>
            </a:r>
            <a:r>
              <a:rPr sz="2400" dirty="0">
                <a:latin typeface="Times New Roman"/>
                <a:cs typeface="Times New Roman"/>
              </a:rPr>
              <a:t> восстановитель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spc="-15" dirty="0">
                <a:latin typeface="Times New Roman"/>
                <a:cs typeface="Times New Roman"/>
              </a:rPr>
              <a:t>Br</a:t>
            </a:r>
            <a:r>
              <a:rPr sz="2400" spc="-22" baseline="24305" dirty="0">
                <a:latin typeface="Times New Roman"/>
                <a:cs typeface="Times New Roman"/>
              </a:rPr>
              <a:t>-1</a:t>
            </a:r>
            <a:r>
              <a:rPr sz="2400" spc="-15" dirty="0">
                <a:latin typeface="Times New Roman"/>
                <a:cs typeface="Times New Roman"/>
              </a:rPr>
              <a:t>. </a:t>
            </a:r>
            <a:r>
              <a:rPr sz="2400" b="1" dirty="0">
                <a:latin typeface="Times New Roman"/>
                <a:cs typeface="Times New Roman"/>
              </a:rPr>
              <a:t>Не </a:t>
            </a:r>
            <a:r>
              <a:rPr sz="2400" b="1" spc="-55" dirty="0">
                <a:latin typeface="Times New Roman"/>
                <a:cs typeface="Times New Roman"/>
              </a:rPr>
              <a:t>будет </a:t>
            </a:r>
            <a:r>
              <a:rPr sz="2400" spc="-10" dirty="0">
                <a:latin typeface="Times New Roman"/>
                <a:cs typeface="Times New Roman"/>
              </a:rPr>
              <a:t>реагировать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BaSO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 </a:t>
            </a:r>
            <a:r>
              <a:rPr sz="2400" dirty="0">
                <a:latin typeface="Times New Roman"/>
                <a:cs typeface="Times New Roman"/>
              </a:rPr>
              <a:t>1), </a:t>
            </a:r>
            <a:r>
              <a:rPr sz="2400" spc="-5" dirty="0">
                <a:latin typeface="Times New Roman"/>
                <a:cs typeface="Times New Roman"/>
              </a:rPr>
              <a:t>S (группа </a:t>
            </a:r>
            <a:r>
              <a:rPr sz="2400" dirty="0">
                <a:latin typeface="Times New Roman"/>
                <a:cs typeface="Times New Roman"/>
              </a:rPr>
              <a:t>3),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HCl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HI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(группы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59231" y="3923325"/>
          <a:ext cx="6020435" cy="2674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7685"/>
                <a:gridCol w="1428750"/>
                <a:gridCol w="1016000"/>
                <a:gridCol w="1016000"/>
                <a:gridCol w="1016000"/>
                <a:gridCol w="1016000"/>
              </a:tblGrid>
              <a:tr h="388070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В)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8279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HBr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6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7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2.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529" y="1723466"/>
            <a:ext cx="8308975" cy="1753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В) </a:t>
            </a:r>
            <a:r>
              <a:rPr spc="-15" dirty="0"/>
              <a:t>Бромоводород </a:t>
            </a:r>
            <a:r>
              <a:rPr spc="-10" dirty="0"/>
              <a:t>H</a:t>
            </a:r>
            <a:r>
              <a:rPr sz="1800" spc="-15" baseline="25462" dirty="0"/>
              <a:t>+1</a:t>
            </a:r>
            <a:r>
              <a:rPr sz="1800" spc="-10" dirty="0"/>
              <a:t>Br</a:t>
            </a:r>
            <a:r>
              <a:rPr sz="1800" spc="-15" baseline="25462" dirty="0"/>
              <a:t>-1</a:t>
            </a:r>
            <a:r>
              <a:rPr sz="1800" spc="-7" baseline="25462" dirty="0"/>
              <a:t> </a:t>
            </a:r>
            <a:r>
              <a:rPr sz="1800" dirty="0"/>
              <a:t>– </a:t>
            </a:r>
            <a:r>
              <a:rPr sz="1800" spc="-15" dirty="0"/>
              <a:t>водный </a:t>
            </a:r>
            <a:r>
              <a:rPr sz="1800" spc="-5" dirty="0"/>
              <a:t>раствор </a:t>
            </a:r>
            <a:r>
              <a:rPr sz="1800" dirty="0"/>
              <a:t>является </a:t>
            </a:r>
            <a:r>
              <a:rPr sz="1800" spc="-5" dirty="0"/>
              <a:t>сильной кислотой, окислитель </a:t>
            </a:r>
            <a:r>
              <a:rPr sz="1800" spc="-434" dirty="0"/>
              <a:t> </a:t>
            </a:r>
            <a:r>
              <a:rPr sz="1800" spc="-5" dirty="0"/>
              <a:t>по</a:t>
            </a:r>
            <a:r>
              <a:rPr sz="1800" dirty="0"/>
              <a:t> </a:t>
            </a:r>
            <a:r>
              <a:rPr sz="1800" spc="-5" dirty="0"/>
              <a:t>H</a:t>
            </a:r>
            <a:r>
              <a:rPr sz="1800" spc="-7" baseline="25462" dirty="0"/>
              <a:t>+1</a:t>
            </a:r>
            <a:r>
              <a:rPr sz="1800" spc="7" baseline="25462" dirty="0"/>
              <a:t> </a:t>
            </a:r>
            <a:r>
              <a:rPr sz="1800" dirty="0"/>
              <a:t>(металлы</a:t>
            </a:r>
            <a:r>
              <a:rPr sz="1800" spc="-5" dirty="0"/>
              <a:t> левее</a:t>
            </a:r>
            <a:r>
              <a:rPr sz="1800" spc="5" dirty="0"/>
              <a:t> </a:t>
            </a:r>
            <a:r>
              <a:rPr sz="1800" spc="-5" dirty="0"/>
              <a:t>H</a:t>
            </a:r>
            <a:r>
              <a:rPr sz="1800" spc="-7" baseline="-20833" dirty="0"/>
              <a:t>2</a:t>
            </a:r>
            <a:r>
              <a:rPr sz="1800" spc="-5" dirty="0"/>
              <a:t>),</a:t>
            </a:r>
            <a:r>
              <a:rPr sz="1800" spc="15" dirty="0"/>
              <a:t> </a:t>
            </a:r>
            <a:r>
              <a:rPr sz="1800" spc="5" dirty="0"/>
              <a:t>восстановитель</a:t>
            </a:r>
            <a:r>
              <a:rPr sz="1800" spc="-35" dirty="0"/>
              <a:t> </a:t>
            </a:r>
            <a:r>
              <a:rPr sz="1800" spc="-5" dirty="0"/>
              <a:t>по</a:t>
            </a:r>
            <a:r>
              <a:rPr sz="1800" spc="15" dirty="0"/>
              <a:t> </a:t>
            </a:r>
            <a:r>
              <a:rPr sz="1800" spc="-10" dirty="0"/>
              <a:t>Br</a:t>
            </a:r>
            <a:r>
              <a:rPr sz="1800" spc="-15" baseline="25462" dirty="0"/>
              <a:t>-1</a:t>
            </a:r>
            <a:r>
              <a:rPr sz="1800" spc="-10" dirty="0"/>
              <a:t>.</a:t>
            </a:r>
            <a:r>
              <a:rPr sz="1800" spc="5" dirty="0"/>
              <a:t> </a:t>
            </a: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будет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spc="-10" dirty="0"/>
              <a:t>реагировать</a:t>
            </a:r>
            <a:r>
              <a:rPr sz="1800" spc="-5" dirty="0"/>
              <a:t> </a:t>
            </a:r>
            <a:r>
              <a:rPr sz="1800" dirty="0"/>
              <a:t>с</a:t>
            </a:r>
            <a:r>
              <a:rPr sz="1800" spc="5" dirty="0"/>
              <a:t> </a:t>
            </a:r>
            <a:r>
              <a:rPr sz="1800" spc="-5" dirty="0"/>
              <a:t>BaSO</a:t>
            </a:r>
            <a:r>
              <a:rPr sz="1800" spc="-7" baseline="-20833" dirty="0"/>
              <a:t>4 </a:t>
            </a:r>
            <a:r>
              <a:rPr sz="1800" baseline="-20833" dirty="0"/>
              <a:t> </a:t>
            </a:r>
            <a:r>
              <a:rPr sz="1800" spc="-5" dirty="0"/>
              <a:t>(группа</a:t>
            </a:r>
            <a:r>
              <a:rPr sz="1800" spc="-25" dirty="0"/>
              <a:t> </a:t>
            </a:r>
            <a:r>
              <a:rPr sz="1800" dirty="0"/>
              <a:t>1), </a:t>
            </a:r>
            <a:r>
              <a:rPr sz="1800" spc="-5" dirty="0"/>
              <a:t>S</a:t>
            </a:r>
            <a:r>
              <a:rPr sz="1800" spc="5" dirty="0"/>
              <a:t> </a:t>
            </a:r>
            <a:r>
              <a:rPr sz="1800" spc="-5" dirty="0"/>
              <a:t>(группа</a:t>
            </a:r>
            <a:r>
              <a:rPr sz="1800" spc="-25" dirty="0"/>
              <a:t> </a:t>
            </a:r>
            <a:r>
              <a:rPr sz="1800" dirty="0"/>
              <a:t>3), </a:t>
            </a:r>
            <a:r>
              <a:rPr sz="1800" spc="-5" dirty="0"/>
              <a:t>HCl</a:t>
            </a:r>
            <a:r>
              <a:rPr sz="1800" spc="10" dirty="0"/>
              <a:t> </a:t>
            </a:r>
            <a:r>
              <a:rPr sz="1800" dirty="0"/>
              <a:t>и</a:t>
            </a:r>
            <a:r>
              <a:rPr sz="1800" spc="-10" dirty="0"/>
              <a:t> </a:t>
            </a:r>
            <a:r>
              <a:rPr sz="1800" spc="-5" dirty="0"/>
              <a:t>HI</a:t>
            </a:r>
            <a:r>
              <a:rPr sz="1800" spc="5" dirty="0"/>
              <a:t> </a:t>
            </a:r>
            <a:r>
              <a:rPr sz="1800" spc="-5" dirty="0"/>
              <a:t>(группы</a:t>
            </a:r>
            <a:r>
              <a:rPr sz="1800" spc="-15" dirty="0"/>
              <a:t> </a:t>
            </a:r>
            <a:r>
              <a:rPr sz="1800" dirty="0"/>
              <a:t>4</a:t>
            </a:r>
            <a:r>
              <a:rPr sz="1800" spc="-10" dirty="0"/>
              <a:t> </a:t>
            </a:r>
            <a:r>
              <a:rPr sz="1800" dirty="0"/>
              <a:t>и</a:t>
            </a:r>
            <a:r>
              <a:rPr sz="1800" spc="-5" dirty="0"/>
              <a:t> </a:t>
            </a:r>
            <a:r>
              <a:rPr sz="1800" dirty="0"/>
              <a:t>5).</a:t>
            </a:r>
            <a:r>
              <a:rPr sz="1800" spc="10" dirty="0"/>
              <a:t> </a:t>
            </a:r>
            <a:r>
              <a:rPr sz="2400" spc="-40" dirty="0"/>
              <a:t>Будет</a:t>
            </a:r>
            <a:r>
              <a:rPr sz="2400" spc="-25" dirty="0"/>
              <a:t> </a:t>
            </a:r>
            <a:r>
              <a:rPr sz="2400" spc="-10" dirty="0"/>
              <a:t>реагировать</a:t>
            </a:r>
            <a:r>
              <a:rPr sz="2400" spc="10" dirty="0"/>
              <a:t> </a:t>
            </a:r>
            <a:r>
              <a:rPr sz="2400" dirty="0"/>
              <a:t>с</a:t>
            </a:r>
            <a:r>
              <a:rPr sz="2400" spc="-5" dirty="0"/>
              <a:t> NH</a:t>
            </a:r>
            <a:r>
              <a:rPr sz="2400" spc="-7" baseline="-20833" dirty="0"/>
              <a:t>3</a:t>
            </a:r>
            <a:r>
              <a:rPr sz="2400" spc="-5" dirty="0"/>
              <a:t>, </a:t>
            </a:r>
            <a:r>
              <a:rPr sz="2400" dirty="0"/>
              <a:t> </a:t>
            </a:r>
            <a:r>
              <a:rPr sz="2400" spc="-5" dirty="0"/>
              <a:t>Na</a:t>
            </a:r>
            <a:r>
              <a:rPr sz="2400" spc="-7" baseline="-20833" dirty="0"/>
              <a:t>2</a:t>
            </a:r>
            <a:r>
              <a:rPr sz="2400" spc="-5" dirty="0"/>
              <a:t>SO</a:t>
            </a:r>
            <a:r>
              <a:rPr sz="2400" spc="-7" baseline="-20833" dirty="0"/>
              <a:t>3</a:t>
            </a:r>
            <a:r>
              <a:rPr sz="2400" spc="-5" dirty="0"/>
              <a:t>,</a:t>
            </a:r>
            <a:r>
              <a:rPr sz="2400" dirty="0"/>
              <a:t> </a:t>
            </a:r>
            <a:r>
              <a:rPr sz="2400" spc="-5" dirty="0"/>
              <a:t>KHCO</a:t>
            </a:r>
            <a:r>
              <a:rPr sz="2400" spc="-7" baseline="-20833" dirty="0"/>
              <a:t>3</a:t>
            </a:r>
            <a:r>
              <a:rPr sz="2400" spc="345" baseline="-20833" dirty="0"/>
              <a:t> </a:t>
            </a:r>
            <a:r>
              <a:rPr sz="2400" spc="-15" dirty="0"/>
              <a:t>(ответ</a:t>
            </a:r>
            <a:r>
              <a:rPr sz="2400" spc="15" dirty="0"/>
              <a:t> </a:t>
            </a:r>
            <a:r>
              <a:rPr sz="2400" dirty="0"/>
              <a:t>В</a:t>
            </a:r>
            <a:r>
              <a:rPr sz="2400" spc="-5" dirty="0"/>
              <a:t> </a:t>
            </a:r>
            <a:r>
              <a:rPr sz="2400" dirty="0"/>
              <a:t>– 2).</a:t>
            </a:r>
            <a:endParaRPr sz="2400">
              <a:latin typeface="Times New Roman"/>
              <a:cs typeface="Times New Roman"/>
            </a:endParaRPr>
          </a:p>
          <a:p>
            <a:pPr marL="2655570">
              <a:lnSpc>
                <a:spcPts val="2800"/>
              </a:lnSpc>
              <a:tabLst>
                <a:tab pos="3375660" algn="l"/>
                <a:tab pos="6044565" algn="l"/>
                <a:tab pos="7060565" algn="l"/>
                <a:tab pos="807656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В)	</a:t>
            </a:r>
            <a:r>
              <a:rPr sz="2400" b="1" dirty="0">
                <a:latin typeface="Times New Roman"/>
                <a:cs typeface="Times New Roman"/>
              </a:rPr>
              <a:t>HBr	1	2	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9737" y="4167885"/>
            <a:ext cx="2794000" cy="143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53784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Составляем </a:t>
            </a:r>
            <a:r>
              <a:rPr sz="1800" dirty="0">
                <a:latin typeface="Calibri"/>
                <a:cs typeface="Calibri"/>
              </a:rPr>
              <a:t>уравнения </a:t>
            </a:r>
            <a:r>
              <a:rPr sz="1800" spc="-4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реакций: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00">
              <a:latin typeface="Calibri"/>
              <a:cs typeface="Calibri"/>
            </a:endParaRPr>
          </a:p>
          <a:p>
            <a:pPr marL="18161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HBr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Br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5226177" y="5757164"/>
            <a:ext cx="127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972558" y="3519296"/>
          <a:ext cx="4064000" cy="2285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</a:tblGrid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61">
                <a:tc>
                  <a:txBody>
                    <a:bodyPr/>
                    <a:lstStyle/>
                    <a:p>
                      <a:pPr marL="92075">
                        <a:lnSpc>
                          <a:spcPts val="226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46355">
                        <a:lnSpc>
                          <a:spcPts val="955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↑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533400" y="5580379"/>
            <a:ext cx="46101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2HBr + 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2NaBr 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10" dirty="0">
                <a:latin typeface="Times New Roman"/>
                <a:cs typeface="Times New Roman"/>
              </a:rPr>
              <a:t>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HBr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KHCO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KBr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229" y="1723466"/>
            <a:ext cx="832739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Г)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Сульфид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железа(II)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Fe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-2</a:t>
            </a:r>
            <a:r>
              <a:rPr sz="2400" spc="30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нерастворимое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воде</a:t>
            </a:r>
            <a:r>
              <a:rPr sz="2400" dirty="0">
                <a:latin typeface="Times New Roman"/>
                <a:cs typeface="Times New Roman"/>
              </a:rPr>
              <a:t> вещество.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Восстановитель </a:t>
            </a:r>
            <a:r>
              <a:rPr sz="2400" spc="-5" dirty="0">
                <a:latin typeface="Times New Roman"/>
                <a:cs typeface="Times New Roman"/>
              </a:rPr>
              <a:t>по Fe</a:t>
            </a:r>
            <a:r>
              <a:rPr sz="2400" spc="-7" baseline="24305" dirty="0">
                <a:latin typeface="Times New Roman"/>
                <a:cs typeface="Times New Roman"/>
              </a:rPr>
              <a:t>+2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spc="-7" baseline="24305" dirty="0">
                <a:latin typeface="Times New Roman"/>
                <a:cs typeface="Times New Roman"/>
              </a:rPr>
              <a:t>-2</a:t>
            </a:r>
            <a:r>
              <a:rPr sz="2400" spc="-5" dirty="0">
                <a:latin typeface="Times New Roman"/>
                <a:cs typeface="Times New Roman"/>
              </a:rPr>
              <a:t>. </a:t>
            </a:r>
            <a:r>
              <a:rPr sz="2400" b="1" dirty="0">
                <a:latin typeface="Times New Roman"/>
                <a:cs typeface="Times New Roman"/>
              </a:rPr>
              <a:t>Не </a:t>
            </a:r>
            <a:r>
              <a:rPr sz="2400" b="1" spc="-55" dirty="0">
                <a:latin typeface="Times New Roman"/>
                <a:cs typeface="Times New Roman"/>
              </a:rPr>
              <a:t>будет </a:t>
            </a:r>
            <a:r>
              <a:rPr sz="2400" spc="-10" dirty="0">
                <a:latin typeface="Times New Roman"/>
                <a:cs typeface="Times New Roman"/>
              </a:rPr>
              <a:t>реагировать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BaSO</a:t>
            </a:r>
            <a:r>
              <a:rPr sz="2400" spc="-7" baseline="-20833" dirty="0">
                <a:latin typeface="Times New Roman"/>
                <a:cs typeface="Times New Roman"/>
              </a:rPr>
              <a:t>4 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 </a:t>
            </a:r>
            <a:r>
              <a:rPr sz="2400" dirty="0">
                <a:latin typeface="Times New Roman"/>
                <a:cs typeface="Times New Roman"/>
              </a:rPr>
              <a:t>1), </a:t>
            </a: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KHCO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(группа </a:t>
            </a:r>
            <a:r>
              <a:rPr sz="2400" dirty="0">
                <a:latin typeface="Times New Roman"/>
                <a:cs typeface="Times New Roman"/>
              </a:rPr>
              <a:t>2), </a:t>
            </a:r>
            <a:r>
              <a:rPr sz="2400" spc="-5" dirty="0">
                <a:latin typeface="Times New Roman"/>
                <a:cs typeface="Times New Roman"/>
              </a:rPr>
              <a:t>CsOH (группа </a:t>
            </a:r>
            <a:r>
              <a:rPr sz="2400" dirty="0">
                <a:latin typeface="Times New Roman"/>
                <a:cs typeface="Times New Roman"/>
              </a:rPr>
              <a:t>3), </a:t>
            </a:r>
            <a:r>
              <a:rPr sz="2400" spc="-10" dirty="0">
                <a:latin typeface="Times New Roman"/>
                <a:cs typeface="Times New Roman"/>
              </a:rPr>
              <a:t>CO </a:t>
            </a:r>
            <a:r>
              <a:rPr sz="2400" spc="-5" dirty="0">
                <a:latin typeface="Times New Roman"/>
                <a:cs typeface="Times New Roman"/>
              </a:rPr>
              <a:t> (группа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59231" y="3923325"/>
          <a:ext cx="6020435" cy="2674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240"/>
                <a:gridCol w="1433195"/>
                <a:gridCol w="1016000"/>
                <a:gridCol w="1016000"/>
                <a:gridCol w="1016000"/>
                <a:gridCol w="1016000"/>
              </a:tblGrid>
              <a:tr h="388070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HBr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6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3545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7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2.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929" y="1723466"/>
            <a:ext cx="82435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Г)</a:t>
            </a:r>
            <a:r>
              <a:rPr sz="2400" spc="-5" dirty="0"/>
              <a:t> </a:t>
            </a:r>
            <a:r>
              <a:rPr spc="-20" dirty="0"/>
              <a:t>Сульфид</a:t>
            </a:r>
            <a:r>
              <a:rPr spc="-15" dirty="0"/>
              <a:t> </a:t>
            </a:r>
            <a:r>
              <a:rPr dirty="0"/>
              <a:t>железа(II)</a:t>
            </a:r>
            <a:r>
              <a:rPr spc="-15" dirty="0"/>
              <a:t> </a:t>
            </a:r>
            <a:r>
              <a:rPr spc="-5" dirty="0"/>
              <a:t>Fe</a:t>
            </a:r>
            <a:r>
              <a:rPr sz="1800" spc="-7" baseline="25462" dirty="0"/>
              <a:t>+2</a:t>
            </a:r>
            <a:r>
              <a:rPr sz="1800" spc="-5" dirty="0"/>
              <a:t>S</a:t>
            </a:r>
            <a:r>
              <a:rPr sz="1800" spc="-7" baseline="25462" dirty="0"/>
              <a:t>-2</a:t>
            </a:r>
            <a:r>
              <a:rPr sz="1800" spc="254" baseline="25462" dirty="0"/>
              <a:t> </a:t>
            </a:r>
            <a:r>
              <a:rPr sz="1800" dirty="0"/>
              <a:t>-</a:t>
            </a:r>
            <a:r>
              <a:rPr sz="1800" spc="-5" dirty="0"/>
              <a:t> нерастворимое</a:t>
            </a:r>
            <a:r>
              <a:rPr sz="1800" spc="-10" dirty="0"/>
              <a:t> </a:t>
            </a:r>
            <a:r>
              <a:rPr sz="1800" dirty="0"/>
              <a:t>в</a:t>
            </a:r>
            <a:r>
              <a:rPr sz="1800" spc="10" dirty="0"/>
              <a:t> </a:t>
            </a:r>
            <a:r>
              <a:rPr sz="1800" spc="-20" dirty="0"/>
              <a:t>воде</a:t>
            </a:r>
            <a:r>
              <a:rPr sz="1800" spc="5" dirty="0"/>
              <a:t> </a:t>
            </a:r>
            <a:r>
              <a:rPr sz="1800" dirty="0"/>
              <a:t>вещество.</a:t>
            </a:r>
            <a:r>
              <a:rPr sz="1800" spc="-25" dirty="0"/>
              <a:t> </a:t>
            </a:r>
            <a:r>
              <a:rPr sz="1800" spc="5" dirty="0"/>
              <a:t>Восстановитель</a:t>
            </a:r>
            <a:r>
              <a:rPr sz="1800" spc="-15" dirty="0"/>
              <a:t> </a:t>
            </a:r>
            <a:r>
              <a:rPr sz="1800" spc="-5" dirty="0"/>
              <a:t>по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401929" y="2019426"/>
            <a:ext cx="7920990" cy="1101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26699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Fe</a:t>
            </a:r>
            <a:r>
              <a:rPr sz="1800" spc="-7" baseline="25462" dirty="0">
                <a:latin typeface="Times New Roman"/>
                <a:cs typeface="Times New Roman"/>
              </a:rPr>
              <a:t>+2</a:t>
            </a:r>
            <a:r>
              <a:rPr sz="1800" spc="232" baseline="25462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S</a:t>
            </a:r>
            <a:r>
              <a:rPr sz="1800" spc="-7" baseline="25462" dirty="0">
                <a:latin typeface="Times New Roman"/>
                <a:cs typeface="Times New Roman"/>
              </a:rPr>
              <a:t>-2</a:t>
            </a:r>
            <a:r>
              <a:rPr sz="1800" spc="-5" dirty="0">
                <a:latin typeface="Times New Roman"/>
                <a:cs typeface="Times New Roman"/>
              </a:rPr>
              <a:t>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будет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реагировать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BaSO</a:t>
            </a:r>
            <a:r>
              <a:rPr sz="1800" spc="-7" baseline="-20833" dirty="0">
                <a:latin typeface="Times New Roman"/>
                <a:cs typeface="Times New Roman"/>
              </a:rPr>
              <a:t>4</a:t>
            </a:r>
            <a:r>
              <a:rPr sz="1800" spc="209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1),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Na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54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KHCO</a:t>
            </a:r>
            <a:r>
              <a:rPr sz="1800" spc="-7" baseline="-20833" dirty="0">
                <a:latin typeface="Times New Roman"/>
                <a:cs typeface="Times New Roman"/>
              </a:rPr>
              <a:t>3</a:t>
            </a:r>
            <a:r>
              <a:rPr sz="1800" spc="254" baseline="-20833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2),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CsOH (группа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3), </a:t>
            </a:r>
            <a:r>
              <a:rPr sz="1800" spc="-5" dirty="0">
                <a:latin typeface="Times New Roman"/>
                <a:cs typeface="Times New Roman"/>
              </a:rPr>
              <a:t>CO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(группа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4).</a:t>
            </a:r>
            <a:endParaRPr sz="1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20"/>
              </a:spcBef>
              <a:tabLst>
                <a:tab pos="2538095" algn="l"/>
              </a:tabLst>
            </a:pPr>
            <a:r>
              <a:rPr sz="2400" spc="-40" dirty="0">
                <a:latin typeface="Times New Roman"/>
                <a:cs typeface="Times New Roman"/>
              </a:rPr>
              <a:t>Будет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реагировать	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" dirty="0">
                <a:latin typeface="Times New Roman"/>
                <a:cs typeface="Times New Roman"/>
              </a:rPr>
              <a:t>HI, 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, HNO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(ответ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71956" y="3353984"/>
          <a:ext cx="6020435" cy="2674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240"/>
                <a:gridCol w="1433195"/>
                <a:gridCol w="1016000"/>
                <a:gridCol w="1016000"/>
                <a:gridCol w="1016000"/>
                <a:gridCol w="1016000"/>
              </a:tblGrid>
              <a:tr h="388197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Г)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272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HBr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216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6529" y="1728038"/>
            <a:ext cx="8502015" cy="1368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31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imes New Roman"/>
                <a:cs typeface="Times New Roman"/>
              </a:rPr>
              <a:t>Г) </a:t>
            </a:r>
            <a:r>
              <a:rPr sz="1600" spc="-25" dirty="0">
                <a:latin typeface="Times New Roman"/>
                <a:cs typeface="Times New Roman"/>
              </a:rPr>
              <a:t>Сульфид </a:t>
            </a:r>
            <a:r>
              <a:rPr sz="1600" spc="-5" dirty="0">
                <a:latin typeface="Times New Roman"/>
                <a:cs typeface="Times New Roman"/>
              </a:rPr>
              <a:t>железа(II) </a:t>
            </a:r>
            <a:r>
              <a:rPr sz="1600" dirty="0">
                <a:latin typeface="Times New Roman"/>
                <a:cs typeface="Times New Roman"/>
              </a:rPr>
              <a:t>Fe</a:t>
            </a:r>
            <a:r>
              <a:rPr sz="1575" baseline="26455" dirty="0">
                <a:latin typeface="Times New Roman"/>
                <a:cs typeface="Times New Roman"/>
              </a:rPr>
              <a:t>+2</a:t>
            </a:r>
            <a:r>
              <a:rPr sz="1600" dirty="0">
                <a:latin typeface="Times New Roman"/>
                <a:cs typeface="Times New Roman"/>
              </a:rPr>
              <a:t>S</a:t>
            </a:r>
            <a:r>
              <a:rPr sz="1575" baseline="26455" dirty="0">
                <a:latin typeface="Times New Roman"/>
                <a:cs typeface="Times New Roman"/>
              </a:rPr>
              <a:t>-2 </a:t>
            </a:r>
            <a:r>
              <a:rPr sz="1600" spc="-5" dirty="0">
                <a:latin typeface="Times New Roman"/>
                <a:cs typeface="Times New Roman"/>
              </a:rPr>
              <a:t>- нерастворимое в </a:t>
            </a:r>
            <a:r>
              <a:rPr sz="1600" spc="-20" dirty="0">
                <a:latin typeface="Times New Roman"/>
                <a:cs typeface="Times New Roman"/>
              </a:rPr>
              <a:t>воде </a:t>
            </a:r>
            <a:r>
              <a:rPr sz="1600" spc="-5" dirty="0">
                <a:latin typeface="Times New Roman"/>
                <a:cs typeface="Times New Roman"/>
              </a:rPr>
              <a:t>вещество. </a:t>
            </a:r>
            <a:r>
              <a:rPr sz="1600" dirty="0">
                <a:latin typeface="Times New Roman"/>
                <a:cs typeface="Times New Roman"/>
              </a:rPr>
              <a:t>Восстановитель </a:t>
            </a:r>
            <a:r>
              <a:rPr sz="1600" spc="-5" dirty="0">
                <a:latin typeface="Times New Roman"/>
                <a:cs typeface="Times New Roman"/>
              </a:rPr>
              <a:t>по </a:t>
            </a:r>
            <a:r>
              <a:rPr sz="1600" dirty="0">
                <a:latin typeface="Times New Roman"/>
                <a:cs typeface="Times New Roman"/>
              </a:rPr>
              <a:t>Fe</a:t>
            </a:r>
            <a:r>
              <a:rPr sz="1575" baseline="26455" dirty="0">
                <a:latin typeface="Times New Roman"/>
                <a:cs typeface="Times New Roman"/>
              </a:rPr>
              <a:t>+2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dirty="0">
                <a:latin typeface="Times New Roman"/>
                <a:cs typeface="Times New Roman"/>
              </a:rPr>
              <a:t>S</a:t>
            </a:r>
            <a:r>
              <a:rPr sz="1575" baseline="26455" dirty="0">
                <a:latin typeface="Times New Roman"/>
                <a:cs typeface="Times New Roman"/>
              </a:rPr>
              <a:t>-2</a:t>
            </a:r>
            <a:r>
              <a:rPr sz="1600" dirty="0">
                <a:latin typeface="Times New Roman"/>
                <a:cs typeface="Times New Roman"/>
              </a:rPr>
              <a:t>. </a:t>
            </a:r>
            <a:r>
              <a:rPr sz="1600" b="1" spc="-10" dirty="0">
                <a:latin typeface="Times New Roman"/>
                <a:cs typeface="Times New Roman"/>
              </a:rPr>
              <a:t>Не 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35" dirty="0">
                <a:latin typeface="Times New Roman"/>
                <a:cs typeface="Times New Roman"/>
              </a:rPr>
              <a:t>будет </a:t>
            </a:r>
            <a:r>
              <a:rPr sz="1600" spc="-10" dirty="0">
                <a:latin typeface="Times New Roman"/>
                <a:cs typeface="Times New Roman"/>
              </a:rPr>
              <a:t>реагировать </a:t>
            </a:r>
            <a:r>
              <a:rPr sz="1600" spc="-5" dirty="0">
                <a:latin typeface="Times New Roman"/>
                <a:cs typeface="Times New Roman"/>
              </a:rPr>
              <a:t>с </a:t>
            </a:r>
            <a:r>
              <a:rPr sz="1600" dirty="0">
                <a:latin typeface="Times New Roman"/>
                <a:cs typeface="Times New Roman"/>
              </a:rPr>
              <a:t>BaSO</a:t>
            </a:r>
            <a:r>
              <a:rPr sz="1575" baseline="-21164" dirty="0">
                <a:latin typeface="Times New Roman"/>
                <a:cs typeface="Times New Roman"/>
              </a:rPr>
              <a:t>4 </a:t>
            </a:r>
            <a:r>
              <a:rPr sz="1600" spc="-10" dirty="0">
                <a:latin typeface="Times New Roman"/>
                <a:cs typeface="Times New Roman"/>
              </a:rPr>
              <a:t>(группа </a:t>
            </a:r>
            <a:r>
              <a:rPr sz="1600" spc="-5" dirty="0">
                <a:latin typeface="Times New Roman"/>
                <a:cs typeface="Times New Roman"/>
              </a:rPr>
              <a:t>1), </a:t>
            </a:r>
            <a:r>
              <a:rPr sz="1600" dirty="0">
                <a:latin typeface="Times New Roman"/>
                <a:cs typeface="Times New Roman"/>
              </a:rPr>
              <a:t>Na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3 </a:t>
            </a:r>
            <a:r>
              <a:rPr sz="1600" spc="-5" dirty="0">
                <a:latin typeface="Times New Roman"/>
                <a:cs typeface="Times New Roman"/>
              </a:rPr>
              <a:t>и KHCO</a:t>
            </a:r>
            <a:r>
              <a:rPr sz="1575" spc="-7" baseline="-21164" dirty="0">
                <a:latin typeface="Times New Roman"/>
                <a:cs typeface="Times New Roman"/>
              </a:rPr>
              <a:t>3 </a:t>
            </a:r>
            <a:r>
              <a:rPr sz="1600" spc="-10" dirty="0">
                <a:latin typeface="Times New Roman"/>
                <a:cs typeface="Times New Roman"/>
              </a:rPr>
              <a:t>(группа </a:t>
            </a:r>
            <a:r>
              <a:rPr sz="1600" spc="-5" dirty="0">
                <a:latin typeface="Times New Roman"/>
                <a:cs typeface="Times New Roman"/>
              </a:rPr>
              <a:t>2), CsOH </a:t>
            </a:r>
            <a:r>
              <a:rPr sz="1600" spc="-10" dirty="0">
                <a:latin typeface="Times New Roman"/>
                <a:cs typeface="Times New Roman"/>
              </a:rPr>
              <a:t>(группа </a:t>
            </a:r>
            <a:r>
              <a:rPr sz="1600" spc="-5" dirty="0">
                <a:latin typeface="Times New Roman"/>
                <a:cs typeface="Times New Roman"/>
              </a:rPr>
              <a:t>3), CO </a:t>
            </a:r>
            <a:r>
              <a:rPr sz="1600" spc="-10" dirty="0">
                <a:latin typeface="Times New Roman"/>
                <a:cs typeface="Times New Roman"/>
              </a:rPr>
              <a:t>(группа </a:t>
            </a:r>
            <a:r>
              <a:rPr sz="1600" spc="-5" dirty="0">
                <a:latin typeface="Times New Roman"/>
                <a:cs typeface="Times New Roman"/>
              </a:rPr>
              <a:t> 4).</a:t>
            </a:r>
            <a:endParaRPr sz="1600">
              <a:latin typeface="Times New Roman"/>
              <a:cs typeface="Times New Roman"/>
            </a:endParaRPr>
          </a:p>
          <a:p>
            <a:pPr marL="50800" algn="just">
              <a:lnSpc>
                <a:spcPct val="100000"/>
              </a:lnSpc>
            </a:pPr>
            <a:r>
              <a:rPr sz="1600" spc="-35" dirty="0">
                <a:latin typeface="Times New Roman"/>
                <a:cs typeface="Times New Roman"/>
              </a:rPr>
              <a:t>Будет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реагировать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HI,</a:t>
            </a:r>
            <a:r>
              <a:rPr sz="1600" dirty="0">
                <a:latin typeface="Times New Roman"/>
                <a:cs typeface="Times New Roman"/>
              </a:rPr>
              <a:t> O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HNO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r>
              <a:rPr sz="1575" spc="187" baseline="-21164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(ответ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Г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5).</a:t>
            </a:r>
            <a:endParaRPr sz="1600">
              <a:latin typeface="Times New Roman"/>
              <a:cs typeface="Times New Roman"/>
            </a:endParaRPr>
          </a:p>
          <a:p>
            <a:pPr marL="2511425">
              <a:lnSpc>
                <a:spcPct val="100000"/>
              </a:lnSpc>
              <a:spcBef>
                <a:spcPts val="15"/>
              </a:spcBef>
              <a:tabLst>
                <a:tab pos="3231515" algn="l"/>
                <a:tab pos="5900420" algn="l"/>
                <a:tab pos="6916420" algn="l"/>
                <a:tab pos="793305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Г)	</a:t>
            </a:r>
            <a:r>
              <a:rPr sz="2400" b="1" dirty="0">
                <a:latin typeface="Times New Roman"/>
                <a:cs typeface="Times New Roman"/>
              </a:rPr>
              <a:t>HBr	1	2	3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828540" y="3156330"/>
          <a:ext cx="4064000" cy="18541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ts val="23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3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2075">
                        <a:lnSpc>
                          <a:spcPts val="23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3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3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2075">
                        <a:lnSpc>
                          <a:spcPts val="23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3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2075">
                        <a:lnSpc>
                          <a:spcPts val="23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3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2075">
                        <a:lnSpc>
                          <a:spcPts val="23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96367" y="4167885"/>
            <a:ext cx="7370445" cy="1727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745" marR="502031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Составляем </a:t>
            </a:r>
            <a:r>
              <a:rPr sz="1800" dirty="0">
                <a:latin typeface="Calibri"/>
                <a:cs typeface="Calibri"/>
              </a:rPr>
              <a:t>уравнения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реакций:</a:t>
            </a:r>
            <a:endParaRPr sz="1800">
              <a:latin typeface="Calibri"/>
              <a:cs typeface="Calibri"/>
            </a:endParaRPr>
          </a:p>
          <a:p>
            <a:pPr marL="50800" marR="3559810">
              <a:lnSpc>
                <a:spcPct val="100000"/>
              </a:lnSpc>
              <a:spcBef>
                <a:spcPts val="440"/>
              </a:spcBef>
            </a:pPr>
            <a:r>
              <a:rPr sz="2400" spc="-5" dirty="0">
                <a:latin typeface="Times New Roman"/>
                <a:cs typeface="Times New Roman"/>
              </a:rPr>
              <a:t>FeS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2HI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FeI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41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S↑ </a:t>
            </a:r>
            <a:r>
              <a:rPr sz="2400" dirty="0">
                <a:latin typeface="Times New Roman"/>
                <a:cs typeface="Times New Roman"/>
              </a:rPr>
              <a:t> 4FeS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7O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2Fe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FeS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10" dirty="0">
                <a:latin typeface="Times New Roman"/>
                <a:cs typeface="Times New Roman"/>
              </a:rPr>
              <a:t>12HNO</a:t>
            </a:r>
            <a:r>
              <a:rPr sz="2400" spc="-15" baseline="-20833" dirty="0">
                <a:latin typeface="Times New Roman"/>
                <a:cs typeface="Times New Roman"/>
              </a:rPr>
              <a:t>3(конц.)</a:t>
            </a:r>
            <a:r>
              <a:rPr sz="2400" spc="38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9NO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5H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5991" y="739851"/>
            <a:ext cx="10814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Calibri"/>
                <a:cs typeface="Calibri"/>
              </a:rPr>
              <a:t>Отв</a:t>
            </a:r>
            <a:r>
              <a:rPr sz="2400" i="1" spc="5" dirty="0">
                <a:latin typeface="Calibri"/>
                <a:cs typeface="Calibri"/>
              </a:rPr>
              <a:t>е</a:t>
            </a:r>
            <a:r>
              <a:rPr sz="2400" i="1" spc="-10" dirty="0">
                <a:latin typeface="Calibri"/>
                <a:cs typeface="Calibri"/>
              </a:rPr>
              <a:t>т</a:t>
            </a:r>
            <a:r>
              <a:rPr sz="240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3425.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981961" y="142239"/>
          <a:ext cx="6099175" cy="1664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85160"/>
                <a:gridCol w="2914015"/>
              </a:tblGrid>
              <a:tr h="263738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87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P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LiOH, BaSO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574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CuO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CsOH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HCl,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69900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HI, 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258267" y="144271"/>
            <a:ext cx="1075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370" y="355219"/>
            <a:ext cx="783399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 1.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spc="-30" dirty="0"/>
              <a:t>Установите</a:t>
            </a:r>
            <a:r>
              <a:rPr sz="2400" spc="10" dirty="0"/>
              <a:t> </a:t>
            </a:r>
            <a:r>
              <a:rPr sz="2400" spc="-5" dirty="0"/>
              <a:t>соответствие</a:t>
            </a:r>
            <a:r>
              <a:rPr sz="2400" spc="15" dirty="0"/>
              <a:t> </a:t>
            </a:r>
            <a:r>
              <a:rPr sz="2400" dirty="0"/>
              <a:t>между</a:t>
            </a:r>
            <a:r>
              <a:rPr sz="2400" spc="-5" dirty="0"/>
              <a:t> </a:t>
            </a:r>
            <a:r>
              <a:rPr sz="2400" spc="-20" dirty="0"/>
              <a:t>формулой </a:t>
            </a:r>
            <a:r>
              <a:rPr sz="2400" spc="-15" dirty="0"/>
              <a:t> </a:t>
            </a:r>
            <a:r>
              <a:rPr sz="2400" spc="-5" dirty="0"/>
              <a:t>вещества</a:t>
            </a:r>
            <a:r>
              <a:rPr sz="2400" spc="5" dirty="0"/>
              <a:t> </a:t>
            </a:r>
            <a:r>
              <a:rPr sz="2400" dirty="0"/>
              <a:t>и</a:t>
            </a:r>
            <a:r>
              <a:rPr sz="2400" spc="-5" dirty="0"/>
              <a:t> </a:t>
            </a:r>
            <a:r>
              <a:rPr sz="2400" dirty="0"/>
              <a:t>реагентами, с</a:t>
            </a:r>
            <a:r>
              <a:rPr sz="2400" spc="-10" dirty="0"/>
              <a:t> каждым</a:t>
            </a:r>
            <a:r>
              <a:rPr sz="2400" spc="5" dirty="0"/>
              <a:t> </a:t>
            </a:r>
            <a:r>
              <a:rPr sz="2400" spc="-5" dirty="0"/>
              <a:t>из </a:t>
            </a:r>
            <a:r>
              <a:rPr sz="2400" spc="-30" dirty="0"/>
              <a:t>которых</a:t>
            </a:r>
            <a:r>
              <a:rPr sz="2400" spc="15" dirty="0"/>
              <a:t> </a:t>
            </a:r>
            <a:r>
              <a:rPr sz="2400" spc="-15" dirty="0"/>
              <a:t>это</a:t>
            </a:r>
            <a:r>
              <a:rPr sz="2400" spc="-5" dirty="0"/>
              <a:t> </a:t>
            </a:r>
            <a:r>
              <a:rPr sz="2400" dirty="0"/>
              <a:t>вещество </a:t>
            </a:r>
            <a:r>
              <a:rPr sz="2400" spc="5" dirty="0"/>
              <a:t> </a:t>
            </a:r>
            <a:r>
              <a:rPr sz="2400" spc="-20" dirty="0"/>
              <a:t>может</a:t>
            </a:r>
            <a:r>
              <a:rPr sz="2400" dirty="0"/>
              <a:t> </a:t>
            </a:r>
            <a:r>
              <a:rPr sz="2400" spc="-15" dirty="0"/>
              <a:t>взаимодействовать:</a:t>
            </a:r>
            <a:r>
              <a:rPr sz="2400" spc="25" dirty="0"/>
              <a:t> </a:t>
            </a:r>
            <a:r>
              <a:rPr sz="2400" dirty="0"/>
              <a:t>к</a:t>
            </a:r>
            <a:r>
              <a:rPr sz="2400" spc="-5" dirty="0"/>
              <a:t> </a:t>
            </a:r>
            <a:r>
              <a:rPr sz="2400" spc="-10" dirty="0"/>
              <a:t>каждой</a:t>
            </a:r>
            <a:r>
              <a:rPr sz="2400" spc="10" dirty="0"/>
              <a:t> </a:t>
            </a:r>
            <a:r>
              <a:rPr sz="2400" spc="-5" dirty="0"/>
              <a:t>позиции,</a:t>
            </a:r>
            <a:r>
              <a:rPr sz="2400" spc="5" dirty="0"/>
              <a:t> </a:t>
            </a:r>
            <a:r>
              <a:rPr sz="2400" spc="-10" dirty="0"/>
              <a:t>обозначенной </a:t>
            </a:r>
            <a:r>
              <a:rPr sz="2400" spc="-585" dirty="0"/>
              <a:t> </a:t>
            </a:r>
            <a:r>
              <a:rPr sz="2400" spc="-15" dirty="0"/>
              <a:t>буквой,</a:t>
            </a:r>
            <a:r>
              <a:rPr sz="2400" spc="-20" dirty="0"/>
              <a:t> </a:t>
            </a:r>
            <a:r>
              <a:rPr sz="2400" spc="-15" dirty="0"/>
              <a:t>подберите</a:t>
            </a:r>
            <a:r>
              <a:rPr sz="2400" spc="10" dirty="0"/>
              <a:t> </a:t>
            </a:r>
            <a:r>
              <a:rPr sz="2400" spc="-10" dirty="0"/>
              <a:t>соответствующую</a:t>
            </a:r>
            <a:r>
              <a:rPr sz="2400" spc="-20" dirty="0"/>
              <a:t> </a:t>
            </a:r>
            <a:r>
              <a:rPr sz="2400" spc="-5" dirty="0"/>
              <a:t>позицию, </a:t>
            </a:r>
            <a:r>
              <a:rPr sz="2400" dirty="0"/>
              <a:t> </a:t>
            </a:r>
            <a:r>
              <a:rPr sz="2400" spc="-10" dirty="0"/>
              <a:t>обозначенную</a:t>
            </a:r>
            <a:r>
              <a:rPr sz="2400" spc="-35" dirty="0"/>
              <a:t> </a:t>
            </a:r>
            <a:r>
              <a:rPr sz="2400" spc="-5" dirty="0"/>
              <a:t>цифрой.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370" y="4604461"/>
            <a:ext cx="82753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выбранные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цифры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под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соответствующими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буквами.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14146" y="5571490"/>
          <a:ext cx="4110355" cy="731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0555"/>
                <a:gridCol w="497205"/>
                <a:gridCol w="552450"/>
                <a:gridCol w="607695"/>
                <a:gridCol w="552450"/>
              </a:tblGrid>
              <a:tr h="365721"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Б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Г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7335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97179" y="2371893"/>
          <a:ext cx="7457439" cy="2167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3954"/>
                <a:gridCol w="3753485"/>
              </a:tblGrid>
              <a:tr h="351705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b="1" spc="-50" dirty="0">
                          <a:latin typeface="Times New Roman"/>
                          <a:cs typeface="Times New Roman"/>
                        </a:rPr>
                        <a:t>ФОРМУЛА </a:t>
                      </a:r>
                      <a:r>
                        <a:rPr sz="2400" b="1" spc="-25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86288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NaOH,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00" spc="-15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COOH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1852">
                <a:tc>
                  <a:txBody>
                    <a:bodyPr/>
                    <a:lstStyle/>
                    <a:p>
                      <a:pPr marL="127000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5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O,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Mg(NO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59">
                <a:tc>
                  <a:txBody>
                    <a:bodyPr/>
                    <a:lstStyle/>
                    <a:p>
                      <a:pPr marL="127000">
                        <a:lnSpc>
                          <a:spcPts val="2525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51">
                <a:tc>
                  <a:txBody>
                    <a:bodyPr/>
                    <a:lstStyle/>
                    <a:p>
                      <a:pPr marL="127000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52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NaOH,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Na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25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1445">
                        <a:lnSpc>
                          <a:spcPts val="246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CO,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HBr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2437" y="496011"/>
            <a:ext cx="49815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5" dirty="0">
                <a:latin typeface="Times New Roman"/>
                <a:cs typeface="Times New Roman"/>
              </a:rPr>
              <a:t>Поиск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правильного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Times New Roman"/>
                <a:cs typeface="Times New Roman"/>
              </a:rPr>
              <a:t>ответа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02437" y="987044"/>
            <a:ext cx="7976870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включает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несколько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этапов:</a:t>
            </a:r>
            <a:endParaRPr sz="2400">
              <a:latin typeface="Times New Roman"/>
              <a:cs typeface="Times New Roman"/>
            </a:endParaRPr>
          </a:p>
          <a:p>
            <a:pPr marL="342265" indent="-330200">
              <a:lnSpc>
                <a:spcPct val="100000"/>
              </a:lnSpc>
              <a:buAutoNum type="arabicParenR"/>
              <a:tabLst>
                <a:tab pos="342900" algn="l"/>
              </a:tabLst>
            </a:pPr>
            <a:r>
              <a:rPr sz="2400" spc="-20" dirty="0">
                <a:latin typeface="Times New Roman"/>
                <a:cs typeface="Times New Roman"/>
              </a:rPr>
              <a:t>охарактеризовать</a:t>
            </a:r>
            <a:r>
              <a:rPr sz="2400" spc="5" dirty="0">
                <a:latin typeface="Times New Roman"/>
                <a:cs typeface="Times New Roman"/>
              </a:rPr>
              <a:t> химические </a:t>
            </a:r>
            <a:r>
              <a:rPr sz="2400" spc="-10" dirty="0">
                <a:latin typeface="Times New Roman"/>
                <a:cs typeface="Times New Roman"/>
              </a:rPr>
              <a:t>свойства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вещества;</a:t>
            </a:r>
            <a:endParaRPr sz="2400">
              <a:latin typeface="Times New Roman"/>
              <a:cs typeface="Times New Roman"/>
            </a:endParaRPr>
          </a:p>
          <a:p>
            <a:pPr marL="12700" marR="724535">
              <a:lnSpc>
                <a:spcPct val="100000"/>
              </a:lnSpc>
              <a:buAutoNum type="arabicParenR"/>
              <a:tabLst>
                <a:tab pos="342900" algn="l"/>
              </a:tabLst>
            </a:pPr>
            <a:r>
              <a:rPr sz="2400" spc="-15" dirty="0">
                <a:latin typeface="Times New Roman"/>
                <a:cs typeface="Times New Roman"/>
              </a:rPr>
              <a:t>исключить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поиска</a:t>
            </a:r>
            <a:r>
              <a:rPr sz="2400" spc="-5" dirty="0">
                <a:latin typeface="Times New Roman"/>
                <a:cs typeface="Times New Roman"/>
              </a:rPr>
              <a:t> те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группы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реагентов,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которых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имеется вещество, с </a:t>
            </a:r>
            <a:r>
              <a:rPr sz="2400" spc="-35" dirty="0">
                <a:latin typeface="Times New Roman"/>
                <a:cs typeface="Times New Roman"/>
              </a:rPr>
              <a:t>которым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не </a:t>
            </a:r>
            <a:r>
              <a:rPr sz="2400" b="1" spc="-30" dirty="0">
                <a:latin typeface="Times New Roman"/>
                <a:cs typeface="Times New Roman"/>
              </a:rPr>
              <a:t>может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происходить 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взаимодействие,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-25" dirty="0">
                <a:latin typeface="Times New Roman"/>
                <a:cs typeface="Times New Roman"/>
              </a:rPr>
              <a:t>этого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использовать:</a:t>
            </a:r>
            <a:endParaRPr sz="2400">
              <a:latin typeface="Times New Roman"/>
              <a:cs typeface="Times New Roman"/>
            </a:endParaRPr>
          </a:p>
          <a:p>
            <a:pPr marL="12700" marR="339725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а) </a:t>
            </a:r>
            <a:r>
              <a:rPr sz="2400" i="1" spc="-5" dirty="0">
                <a:latin typeface="Times New Roman"/>
                <a:cs typeface="Times New Roman"/>
              </a:rPr>
              <a:t>базовые знания: </a:t>
            </a:r>
            <a:r>
              <a:rPr sz="2400" dirty="0">
                <a:latin typeface="Times New Roman"/>
                <a:cs typeface="Times New Roman"/>
              </a:rPr>
              <a:t>металлы </a:t>
            </a:r>
            <a:r>
              <a:rPr sz="2400" spc="-5" dirty="0">
                <a:latin typeface="Times New Roman"/>
                <a:cs typeface="Times New Roman"/>
              </a:rPr>
              <a:t>не реагируют друг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20" dirty="0">
                <a:latin typeface="Times New Roman"/>
                <a:cs typeface="Times New Roman"/>
              </a:rPr>
              <a:t>другом, 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 реагируют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друг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другом,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восстановители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реагируют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друг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25" dirty="0">
                <a:latin typeface="Times New Roman"/>
                <a:cs typeface="Times New Roman"/>
              </a:rPr>
              <a:t>другом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т.п.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12700" marR="757555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б) </a:t>
            </a:r>
            <a:r>
              <a:rPr sz="2400" i="1" spc="-5" dirty="0">
                <a:latin typeface="Times New Roman"/>
                <a:cs typeface="Times New Roman"/>
              </a:rPr>
              <a:t>химические </a:t>
            </a:r>
            <a:r>
              <a:rPr sz="2400" i="1" spc="-10" dirty="0">
                <a:latin typeface="Times New Roman"/>
                <a:cs typeface="Times New Roman"/>
              </a:rPr>
              <a:t>свойства: </a:t>
            </a:r>
            <a:r>
              <a:rPr sz="2400" spc="-5" dirty="0">
                <a:latin typeface="Times New Roman"/>
                <a:cs typeface="Times New Roman"/>
              </a:rPr>
              <a:t>галогены не реагируют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кислородом,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кремний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dirty="0">
                <a:latin typeface="Times New Roman"/>
                <a:cs typeface="Times New Roman"/>
              </a:rPr>
              <a:t>растворяется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кислотах,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др.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AutoNum type="arabicParenR" startAt="3"/>
              <a:tabLst>
                <a:tab pos="343535" algn="l"/>
              </a:tabLst>
            </a:pPr>
            <a:r>
              <a:rPr sz="2400" spc="-5" dirty="0">
                <a:latin typeface="Times New Roman"/>
                <a:cs typeface="Times New Roman"/>
              </a:rPr>
              <a:t>проверить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возможность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протекания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оставшихся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группах,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-25" dirty="0">
                <a:latin typeface="Times New Roman"/>
                <a:cs typeface="Times New Roman"/>
              </a:rPr>
              <a:t>этого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составить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(схемы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реакций).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6303" y="1799590"/>
            <a:ext cx="78517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А) </a:t>
            </a:r>
            <a:r>
              <a:rPr sz="2400" spc="-10" dirty="0"/>
              <a:t>Ртуть</a:t>
            </a:r>
            <a:r>
              <a:rPr sz="2400" spc="10" dirty="0"/>
              <a:t> </a:t>
            </a:r>
            <a:r>
              <a:rPr sz="2400" dirty="0"/>
              <a:t>– металл,</a:t>
            </a:r>
            <a:r>
              <a:rPr sz="2400" spc="-5" dirty="0"/>
              <a:t> </a:t>
            </a:r>
            <a:r>
              <a:rPr sz="2400" spc="-15" dirty="0"/>
              <a:t>расположенный</a:t>
            </a:r>
            <a:r>
              <a:rPr sz="2400" spc="10" dirty="0"/>
              <a:t> </a:t>
            </a:r>
            <a:r>
              <a:rPr sz="2400" dirty="0"/>
              <a:t>в ряду активности</a:t>
            </a:r>
            <a:r>
              <a:rPr sz="2400" spc="15" dirty="0"/>
              <a:t> </a:t>
            </a:r>
            <a:r>
              <a:rPr sz="2400" spc="10" dirty="0"/>
              <a:t>после </a:t>
            </a:r>
            <a:r>
              <a:rPr sz="2400" spc="-585" dirty="0"/>
              <a:t> </a:t>
            </a:r>
            <a:r>
              <a:rPr sz="2400" spc="-25" dirty="0"/>
              <a:t>водорода</a:t>
            </a:r>
            <a:r>
              <a:rPr sz="2400" spc="5" dirty="0"/>
              <a:t> </a:t>
            </a:r>
            <a:r>
              <a:rPr sz="2400" spc="-5" dirty="0"/>
              <a:t>(малоактивный</a:t>
            </a:r>
            <a:r>
              <a:rPr sz="2400" spc="5" dirty="0"/>
              <a:t> </a:t>
            </a:r>
            <a:r>
              <a:rPr sz="2400" dirty="0"/>
              <a:t>металл).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46303" y="2898775"/>
            <a:ext cx="387540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latin typeface="Times New Roman"/>
                <a:cs typeface="Times New Roman"/>
              </a:rPr>
              <a:t>Готовим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вспомогательную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таблицу.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43128" y="3425976"/>
          <a:ext cx="6017256" cy="26742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3895"/>
                <a:gridCol w="1271905"/>
                <a:gridCol w="1015364"/>
                <a:gridCol w="1015364"/>
                <a:gridCol w="1015364"/>
                <a:gridCol w="1015364"/>
              </a:tblGrid>
              <a:tr h="388214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А)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Hg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1795653"/>
            <a:ext cx="78511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А) </a:t>
            </a:r>
            <a:r>
              <a:rPr sz="2400" spc="-10" dirty="0">
                <a:latin typeface="Times New Roman"/>
                <a:cs typeface="Times New Roman"/>
              </a:rPr>
              <a:t>Ртуть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металл,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расположенный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ряду активности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после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(малоактивный </a:t>
            </a:r>
            <a:r>
              <a:rPr sz="2400" spc="5" dirty="0">
                <a:latin typeface="Times New Roman"/>
                <a:cs typeface="Times New Roman"/>
              </a:rPr>
              <a:t>металл). 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будет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вытеснять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(группы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реагентов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43128" y="3425976"/>
          <a:ext cx="6017256" cy="26742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3895"/>
                <a:gridCol w="1271905"/>
                <a:gridCol w="1015364"/>
                <a:gridCol w="1015364"/>
                <a:gridCol w="1015364"/>
                <a:gridCol w="1015364"/>
              </a:tblGrid>
              <a:tr h="388214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А)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7980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Hg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275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1.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1795653"/>
            <a:ext cx="785114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А) </a:t>
            </a:r>
            <a:r>
              <a:rPr sz="2400" spc="-10" dirty="0">
                <a:latin typeface="Times New Roman"/>
                <a:cs typeface="Times New Roman"/>
              </a:rPr>
              <a:t>Ртуть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металл,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расположенный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ряду активности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после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(малоактивный </a:t>
            </a:r>
            <a:r>
              <a:rPr sz="2400" spc="5" dirty="0">
                <a:latin typeface="Times New Roman"/>
                <a:cs typeface="Times New Roman"/>
              </a:rPr>
              <a:t>металл). 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будет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вытеснять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(группы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реагентов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5).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Не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будет 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вытеснять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соединений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более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активные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металлы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(группы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реагентов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87298" y="3930039"/>
          <a:ext cx="6019800" cy="26741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940"/>
                <a:gridCol w="1419860"/>
                <a:gridCol w="1016000"/>
                <a:gridCol w="1016000"/>
                <a:gridCol w="1016000"/>
                <a:gridCol w="1016000"/>
              </a:tblGrid>
              <a:tr h="388214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А)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Hg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57200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9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8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12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18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Пример</a:t>
            </a:r>
            <a:r>
              <a:rPr b="1" spc="-8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1.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7037" y="1653032"/>
            <a:ext cx="8461375" cy="2402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ct val="999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А)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Ртуть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металл, </a:t>
            </a:r>
            <a:r>
              <a:rPr sz="2000" spc="-10" dirty="0">
                <a:latin typeface="Times New Roman"/>
                <a:cs typeface="Times New Roman"/>
              </a:rPr>
              <a:t>расположенный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ряду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активности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после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водорода 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(малоактивный</a:t>
            </a:r>
            <a:r>
              <a:rPr sz="2000" dirty="0">
                <a:latin typeface="Times New Roman"/>
                <a:cs typeface="Times New Roman"/>
              </a:rPr>
              <a:t> металл).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Не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35" dirty="0">
                <a:latin typeface="Times New Roman"/>
                <a:cs typeface="Times New Roman"/>
              </a:rPr>
              <a:t>будет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вытеснять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водород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из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кислот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(группы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реагентов</a:t>
            </a:r>
            <a:r>
              <a:rPr sz="2000" dirty="0">
                <a:latin typeface="Times New Roman"/>
                <a:cs typeface="Times New Roman"/>
              </a:rPr>
              <a:t> 1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5). </a:t>
            </a:r>
            <a:r>
              <a:rPr sz="2000" b="1" dirty="0">
                <a:latin typeface="Times New Roman"/>
                <a:cs typeface="Times New Roman"/>
              </a:rPr>
              <a:t>Не </a:t>
            </a:r>
            <a:r>
              <a:rPr sz="2000" b="1" spc="-35" dirty="0">
                <a:latin typeface="Times New Roman"/>
                <a:cs typeface="Times New Roman"/>
              </a:rPr>
              <a:t>будет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вытеснять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соединений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более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активные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металлы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(группы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реагентов </a:t>
            </a:r>
            <a:r>
              <a:rPr sz="2000" dirty="0">
                <a:latin typeface="Times New Roman"/>
                <a:cs typeface="Times New Roman"/>
              </a:rPr>
              <a:t>2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4).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Будет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окисляться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кислородом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 вытеснять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серебро</a:t>
            </a:r>
            <a:r>
              <a:rPr sz="2400" spc="-15" dirty="0">
                <a:latin typeface="Times New Roman"/>
                <a:cs typeface="Times New Roman"/>
              </a:rPr>
              <a:t> (расположено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правее,</a:t>
            </a:r>
            <a:r>
              <a:rPr sz="2400" dirty="0">
                <a:latin typeface="Times New Roman"/>
                <a:cs typeface="Times New Roman"/>
              </a:rPr>
              <a:t> чем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ртуть,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ряду активности)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AgNO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растворяться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азотной </a:t>
            </a:r>
            <a:r>
              <a:rPr sz="2400" spc="-5" dirty="0">
                <a:latin typeface="Times New Roman"/>
                <a:cs typeface="Times New Roman"/>
              </a:rPr>
              <a:t>кислоте </a:t>
            </a:r>
            <a:r>
              <a:rPr sz="2400" spc="-10" dirty="0">
                <a:latin typeface="Times New Roman"/>
                <a:cs typeface="Times New Roman"/>
              </a:rPr>
              <a:t>HNO</a:t>
            </a:r>
            <a:r>
              <a:rPr sz="2400" spc="-15" baseline="-20833" dirty="0">
                <a:latin typeface="Times New Roman"/>
                <a:cs typeface="Times New Roman"/>
              </a:rPr>
              <a:t>3</a:t>
            </a:r>
            <a:r>
              <a:rPr sz="2400" spc="-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любой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выделением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оксидов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(ответ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87298" y="4134526"/>
          <a:ext cx="6019800" cy="22395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5940"/>
                <a:gridCol w="1419860"/>
                <a:gridCol w="1016000"/>
                <a:gridCol w="1016000"/>
                <a:gridCol w="1016000"/>
                <a:gridCol w="1016000"/>
              </a:tblGrid>
              <a:tr h="385403">
                <a:tc>
                  <a:txBody>
                    <a:bodyPr/>
                    <a:lstStyle/>
                    <a:p>
                      <a:pPr marL="1587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А)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ts val="2620"/>
                        </a:lnSpc>
                      </a:pP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Hg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62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39">
                <a:tc rowSpan="5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5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5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5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5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5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27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505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51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51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251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51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5438" y="61830"/>
          <a:ext cx="6584314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5329"/>
                <a:gridCol w="3308985"/>
              </a:tblGrid>
              <a:tr h="264042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820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C,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CO, HBr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1637" y="1484756"/>
            <a:ext cx="8623935" cy="1640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  <a:tabLst>
                <a:tab pos="7764780" algn="l"/>
              </a:tabLst>
            </a:pPr>
            <a:r>
              <a:rPr sz="1600" spc="-5" dirty="0">
                <a:latin typeface="Times New Roman"/>
                <a:cs typeface="Times New Roman"/>
              </a:rPr>
              <a:t>А)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Ртуть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	</a:t>
            </a:r>
            <a:r>
              <a:rPr sz="1600" dirty="0">
                <a:latin typeface="Times New Roman"/>
                <a:cs typeface="Times New Roman"/>
              </a:rPr>
              <a:t>талл).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</a:t>
            </a:r>
            <a:endParaRPr sz="1600">
              <a:latin typeface="Times New Roman"/>
              <a:cs typeface="Times New Roman"/>
            </a:endParaRPr>
          </a:p>
          <a:p>
            <a:pPr marL="63500" marR="186055">
              <a:lnSpc>
                <a:spcPct val="100000"/>
              </a:lnSpc>
            </a:pPr>
            <a:r>
              <a:rPr sz="1600" b="1" spc="-35" dirty="0">
                <a:latin typeface="Times New Roman"/>
                <a:cs typeface="Times New Roman"/>
              </a:rPr>
              <a:t>будет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вытеснять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водород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из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(группы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реагентов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5).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35" dirty="0">
                <a:latin typeface="Times New Roman"/>
                <a:cs typeface="Times New Roman"/>
              </a:rPr>
              <a:t>будет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вытеснять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из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соединений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более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активные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металлы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(группы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реагентов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4).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35" dirty="0">
                <a:latin typeface="Times New Roman"/>
                <a:cs typeface="Times New Roman"/>
              </a:rPr>
              <a:t>Будет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окисляться</a:t>
            </a:r>
            <a:r>
              <a:rPr sz="1600" spc="7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кислородом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вытеснять </a:t>
            </a:r>
            <a:r>
              <a:rPr sz="1600" dirty="0">
                <a:latin typeface="Times New Roman"/>
                <a:cs typeface="Times New Roman"/>
              </a:rPr>
              <a:t> серебро </a:t>
            </a:r>
            <a:r>
              <a:rPr sz="1600" spc="-10" dirty="0">
                <a:latin typeface="Times New Roman"/>
                <a:cs typeface="Times New Roman"/>
              </a:rPr>
              <a:t>(расположено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правее,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чем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ртуть,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ряду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активности)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из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AgNO</a:t>
            </a:r>
            <a:r>
              <a:rPr sz="1575" baseline="-21164" dirty="0">
                <a:latin typeface="Times New Roman"/>
                <a:cs typeface="Times New Roman"/>
              </a:rPr>
              <a:t>3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растворяться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азотной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кислоте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HNO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r>
              <a:rPr sz="1575" spc="202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любой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концентрации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 выделением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оксидов </a:t>
            </a:r>
            <a:r>
              <a:rPr sz="1600" spc="-5" dirty="0">
                <a:latin typeface="Times New Roman"/>
                <a:cs typeface="Times New Roman"/>
              </a:rPr>
              <a:t>азота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(ответ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3).</a:t>
            </a:r>
            <a:endParaRPr sz="1600">
              <a:latin typeface="Times New Roman"/>
              <a:cs typeface="Times New Roman"/>
            </a:endParaRPr>
          </a:p>
          <a:p>
            <a:pPr marL="1071245">
              <a:lnSpc>
                <a:spcPct val="100000"/>
              </a:lnSpc>
              <a:spcBef>
                <a:spcPts val="240"/>
              </a:spcBef>
              <a:tabLst>
                <a:tab pos="2007235" algn="l"/>
                <a:tab pos="4460240" algn="l"/>
                <a:tab pos="5476240" algn="l"/>
                <a:tab pos="649224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А)	</a:t>
            </a:r>
            <a:r>
              <a:rPr sz="2400" b="1" dirty="0">
                <a:latin typeface="Times New Roman"/>
                <a:cs typeface="Times New Roman"/>
              </a:rPr>
              <a:t>Hg	1	2	3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45438" y="61830"/>
          <a:ext cx="6850380" cy="16253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8990"/>
                <a:gridCol w="3501390"/>
              </a:tblGrid>
              <a:tr h="264042">
                <a:tc>
                  <a:txBody>
                    <a:bodyPr/>
                    <a:lstStyle/>
                    <a:p>
                      <a:pPr marL="127000" marR="67310">
                        <a:lnSpc>
                          <a:spcPts val="1964"/>
                        </a:lnSpc>
                      </a:pP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ФОРМУЛА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ВЕЩЕСТВА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 marR="186055">
                        <a:lnSpc>
                          <a:spcPts val="1964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РЕАГЕНТЫ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9554">
                <a:tc>
                  <a:txBody>
                    <a:bodyPr/>
                    <a:lstStyle/>
                    <a:p>
                      <a:pPr marL="127000" marR="67310">
                        <a:lnSpc>
                          <a:spcPts val="204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А)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 marR="186055">
                        <a:lnSpc>
                          <a:spcPts val="204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AlCl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9005">
                <a:tc>
                  <a:txBody>
                    <a:bodyPr/>
                    <a:lstStyle/>
                    <a:p>
                      <a:pPr marL="127000" marR="67310">
                        <a:lnSpc>
                          <a:spcPts val="1925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Б)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Fe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 marR="186055">
                        <a:lnSpc>
                          <a:spcPts val="1925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O,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NaCl,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Mg(NO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20">
                <a:tc>
                  <a:txBody>
                    <a:bodyPr/>
                    <a:lstStyle/>
                    <a:p>
                      <a:pPr marL="127000" marR="67310">
                        <a:lnSpc>
                          <a:spcPts val="1889"/>
                        </a:lnSpc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В)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 marR="18605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AgNO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74311">
                <a:tc>
                  <a:txBody>
                    <a:bodyPr/>
                    <a:lstStyle/>
                    <a:p>
                      <a:pPr marL="127000" marR="67310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Г)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KHCO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 marR="186055">
                        <a:lnSpc>
                          <a:spcPts val="1889"/>
                        </a:lnSpc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ZnO,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NaOH, Na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18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18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44114">
                <a:tc>
                  <a:txBody>
                    <a:bodyPr/>
                    <a:lstStyle/>
                    <a:p>
                      <a:pPr marL="19050">
                        <a:lnSpc>
                          <a:spcPts val="1400"/>
                        </a:lnSpc>
                        <a:spcBef>
                          <a:spcPts val="425"/>
                        </a:spcBef>
                      </a:pP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металл,</a:t>
                      </a:r>
                      <a:r>
                        <a:rPr sz="16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расположенный</a:t>
                      </a:r>
                      <a:r>
                        <a:rPr sz="16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ряду</a:t>
                      </a:r>
                      <a:r>
                        <a:rPr sz="1600" spc="-10" dirty="0">
                          <a:latin typeface="Times New Roman"/>
                          <a:cs typeface="Times New Roman"/>
                        </a:rPr>
                        <a:t> активн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600"/>
                        </a:lnSpc>
                        <a:spcBef>
                          <a:spcPts val="225"/>
                        </a:spcBef>
                      </a:pPr>
                      <a:r>
                        <a:rPr sz="1600" spc="3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сти</a:t>
                      </a:r>
                      <a:r>
                        <a:rPr sz="16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509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700" spc="-600" baseline="15432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600" spc="-40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700" spc="-240" baseline="15432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600" spc="-11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00" spc="-1650" baseline="15432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1600" spc="-40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700" baseline="15432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700" spc="-104" baseline="15432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spc="-69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700" spc="-794" baseline="15432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600" spc="-28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700" spc="-1604" baseline="15432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1600" spc="-54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700" spc="150" baseline="15432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600" spc="-45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700" spc="-1282" baseline="15432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600" spc="-4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1600" spc="-72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2700" spc="-727" baseline="15432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600" spc="-23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700" spc="7" baseline="15432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1600" spc="5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лоа</a:t>
                      </a:r>
                      <a:r>
                        <a:rPr sz="1600" spc="-2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тивный</a:t>
                      </a:r>
                      <a:r>
                        <a:rPr sz="16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ме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/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63595" y="3184398"/>
          <a:ext cx="4064000" cy="1657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1016000"/>
                <a:gridCol w="1016000"/>
                <a:gridCol w="1016000"/>
              </a:tblGrid>
              <a:tr h="331469">
                <a:tc>
                  <a:txBody>
                    <a:bodyPr/>
                    <a:lstStyle/>
                    <a:p>
                      <a:pPr marL="91440">
                        <a:lnSpc>
                          <a:spcPts val="20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0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1470">
                <a:tc>
                  <a:txBody>
                    <a:bodyPr/>
                    <a:lstStyle/>
                    <a:p>
                      <a:pPr marL="91440">
                        <a:lnSpc>
                          <a:spcPts val="20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0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1597">
                <a:tc>
                  <a:txBody>
                    <a:bodyPr/>
                    <a:lstStyle/>
                    <a:p>
                      <a:pPr marL="91440">
                        <a:lnSpc>
                          <a:spcPts val="20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20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4020" algn="r">
                        <a:lnSpc>
                          <a:spcPts val="20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1469">
                <a:tc>
                  <a:txBody>
                    <a:bodyPr/>
                    <a:lstStyle/>
                    <a:p>
                      <a:pPr marL="91440">
                        <a:lnSpc>
                          <a:spcPts val="205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4)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05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1469">
                <a:tc>
                  <a:txBody>
                    <a:bodyPr/>
                    <a:lstStyle/>
                    <a:p>
                      <a:pPr marL="91440">
                        <a:lnSpc>
                          <a:spcPts val="20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422909" algn="r">
                        <a:lnSpc>
                          <a:spcPts val="204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–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396747" y="4317238"/>
            <a:ext cx="6216650" cy="2007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395986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Составляем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уравнения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реакций:</a:t>
            </a:r>
            <a:endParaRPr sz="1800">
              <a:latin typeface="Calibri"/>
              <a:cs typeface="Calibri"/>
            </a:endParaRPr>
          </a:p>
          <a:p>
            <a:pPr marL="144145">
              <a:lnSpc>
                <a:spcPct val="100000"/>
              </a:lnSpc>
              <a:spcBef>
                <a:spcPts val="720"/>
              </a:spcBef>
            </a:pPr>
            <a:r>
              <a:rPr sz="2200" spc="-5" dirty="0">
                <a:latin typeface="Times New Roman"/>
                <a:cs typeface="Times New Roman"/>
              </a:rPr>
              <a:t>2Hg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</a:t>
            </a:r>
            <a:r>
              <a:rPr sz="2175" baseline="-21072" dirty="0">
                <a:latin typeface="Times New Roman"/>
                <a:cs typeface="Times New Roman"/>
              </a:rPr>
              <a:t>2</a:t>
            </a:r>
            <a:r>
              <a:rPr sz="2175" spc="284" baseline="-21072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=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2HgO</a:t>
            </a:r>
            <a:endParaRPr sz="2200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Hg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+ 2AgNO</a:t>
            </a:r>
            <a:r>
              <a:rPr sz="2175" spc="-7" baseline="-21072" dirty="0">
                <a:latin typeface="Times New Roman"/>
                <a:cs typeface="Times New Roman"/>
              </a:rPr>
              <a:t>3</a:t>
            </a:r>
            <a:r>
              <a:rPr sz="2175" spc="292" baseline="-21072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= 2Ag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Hg(NO</a:t>
            </a:r>
            <a:r>
              <a:rPr sz="2175" spc="-7" baseline="-21072" dirty="0">
                <a:latin typeface="Times New Roman"/>
                <a:cs typeface="Times New Roman"/>
              </a:rPr>
              <a:t>3</a:t>
            </a:r>
            <a:r>
              <a:rPr sz="2200" spc="-5" dirty="0">
                <a:latin typeface="Times New Roman"/>
                <a:cs typeface="Times New Roman"/>
              </a:rPr>
              <a:t>)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endParaRPr sz="2175" baseline="-21072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Hg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+ 4HNO</a:t>
            </a:r>
            <a:r>
              <a:rPr sz="2175" spc="-7" baseline="-21072" dirty="0">
                <a:latin typeface="Times New Roman"/>
                <a:cs typeface="Times New Roman"/>
              </a:rPr>
              <a:t>3(конц.)</a:t>
            </a:r>
            <a:r>
              <a:rPr sz="2175" spc="307" baseline="-21072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= Hg(NO</a:t>
            </a:r>
            <a:r>
              <a:rPr sz="2175" spc="-7" baseline="-21072" dirty="0">
                <a:latin typeface="Times New Roman"/>
                <a:cs typeface="Times New Roman"/>
              </a:rPr>
              <a:t>3</a:t>
            </a:r>
            <a:r>
              <a:rPr sz="2200" spc="-5" dirty="0">
                <a:latin typeface="Times New Roman"/>
                <a:cs typeface="Times New Roman"/>
              </a:rPr>
              <a:t>)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175" spc="337" baseline="-21072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+ 2NO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200" spc="-5" dirty="0">
                <a:latin typeface="Times New Roman"/>
                <a:cs typeface="Times New Roman"/>
              </a:rPr>
              <a:t>↑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2H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200" spc="-5" dirty="0">
                <a:latin typeface="Times New Roman"/>
                <a:cs typeface="Times New Roman"/>
              </a:rPr>
              <a:t>O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или</a:t>
            </a:r>
            <a:endParaRPr sz="2200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Times New Roman"/>
                <a:cs typeface="Times New Roman"/>
              </a:rPr>
              <a:t>3Hg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8HNO</a:t>
            </a:r>
            <a:r>
              <a:rPr sz="2175" baseline="-21072" dirty="0">
                <a:latin typeface="Times New Roman"/>
                <a:cs typeface="Times New Roman"/>
              </a:rPr>
              <a:t>3(разб.)</a:t>
            </a:r>
            <a:r>
              <a:rPr sz="2175" spc="292" baseline="-21072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= 3Hg(NO</a:t>
            </a:r>
            <a:r>
              <a:rPr sz="2175" spc="-7" baseline="-21072" dirty="0">
                <a:latin typeface="Times New Roman"/>
                <a:cs typeface="Times New Roman"/>
              </a:rPr>
              <a:t>3</a:t>
            </a:r>
            <a:r>
              <a:rPr sz="2200" spc="-5" dirty="0">
                <a:latin typeface="Times New Roman"/>
                <a:cs typeface="Times New Roman"/>
              </a:rPr>
              <a:t>)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175" spc="315" baseline="-21072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2NO↑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+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4H</a:t>
            </a:r>
            <a:r>
              <a:rPr sz="2175" spc="-7" baseline="-21072" dirty="0">
                <a:latin typeface="Times New Roman"/>
                <a:cs typeface="Times New Roman"/>
              </a:rPr>
              <a:t>2</a:t>
            </a:r>
            <a:r>
              <a:rPr sz="2200" spc="-5" dirty="0">
                <a:latin typeface="Times New Roman"/>
                <a:cs typeface="Times New Roman"/>
              </a:rPr>
              <a:t>O.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3286" y="78993"/>
            <a:ext cx="1074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3616</Words>
  <Application>Microsoft Office PowerPoint</Application>
  <PresentationFormat>Экран (4:3)</PresentationFormat>
  <Paragraphs>806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Взаимосвязь неорганических веществ. Вопрос 7 в ЕГЭ-2024:</vt:lpstr>
      <vt:lpstr>Презентация PowerPoint</vt:lpstr>
      <vt:lpstr>Пример 1. Установите соответствие между формулой  вещества и реагентами, с каждым из которых это вещество  может взаимодействовать: к каждой позиции, обозначенной  буквой, подберите соответствующую позицию,  обозначенную цифрой.</vt:lpstr>
      <vt:lpstr>Поиск правильного ответа</vt:lpstr>
      <vt:lpstr>А) Ртуть – металл, расположенный в ряду активности после  водорода (малоактивный металл).</vt:lpstr>
      <vt:lpstr>Пример 1.</vt:lpstr>
      <vt:lpstr>Пример 1.</vt:lpstr>
      <vt:lpstr>Презентация PowerPoint</vt:lpstr>
      <vt:lpstr>Презентация PowerPoint</vt:lpstr>
      <vt:lpstr>Пример 1.</vt:lpstr>
      <vt:lpstr>Пример 1.</vt:lpstr>
      <vt:lpstr>Презентация PowerPoint</vt:lpstr>
      <vt:lpstr>Пример 1.</vt:lpstr>
      <vt:lpstr>Пример 1.</vt:lpstr>
      <vt:lpstr>Презентация PowerPoint</vt:lpstr>
      <vt:lpstr>Пример 1.</vt:lpstr>
      <vt:lpstr>Пример 1.</vt:lpstr>
      <vt:lpstr>Ответ: 3541.</vt:lpstr>
      <vt:lpstr>Пример 2. Установите соответствие между формулой  вещества и реагентами, с каждым из которых это вещество  может взаимодействовать: к каждой позиции, обозначенной  буквой, подберите соответствующую позицию,  обозначенную цифрой.</vt:lpstr>
      <vt:lpstr>А) Фосфор – неметалл, окислитель, восстановитель, диспропорционирование.</vt:lpstr>
      <vt:lpstr>А) Фосфор – неметалл, окислитель, восстановитель, диспропорционирование.</vt:lpstr>
      <vt:lpstr>А) Фосфор – неметалл, окислитель, восстановитель, диспропорционирование.</vt:lpstr>
      <vt:lpstr>Пример 2.</vt:lpstr>
      <vt:lpstr>Б) Оксид меди(II) Cu+2O – оснóвный оксид малоактивного металла, окислитель по</vt:lpstr>
      <vt:lpstr>Пример 2.</vt:lpstr>
      <vt:lpstr>В) Бромоводород H+1Br-1 – водный раствор является сильной кислотой, окислитель  по H+1 (металлы левее H2), восстановитель по Br-1. Не будет реагировать с BaSO4  (группа 1), S (группа 3), HCl и HI (группы 4 и 5). Будет реагировать с NH3,  Na2SO3, KHCO3 (ответ В – 2). В) HBr 1 2 3</vt:lpstr>
      <vt:lpstr>Пример 2.</vt:lpstr>
      <vt:lpstr>Г) Сульфид железа(II) Fe+2S-2 - нерастворимое в воде вещество. Восстановитель по</vt:lpstr>
      <vt:lpstr>Ответ: 3425.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Взаимосвязь неорганических веществ. Вопрос 7 (ЕГЭ-2023)</dc:title>
  <dc:creator>pc</dc:creator>
  <cp:lastModifiedBy>Калибатова</cp:lastModifiedBy>
  <cp:revision>2</cp:revision>
  <dcterms:created xsi:type="dcterms:W3CDTF">2023-10-03T06:27:35Z</dcterms:created>
  <dcterms:modified xsi:type="dcterms:W3CDTF">2024-01-17T11:06:57Z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2023-10-03T00:00:00Z</vt:filetime>
  </property>
</Properties>
</file>