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  <p:sldMasterId id="2147483832" r:id="rId2"/>
    <p:sldMasterId id="2147483845" r:id="rId3"/>
  </p:sldMasterIdLst>
  <p:notesMasterIdLst>
    <p:notesMasterId r:id="rId46"/>
  </p:notesMasterIdLst>
  <p:sldIdLst>
    <p:sldId id="298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10" r:id="rId12"/>
    <p:sldId id="312" r:id="rId13"/>
    <p:sldId id="311" r:id="rId14"/>
    <p:sldId id="330" r:id="rId15"/>
    <p:sldId id="331" r:id="rId16"/>
    <p:sldId id="332" r:id="rId17"/>
    <p:sldId id="313" r:id="rId18"/>
    <p:sldId id="335" r:id="rId19"/>
    <p:sldId id="314" r:id="rId20"/>
    <p:sldId id="329" r:id="rId21"/>
    <p:sldId id="336" r:id="rId22"/>
    <p:sldId id="315" r:id="rId23"/>
    <p:sldId id="316" r:id="rId24"/>
    <p:sldId id="317" r:id="rId25"/>
    <p:sldId id="33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25" r:id="rId34"/>
    <p:sldId id="326" r:id="rId35"/>
    <p:sldId id="327" r:id="rId36"/>
    <p:sldId id="338" r:id="rId37"/>
    <p:sldId id="333" r:id="rId38"/>
    <p:sldId id="339" r:id="rId39"/>
    <p:sldId id="334" r:id="rId40"/>
    <p:sldId id="328" r:id="rId41"/>
    <p:sldId id="340" r:id="rId42"/>
    <p:sldId id="341" r:id="rId43"/>
    <p:sldId id="342" r:id="rId44"/>
    <p:sldId id="301" r:id="rId4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5" autoAdjust="0"/>
    <p:restoredTop sz="94660"/>
  </p:normalViewPr>
  <p:slideViewPr>
    <p:cSldViewPr snapToGrid="0">
      <p:cViewPr>
        <p:scale>
          <a:sx n="123" d="100"/>
          <a:sy n="123" d="100"/>
        </p:scale>
        <p:origin x="-1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460214-B150-422A-A6D3-E6631D94C941}" type="datetimeFigureOut">
              <a:rPr lang="ru-RU" smtClean="0"/>
              <a:t>30.01.2024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46969-35C6-410C-9AB2-1CA2A1A7B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807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095175FF-A1CA-411E-BD3B-A31410E958A4}" type="slidenum">
              <a:rPr lang="ru-RU" altLang="ru-RU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1</a:t>
            </a:fld>
            <a:endParaRPr lang="ru-RU" altLang="ru-RU" smtClean="0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825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fld id="{1B6130BD-4F39-4734-B168-235ED4A3CC93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>
                <a:buClrTx/>
                <a:buFontTx/>
                <a:buNone/>
              </a:pPr>
              <a:t>42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745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71637-A028-4E8E-99F1-7A34F0E82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6338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D38EF-6700-4DE0-B3DF-88FA944FFE4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3824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3567" y="1604963"/>
            <a:ext cx="2817284" cy="452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1" y="1604963"/>
            <a:ext cx="8250767" cy="452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BA171-8DC3-42A0-9F0D-8362418FB86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6479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401888"/>
            <a:ext cx="11271251" cy="14652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0FA01-FC03-4244-B579-D45DC497E81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4466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2E43A87D-35E5-4148-8690-D8536093E66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6112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29FC331D-4D84-4438-B832-63AD00A6DA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1462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D2467E51-134F-4F80-BAF0-24F596EDE3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0515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249489"/>
            <a:ext cx="5380567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3367" y="2249489"/>
            <a:ext cx="5382684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FD66BF3F-FF07-4CF3-A191-4AF18D9630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170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E5A867DD-A326-456B-9BB2-11360846878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12228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E06B9BEE-F7E9-40B5-AC6B-A06C960640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7751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D22CBCD3-3B74-4461-8296-9FA84E1ADB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422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7853D-5362-4116-9236-702745FD7C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44364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E041F40D-4C96-429F-9BAB-BA12B83321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9665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613A2E69-3DDA-4800-8ACD-0DF7B4A69A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8680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8CA71F91-73A2-44AB-B4BB-1AB7E85D2E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04354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4967" y="1143001"/>
            <a:ext cx="2741084" cy="54260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1" y="1143001"/>
            <a:ext cx="8022167" cy="54260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932FAFE7-8CBD-4550-B5C0-0F8CE67A6F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23239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584" y="212725"/>
            <a:ext cx="10380133" cy="14541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576917" y="2017713"/>
            <a:ext cx="10352616" cy="4233862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>
          <a:xfrm>
            <a:off x="9389534" y="6242051"/>
            <a:ext cx="2529417" cy="449263"/>
          </a:xfrm>
        </p:spPr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FE27E4D4-3E0A-4B79-8FEE-A095569D5D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76166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7F280-AF2B-4A3C-9435-890F379948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8981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BE424-3733-48B1-B248-D07E573074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35126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CF9C0-6641-4A54-B1AD-C3A3BB5C316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08415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380567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3367" y="1604963"/>
            <a:ext cx="5382684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90D73-A803-47ED-A951-8C9FFF42B24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02888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8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EFF98-F74A-466B-8D3C-CEB2FF0CF7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423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B412D-90FB-4959-964D-A5F037AF69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48035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F1928-CB00-4BF2-A8D9-3FAFD75BDC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89467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3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CCA20-6DC5-49B8-889B-EFAFB1FC33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12479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2F2B-00EE-4BDF-BD20-A29B58CB41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89243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174E7-F2A9-4698-8D7A-D5C06E6C40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03526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100FF-5338-4A8F-9CCF-5E33596551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42118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3567" y="1604963"/>
            <a:ext cx="2817284" cy="452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1" y="1604963"/>
            <a:ext cx="8250767" cy="452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BD58C-1A6A-4CB4-AFE6-979D5DCFBD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52605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401888"/>
            <a:ext cx="11271251" cy="14652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8BEC8-8BF1-47EC-BEB5-F5E58F0C65C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871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380567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3367" y="1604963"/>
            <a:ext cx="5382684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84EAD-11C1-4509-ACB9-D1747749B9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284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8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859B4-0100-4D5D-9B06-39D62B8DC89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315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09D46-7639-4970-AC31-A294A5A3AE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1362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3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BCDC5-4A0C-4EB6-B2DC-092282857E6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457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207EA-A326-4447-9BA0-73FA566B7A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1849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44E78-DE72-4BED-8461-69484D99276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972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/>
        </p:nvSpPr>
        <p:spPr bwMode="auto">
          <a:xfrm>
            <a:off x="0" y="366714"/>
            <a:ext cx="12192000" cy="8413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1"/>
            <a:ext cx="12192000" cy="309563"/>
          </a:xfrm>
          <a:prstGeom prst="rect">
            <a:avLst/>
          </a:prstGeom>
          <a:solidFill>
            <a:srgbClr val="4244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307975"/>
            <a:ext cx="12192000" cy="90488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7213600" y="360364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7213600" y="439739"/>
            <a:ext cx="4978400" cy="1809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7209367" y="496889"/>
            <a:ext cx="4083051" cy="26987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2" name="AutoShape 7"/>
          <p:cNvSpPr>
            <a:spLocks noChangeArrowheads="1"/>
          </p:cNvSpPr>
          <p:nvPr/>
        </p:nvSpPr>
        <p:spPr bwMode="auto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12058651" y="-1588"/>
            <a:ext cx="35983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12033251" y="-1588"/>
            <a:ext cx="10583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7" name="Rectangle 12"/>
          <p:cNvSpPr>
            <a:spLocks noChangeArrowheads="1"/>
          </p:cNvSpPr>
          <p:nvPr/>
        </p:nvSpPr>
        <p:spPr bwMode="auto">
          <a:xfrm>
            <a:off x="11887201" y="0"/>
            <a:ext cx="71967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8" name="Rectangle 13"/>
          <p:cNvSpPr>
            <a:spLocks noChangeArrowheads="1"/>
          </p:cNvSpPr>
          <p:nvPr/>
        </p:nvSpPr>
        <p:spPr bwMode="auto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9" name="Rectangle 14"/>
          <p:cNvSpPr>
            <a:spLocks noChangeArrowheads="1"/>
          </p:cNvSpPr>
          <p:nvPr/>
        </p:nvSpPr>
        <p:spPr bwMode="auto">
          <a:xfrm>
            <a:off x="7213600" y="3810001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0" name="Rectangle 15"/>
          <p:cNvSpPr>
            <a:spLocks noChangeArrowheads="1"/>
          </p:cNvSpPr>
          <p:nvPr/>
        </p:nvSpPr>
        <p:spPr bwMode="auto">
          <a:xfrm>
            <a:off x="7213600" y="3897314"/>
            <a:ext cx="4978400" cy="19208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1" name="Rectangle 16"/>
          <p:cNvSpPr>
            <a:spLocks noChangeArrowheads="1"/>
          </p:cNvSpPr>
          <p:nvPr/>
        </p:nvSpPr>
        <p:spPr bwMode="auto">
          <a:xfrm>
            <a:off x="7213600" y="4114801"/>
            <a:ext cx="4978400" cy="9525"/>
          </a:xfrm>
          <a:prstGeom prst="rect">
            <a:avLst/>
          </a:prstGeom>
          <a:solidFill>
            <a:srgbClr val="438086">
              <a:alpha val="6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2" name="Rectangle 17"/>
          <p:cNvSpPr>
            <a:spLocks noChangeArrowheads="1"/>
          </p:cNvSpPr>
          <p:nvPr/>
        </p:nvSpPr>
        <p:spPr bwMode="auto">
          <a:xfrm>
            <a:off x="7213601" y="4164013"/>
            <a:ext cx="2620433" cy="19050"/>
          </a:xfrm>
          <a:prstGeom prst="rect">
            <a:avLst/>
          </a:prstGeom>
          <a:solidFill>
            <a:srgbClr val="438086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3" name="Rectangle 18"/>
          <p:cNvSpPr>
            <a:spLocks noChangeArrowheads="1"/>
          </p:cNvSpPr>
          <p:nvPr/>
        </p:nvSpPr>
        <p:spPr bwMode="auto">
          <a:xfrm>
            <a:off x="7213601" y="4198939"/>
            <a:ext cx="2620433" cy="9525"/>
          </a:xfrm>
          <a:prstGeom prst="rect">
            <a:avLst/>
          </a:prstGeom>
          <a:solidFill>
            <a:srgbClr val="438086">
              <a:alpha val="6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4" name="AutoShape 19"/>
          <p:cNvSpPr>
            <a:spLocks noChangeArrowheads="1"/>
          </p:cNvSpPr>
          <p:nvPr/>
        </p:nvSpPr>
        <p:spPr bwMode="auto">
          <a:xfrm>
            <a:off x="7213600" y="3962400"/>
            <a:ext cx="4083051" cy="26988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5" name="AutoShape 20"/>
          <p:cNvSpPr>
            <a:spLocks noChangeArrowheads="1"/>
          </p:cNvSpPr>
          <p:nvPr/>
        </p:nvSpPr>
        <p:spPr bwMode="auto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6" name="Rectangle 21"/>
          <p:cNvSpPr>
            <a:spLocks noChangeArrowheads="1"/>
          </p:cNvSpPr>
          <p:nvPr/>
        </p:nvSpPr>
        <p:spPr bwMode="auto">
          <a:xfrm>
            <a:off x="0" y="3649664"/>
            <a:ext cx="12192000" cy="2444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7" name="Rectangle 22"/>
          <p:cNvSpPr>
            <a:spLocks noChangeArrowheads="1"/>
          </p:cNvSpPr>
          <p:nvPr/>
        </p:nvSpPr>
        <p:spPr bwMode="auto">
          <a:xfrm>
            <a:off x="0" y="3675063"/>
            <a:ext cx="12192000" cy="139700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8" name="Rectangle 23"/>
          <p:cNvSpPr>
            <a:spLocks noChangeArrowheads="1"/>
          </p:cNvSpPr>
          <p:nvPr/>
        </p:nvSpPr>
        <p:spPr bwMode="auto">
          <a:xfrm>
            <a:off x="8551334" y="3643313"/>
            <a:ext cx="3638551" cy="249237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9" name="Rectangle 24"/>
          <p:cNvSpPr>
            <a:spLocks noChangeArrowheads="1"/>
          </p:cNvSpPr>
          <p:nvPr/>
        </p:nvSpPr>
        <p:spPr bwMode="auto">
          <a:xfrm>
            <a:off x="0" y="0"/>
            <a:ext cx="12192000" cy="3702050"/>
          </a:xfrm>
          <a:prstGeom prst="rect">
            <a:avLst/>
          </a:prstGeom>
          <a:solidFill>
            <a:srgbClr val="4244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50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401888"/>
            <a:ext cx="11271251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9144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2" name="Rectangle 26"/>
          <p:cNvSpPr>
            <a:spLocks noGrp="1" noChangeArrowheads="1"/>
          </p:cNvSpPr>
          <p:nvPr>
            <p:ph type="dt"/>
          </p:nvPr>
        </p:nvSpPr>
        <p:spPr bwMode="auto">
          <a:xfrm>
            <a:off x="8940801" y="4206875"/>
            <a:ext cx="1274233" cy="452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1pPr>
          </a:lstStyle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7.2.12</a:t>
            </a:r>
            <a:endParaRPr lang="ru-RU"/>
          </a:p>
        </p:txBody>
      </p:sp>
      <p:sp>
        <p:nvSpPr>
          <p:cNvPr id="1052" name="Text Box 27"/>
          <p:cNvSpPr txBox="1">
            <a:spLocks noChangeArrowheads="1"/>
          </p:cNvSpPr>
          <p:nvPr/>
        </p:nvSpPr>
        <p:spPr bwMode="auto">
          <a:xfrm>
            <a:off x="7213600" y="4205288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8"/>
          <p:cNvSpPr>
            <a:spLocks noGrp="1" noChangeArrowheads="1"/>
          </p:cNvSpPr>
          <p:nvPr>
            <p:ph type="sldNum"/>
          </p:nvPr>
        </p:nvSpPr>
        <p:spPr bwMode="auto">
          <a:xfrm>
            <a:off x="11093451" y="1589"/>
            <a:ext cx="990600" cy="390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SzPct val="100000"/>
              <a:defRPr>
                <a:solidFill>
                  <a:srgbClr val="000000"/>
                </a:solidFill>
              </a:defRPr>
            </a:lvl1pPr>
          </a:lstStyle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69F891-6565-4039-8983-146212ACCB44}" type="slidenum">
              <a:rPr lang="ru-RU" altLang="ru-RU" smtClean="0">
                <a:latin typeface="Arial" panose="020B0604020202020204" pitchFamily="34" charset="0"/>
              </a:rPr>
              <a:pPr defTabSz="449263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1054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66451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176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400623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</p:sldLayoutIdLst>
  <p:hf sldNum="0" hdr="0" ftr="0"/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53548A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buChar char="•"/>
        <a:defRPr sz="2200">
          <a:solidFill>
            <a:srgbClr val="53548A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A04DA3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A04DA3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0" y="366714"/>
            <a:ext cx="12192000" cy="8413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1"/>
            <a:ext cx="12192000" cy="309563"/>
          </a:xfrm>
          <a:prstGeom prst="rect">
            <a:avLst/>
          </a:prstGeom>
          <a:solidFill>
            <a:srgbClr val="4244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307975"/>
            <a:ext cx="12192000" cy="90488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7213600" y="360364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7213600" y="439739"/>
            <a:ext cx="4978400" cy="1809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7209367" y="496889"/>
            <a:ext cx="4083051" cy="26987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0" name="AutoShape 7"/>
          <p:cNvSpPr>
            <a:spLocks noChangeArrowheads="1"/>
          </p:cNvSpPr>
          <p:nvPr/>
        </p:nvSpPr>
        <p:spPr bwMode="auto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1" name="Rectangle 8"/>
          <p:cNvSpPr>
            <a:spLocks noChangeArrowheads="1"/>
          </p:cNvSpPr>
          <p:nvPr/>
        </p:nvSpPr>
        <p:spPr bwMode="auto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2" name="Rectangle 9"/>
          <p:cNvSpPr>
            <a:spLocks noChangeArrowheads="1"/>
          </p:cNvSpPr>
          <p:nvPr/>
        </p:nvSpPr>
        <p:spPr bwMode="auto">
          <a:xfrm>
            <a:off x="12058651" y="-1588"/>
            <a:ext cx="35983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3" name="Rectangle 10"/>
          <p:cNvSpPr>
            <a:spLocks noChangeArrowheads="1"/>
          </p:cNvSpPr>
          <p:nvPr/>
        </p:nvSpPr>
        <p:spPr bwMode="auto">
          <a:xfrm>
            <a:off x="12033251" y="-1588"/>
            <a:ext cx="10583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4" name="Rectangle 11"/>
          <p:cNvSpPr>
            <a:spLocks noChangeArrowheads="1"/>
          </p:cNvSpPr>
          <p:nvPr/>
        </p:nvSpPr>
        <p:spPr bwMode="auto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5" name="Rectangle 12"/>
          <p:cNvSpPr>
            <a:spLocks noChangeArrowheads="1"/>
          </p:cNvSpPr>
          <p:nvPr/>
        </p:nvSpPr>
        <p:spPr bwMode="auto">
          <a:xfrm>
            <a:off x="11887201" y="0"/>
            <a:ext cx="71967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6" name="Rectangle 13"/>
          <p:cNvSpPr>
            <a:spLocks noChangeArrowheads="1"/>
          </p:cNvSpPr>
          <p:nvPr/>
        </p:nvSpPr>
        <p:spPr bwMode="auto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143000"/>
            <a:ext cx="10966451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308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249489"/>
            <a:ext cx="10966451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2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8782051" y="612775"/>
            <a:ext cx="1270000" cy="452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Tx/>
              <a:buSzPct val="100000"/>
              <a:buFontTx/>
              <a:buNone/>
              <a:tabLst>
                <a:tab pos="723900" algn="l"/>
              </a:tabLst>
              <a:defRPr>
                <a:solidFill>
                  <a:srgbClr val="000000"/>
                </a:solidFill>
                <a:latin typeface="+mn-lt"/>
                <a:ea typeface="SimSun" charset="-122"/>
                <a:cs typeface="Arial Unicode MS" charset="0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7.2.12</a:t>
            </a:r>
            <a:endParaRPr lang="ru-RU"/>
          </a:p>
        </p:txBody>
      </p:sp>
      <p:sp>
        <p:nvSpPr>
          <p:cNvPr id="3090" name="Text Box 17"/>
          <p:cNvSpPr txBox="1">
            <a:spLocks noChangeArrowheads="1"/>
          </p:cNvSpPr>
          <p:nvPr/>
        </p:nvSpPr>
        <p:spPr bwMode="auto">
          <a:xfrm>
            <a:off x="7010401" y="612775"/>
            <a:ext cx="176741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10900833" y="1589"/>
            <a:ext cx="1009651" cy="409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Tx/>
              <a:buSzPct val="100000"/>
              <a:buFontTx/>
              <a:buNone/>
              <a:defRPr smtClean="0">
                <a:solidFill>
                  <a:srgbClr val="000000"/>
                </a:solidFill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DD92D950-CD04-406C-8CB1-0E242B67E9C5}" type="slidenum">
              <a:rPr lang="ru-RU" altLang="ru-RU"/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069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</p:sldLayoutIdLst>
  <p:hf sldNum="0" hdr="0" ftr="0"/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53548A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buChar char="•"/>
        <a:defRPr sz="2200">
          <a:solidFill>
            <a:srgbClr val="53548A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A04DA3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A04DA3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/>
        </p:nvSpPr>
        <p:spPr bwMode="auto">
          <a:xfrm>
            <a:off x="0" y="366714"/>
            <a:ext cx="12192000" cy="8413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1"/>
            <a:ext cx="12192000" cy="309563"/>
          </a:xfrm>
          <a:prstGeom prst="rect">
            <a:avLst/>
          </a:prstGeom>
          <a:solidFill>
            <a:srgbClr val="4244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307975"/>
            <a:ext cx="12192000" cy="90488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7213600" y="360364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7213600" y="439739"/>
            <a:ext cx="4978400" cy="1809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7209367" y="496889"/>
            <a:ext cx="4083051" cy="26987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2" name="AutoShape 7"/>
          <p:cNvSpPr>
            <a:spLocks noChangeArrowheads="1"/>
          </p:cNvSpPr>
          <p:nvPr/>
        </p:nvSpPr>
        <p:spPr bwMode="auto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12058651" y="-1588"/>
            <a:ext cx="35983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12033251" y="-1588"/>
            <a:ext cx="10583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7" name="Rectangle 12"/>
          <p:cNvSpPr>
            <a:spLocks noChangeArrowheads="1"/>
          </p:cNvSpPr>
          <p:nvPr/>
        </p:nvSpPr>
        <p:spPr bwMode="auto">
          <a:xfrm>
            <a:off x="11887201" y="0"/>
            <a:ext cx="71967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8" name="Rectangle 13"/>
          <p:cNvSpPr>
            <a:spLocks noChangeArrowheads="1"/>
          </p:cNvSpPr>
          <p:nvPr/>
        </p:nvSpPr>
        <p:spPr bwMode="auto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9" name="Rectangle 14"/>
          <p:cNvSpPr>
            <a:spLocks noChangeArrowheads="1"/>
          </p:cNvSpPr>
          <p:nvPr/>
        </p:nvSpPr>
        <p:spPr bwMode="auto">
          <a:xfrm>
            <a:off x="7213600" y="3810001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0" name="Rectangle 15"/>
          <p:cNvSpPr>
            <a:spLocks noChangeArrowheads="1"/>
          </p:cNvSpPr>
          <p:nvPr/>
        </p:nvSpPr>
        <p:spPr bwMode="auto">
          <a:xfrm>
            <a:off x="7213600" y="3897314"/>
            <a:ext cx="4978400" cy="19208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1" name="Rectangle 16"/>
          <p:cNvSpPr>
            <a:spLocks noChangeArrowheads="1"/>
          </p:cNvSpPr>
          <p:nvPr/>
        </p:nvSpPr>
        <p:spPr bwMode="auto">
          <a:xfrm>
            <a:off x="7213600" y="4114801"/>
            <a:ext cx="4978400" cy="9525"/>
          </a:xfrm>
          <a:prstGeom prst="rect">
            <a:avLst/>
          </a:prstGeom>
          <a:solidFill>
            <a:srgbClr val="438086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2" name="Rectangle 17"/>
          <p:cNvSpPr>
            <a:spLocks noChangeArrowheads="1"/>
          </p:cNvSpPr>
          <p:nvPr/>
        </p:nvSpPr>
        <p:spPr bwMode="auto">
          <a:xfrm>
            <a:off x="7213601" y="4164013"/>
            <a:ext cx="2620433" cy="19050"/>
          </a:xfrm>
          <a:prstGeom prst="rect">
            <a:avLst/>
          </a:prstGeom>
          <a:solidFill>
            <a:srgbClr val="438086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3" name="Rectangle 18"/>
          <p:cNvSpPr>
            <a:spLocks noChangeArrowheads="1"/>
          </p:cNvSpPr>
          <p:nvPr/>
        </p:nvSpPr>
        <p:spPr bwMode="auto">
          <a:xfrm>
            <a:off x="7213601" y="4198939"/>
            <a:ext cx="2620433" cy="9525"/>
          </a:xfrm>
          <a:prstGeom prst="rect">
            <a:avLst/>
          </a:prstGeom>
          <a:solidFill>
            <a:srgbClr val="438086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4" name="AutoShape 19"/>
          <p:cNvSpPr>
            <a:spLocks noChangeArrowheads="1"/>
          </p:cNvSpPr>
          <p:nvPr/>
        </p:nvSpPr>
        <p:spPr bwMode="auto">
          <a:xfrm>
            <a:off x="7213600" y="3962400"/>
            <a:ext cx="4083051" cy="26988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5" name="AutoShape 20"/>
          <p:cNvSpPr>
            <a:spLocks noChangeArrowheads="1"/>
          </p:cNvSpPr>
          <p:nvPr/>
        </p:nvSpPr>
        <p:spPr bwMode="auto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6" name="Rectangle 21"/>
          <p:cNvSpPr>
            <a:spLocks noChangeArrowheads="1"/>
          </p:cNvSpPr>
          <p:nvPr/>
        </p:nvSpPr>
        <p:spPr bwMode="auto">
          <a:xfrm>
            <a:off x="0" y="3649664"/>
            <a:ext cx="12192000" cy="2444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7" name="Rectangle 22"/>
          <p:cNvSpPr>
            <a:spLocks noChangeArrowheads="1"/>
          </p:cNvSpPr>
          <p:nvPr/>
        </p:nvSpPr>
        <p:spPr bwMode="auto">
          <a:xfrm>
            <a:off x="0" y="3675063"/>
            <a:ext cx="12192000" cy="139700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8" name="Rectangle 23"/>
          <p:cNvSpPr>
            <a:spLocks noChangeArrowheads="1"/>
          </p:cNvSpPr>
          <p:nvPr/>
        </p:nvSpPr>
        <p:spPr bwMode="auto">
          <a:xfrm>
            <a:off x="8551334" y="3643313"/>
            <a:ext cx="3638551" cy="249237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9" name="Rectangle 24"/>
          <p:cNvSpPr>
            <a:spLocks noChangeArrowheads="1"/>
          </p:cNvSpPr>
          <p:nvPr/>
        </p:nvSpPr>
        <p:spPr bwMode="auto">
          <a:xfrm>
            <a:off x="0" y="0"/>
            <a:ext cx="12192000" cy="3702050"/>
          </a:xfrm>
          <a:prstGeom prst="rect">
            <a:avLst/>
          </a:prstGeom>
          <a:solidFill>
            <a:srgbClr val="4244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50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401888"/>
            <a:ext cx="11271251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9144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2" name="Rectangle 26"/>
          <p:cNvSpPr>
            <a:spLocks noGrp="1" noChangeArrowheads="1"/>
          </p:cNvSpPr>
          <p:nvPr>
            <p:ph type="dt"/>
          </p:nvPr>
        </p:nvSpPr>
        <p:spPr bwMode="auto">
          <a:xfrm>
            <a:off x="8940801" y="4206875"/>
            <a:ext cx="1274233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1pPr>
          </a:lstStyle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7.2.12</a:t>
            </a:r>
            <a:endParaRPr lang="ru-RU"/>
          </a:p>
        </p:txBody>
      </p:sp>
      <p:sp>
        <p:nvSpPr>
          <p:cNvPr id="1052" name="Text Box 27"/>
          <p:cNvSpPr txBox="1">
            <a:spLocks noChangeArrowheads="1"/>
          </p:cNvSpPr>
          <p:nvPr/>
        </p:nvSpPr>
        <p:spPr bwMode="auto">
          <a:xfrm>
            <a:off x="7213600" y="4205288"/>
            <a:ext cx="172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8"/>
          <p:cNvSpPr>
            <a:spLocks noGrp="1" noChangeArrowheads="1"/>
          </p:cNvSpPr>
          <p:nvPr>
            <p:ph type="sldNum"/>
          </p:nvPr>
        </p:nvSpPr>
        <p:spPr bwMode="auto">
          <a:xfrm>
            <a:off x="11093451" y="1589"/>
            <a:ext cx="9906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05D4529-E65A-441C-A461-92FA30B37F64}" type="slidenum">
              <a:rPr lang="ru-RU" altLang="ru-RU">
                <a:latin typeface="Arial" panose="020B0604020202020204" pitchFamily="34" charset="0"/>
              </a:rPr>
              <a:pPr defTabSz="449263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1054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66451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76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249740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</p:sldLayoutIdLst>
  <p:hf sldNum="0" hdr="0" ftr="0"/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Georgia" charset="0"/>
          <a:ea typeface="SimSun" charset="-122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Georgia" charset="0"/>
          <a:ea typeface="SimSun" charset="-122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Georgia" charset="0"/>
          <a:ea typeface="SimSun" charset="-122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Georgia" charset="0"/>
          <a:ea typeface="SimSun" charset="-122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53548A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200">
          <a:solidFill>
            <a:srgbClr val="53548A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A04DA3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A04DA3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965200" y="354227"/>
            <a:ext cx="9340850" cy="3214474"/>
          </a:xfrm>
        </p:spPr>
        <p:txBody>
          <a:bodyPr anchor="t"/>
          <a:lstStyle/>
          <a:p>
            <a:pPr algn="ctr" eaLnBrk="1" hangingPunct="1">
              <a:lnSpc>
                <a:spcPct val="10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dirty="0" smtClean="0">
                <a:solidFill>
                  <a:schemeClr val="bg1"/>
                </a:solidFill>
              </a:rPr>
              <a:t/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сопровождение детей с 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 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организации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база</a:t>
            </a:r>
            <a:endParaRPr lang="ru-RU" sz="40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9572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7265" y="591065"/>
            <a:ext cx="10966451" cy="1435100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44. Права, обязанности и ответственность в сфере образования родителей (законных представителей) несовершеннолетних обучающихся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26165"/>
            <a:ext cx="9297988" cy="4489965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(законные представители) имеют право … присутствовать при обследовании детей на ПМПК, обсуждении результатов и рекомендаций, высказывать свое мнение  относительно предлагаемых условий для организации обучения и воспитания детей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 обеспечить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детьми общего образования 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неисполнение или ненадлежащее исполнение обязанностей, установленных настоящим Федеральным законом и иными федеральными законами, родители (законные представители) несовершеннолетних обучающихся несут ответственность, предусмотренную законодательством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111777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22082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58. Промежуточная аттестация обучающихся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676400"/>
            <a:ext cx="8946541" cy="4571999"/>
          </a:xfrm>
        </p:spPr>
        <p:txBody>
          <a:bodyPr>
            <a:normAutofit fontScale="925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имеющие академическую задолженность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вправе пройти промежуточную аттестацию по соответствующим учебному предмету, курсу, дисциплине (модулю)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двух раз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сроки, определяемые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организацией.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усмотрению их родителей (законных представителей) оставляются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повторное обучение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переводятся на обучение по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адаптированным образовательным программам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рекомендациями психолого-медико-педагогической комиссии либо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обучение по индивидуальному учебному плану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2016 года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детей с ОВЗ в начальной школе должна соответствовать ФГОС НОО для детей с ОВЗ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89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527222"/>
            <a:ext cx="10966451" cy="1070919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60. Документы об образовании и (или) о квалификации. Документы об обучении.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290119"/>
            <a:ext cx="10966451" cy="2611395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Лицам с ОВЗ (с различными формами умственной отсталости), не имеющим основного общего и среднего  общего образования и обучавшимся по АООП, выдается свидетельство об обучении по образцу и в порядке, которые устанавливаются федеральным органом исполнительной власти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415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34315"/>
            <a:ext cx="10966451" cy="1013254"/>
          </a:xfrm>
        </p:spPr>
        <p:txBody>
          <a:bodyPr/>
          <a:lstStyle/>
          <a:p>
            <a:r>
              <a:rPr lang="ru-RU" sz="3200" b="1" dirty="0"/>
              <a:t>Статья 17. Формы получения образования и формы обучения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812325"/>
            <a:ext cx="10966451" cy="4756752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 образование может быть получено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в организациях, осуществляющих образовательную деятельность;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вне организаций, осуществляющих образовательную деятельность (в форме семейного образования и самообразования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в организациях, осуществляющих образовательную деятельность,.. осуществляется в очной, очно-заочной или заочной форме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сочетание различных форм получения образования и форм обучения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060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51936"/>
            <a:ext cx="10966451" cy="601361"/>
          </a:xfrm>
        </p:spPr>
        <p:txBody>
          <a:bodyPr/>
          <a:lstStyle/>
          <a:p>
            <a:r>
              <a:rPr lang="ru-RU" sz="3200" b="1" dirty="0" smtClean="0"/>
              <a:t>Надомное обучение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219200"/>
            <a:ext cx="10966451" cy="5349877"/>
          </a:xfrm>
        </p:spPr>
        <p:txBody>
          <a:bodyPr/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Ст.41. Для обучающихся, осваивающих основные общеобразовательные программы и нуждающихся в длительном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лечении,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детей-инвалидов,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не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посещать ОО, может быть организовано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на дому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здравоохранения Российской Федерации от 30.06.2016 № 436н "Об утверждении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 заболеваний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наличие которых дает право на обучение по основным общеобразовательным программам на дому"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регламентации и оформления отношений ОО и родителей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организации обучения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дому определяется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нормативно-правовым актом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уполномоченного органа государственной власти субъекта РФ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2.09.2013 № 1035 «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признании не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организации обучения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499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9930" y="714632"/>
            <a:ext cx="10966451" cy="1542536"/>
          </a:xfrm>
        </p:spPr>
        <p:txBody>
          <a:bodyPr/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 ассистента (помощника), оказывающего обучающимся необходимую техническую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(статья 79.3)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133600"/>
            <a:ext cx="10199688" cy="4114799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Ассистент (помощник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оказывает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техническую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с двигательными нарушениями, слепым и слабовидящим и др.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Минздавсоцразвития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РФ от 4 августа 2008 № 379 технические средства реабилитации и перечень ТСР (ассистент)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Тьютор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педагогический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работник,  организующий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индивидуальной работы с обучающимися по выявлению, формированию и развитию их познавательных интересов, персональное сопровождение обучающихся  в образовательном пространстве , мероприятия по воспитанию, образованию, развитию и социальной защите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02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ФГОС НОО для детей с ОВЗ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Федеральный государственный образовательный стандарт  начального общего образования обучающихся с ограниченными возможностями здоровья от «19»  декабря 2014 г. № </a:t>
            </a:r>
            <a:r>
              <a:rPr lang="ru-RU" dirty="0" smtClean="0"/>
              <a:t>1598</a:t>
            </a:r>
            <a:endParaRPr lang="ru-RU" dirty="0"/>
          </a:p>
          <a:p>
            <a:r>
              <a:rPr lang="ru-RU" dirty="0"/>
              <a:t>Федеральный государственный образовательный стандарт образования обучающихся с умственной отсталостью (интеллектуальными нарушениями) от «19»  декабря 2014 г. № 1599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8981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2724" y="765756"/>
            <a:ext cx="7876045" cy="63467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НОО для детей с ОВЗ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7395" y="1647568"/>
            <a:ext cx="9465275" cy="4852085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Гарантируется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 в образовательное пространство всех детей с ОВЗ вне зависимости от тяжести нарушения развития. Исключается возможность определения ребенка как необучаемого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всех вариантов стандарта  гарантируется  целенаправленная и систематическая  организация взаимодействия обучающихся с ограниченными возможностями здоровья со сверстниками без таких ограничений (интеграция)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Гарантируется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удовлетворение особых образовательных потребностей  - специальная помощь детям с ОВЗ, способным получать образование в условиях инклюзии.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гарантируется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перехода с одного варианта ФГОС на другой по желанию семьи и рекомендациям специалистов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арантируется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выбрать вариант образования с учетом достигнутого ребенком к моменту поступления в школу уровня актуального развития и зоны ближайшего развития, что повышает ответственность всех участников образовательного процесса за организацию и качество ранней помощи, дошкольного образования, семейного воспитания этих детей </a:t>
            </a: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1087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1612" y="634957"/>
            <a:ext cx="10966451" cy="790190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ОВЗ неоднородная группа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3249" y="1301578"/>
            <a:ext cx="10966451" cy="5049795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слуха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(глухие 1.1, 1.2, 1.3, 1.4; слабослышащие 2.1, 2.2, 2.3);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зрения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(слепые 3.1, 3.2, 3.3, 3.4; слабовидящие 4.1, 4.2, 4.3);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речи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(5.1, 5.2); 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опорно-двигательного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(6.1, 6.2, 6.3, 6.4); 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(7.1, 7.2);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расстройства аутистического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спектра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(8.1, 8.2, 8.3, 8.4); 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интеллекта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(ФГОС для детей с умственной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отсталостью, 2 варианта)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развития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4397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31520"/>
            <a:ext cx="10966451" cy="781396"/>
          </a:xfrm>
        </p:spPr>
        <p:txBody>
          <a:bodyPr/>
          <a:lstStyle/>
          <a:p>
            <a:pPr algn="ctr"/>
            <a:r>
              <a:rPr lang="en-US" dirty="0"/>
              <a:t>Fgosreestr.ru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4117" y="1512917"/>
            <a:ext cx="9502370" cy="534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65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63827" y="1169773"/>
            <a:ext cx="10132541" cy="5008605"/>
          </a:xfrm>
        </p:spPr>
        <p:txBody>
          <a:bodyPr>
            <a:noAutofit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об Образовании Российской Федерации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(273-ФЗ от 29.12.2012 г.)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НОО для детей с ОВЗ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№ 1598 от 19.12.2014, применяется к правоотношениям,  возникшим с 1.09.2016г.)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НОО для детей с умственной отсталостью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(интеллектуальными нарушениями) (приказ № 1599 от 19.12.2014 г.).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дошкольного образования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Министерства образования и науки Российской Федерации от 17 октября 2013 г. N 1155 г.)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НОО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06.10.2009 N 373) 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СанПиН 2.4.2.3286-15 для обучающихся с ОВЗ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Постановление Главного государственного санитарного врача РФ от 10.07.2015 N 26).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29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8542" y="722964"/>
            <a:ext cx="9469866" cy="1155263"/>
          </a:xfrm>
        </p:spPr>
        <p:txBody>
          <a:bodyPr>
            <a:normAutofit fontScale="90000"/>
          </a:bodyPr>
          <a:lstStyle/>
          <a:p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начальном школьном образовании детей с </a:t>
            </a: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ОВЗ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19.12.2014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1598) </a:t>
            </a: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стандартизации </a:t>
            </a: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являются:</a:t>
            </a:r>
            <a:r>
              <a:rPr lang="ru-RU" sz="2400" b="1" i="1" dirty="0" smtClean="0"/>
              <a:t/>
            </a:r>
            <a:br>
              <a:rPr lang="ru-RU" sz="2400" b="1" i="1" dirty="0" smtClean="0"/>
            </a:br>
            <a:endParaRPr lang="ru-RU" sz="24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5775" y="2108887"/>
            <a:ext cx="8915400" cy="366583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АООП НОО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соотношению обязательной части основной образовательной программы и части, формируемой участниками образовательных отношений) и их объему;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основных образовательных программ, в том числе кадровым, финансовым, материально-техническим и иным условиям;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адаптированных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программ. </a:t>
            </a:r>
          </a:p>
          <a:p>
            <a:pPr marL="0" indent="0" fontAlgn="base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55906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3341" y="469557"/>
            <a:ext cx="9626385" cy="1507525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 (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17 октября 2013 г. N 1155 г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себя требования к: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9686" y="1977082"/>
            <a:ext cx="10239633" cy="4296605"/>
          </a:xfrm>
        </p:spPr>
        <p:txBody>
          <a:bodyPr>
            <a:normAutofit fontScale="92500" lnSpcReduction="10000"/>
          </a:bodyPr>
          <a:lstStyle/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структуре основных образовательных программ (в том числе соотношению обязательной части основной образовательной программы и части, формируемой участниками образовательных отношений) и их объему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условиям реализации основных образовательных программ, в том числе кадровым, финансовым, материально-техническим и иным условиям;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результатам освоения основных образовательных программ. 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коррекционной работы и/или инклюзивного образования включается в образовательную программу, если планируется ее освоение детьми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ограниченными возможностями здоровья.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других стандартов, ФГОС дошкольного образования не является основой оценки соответствия установленным требованиям образовательной деятельности и подготовки обучающихся. Освоение образовательных программ дошкольного образования не сопровождается проведением промежуточных аттестаций и итоговой аттестации обучающихся. </a:t>
            </a:r>
          </a:p>
        </p:txBody>
      </p:sp>
    </p:spTree>
    <p:extLst>
      <p:ext uri="{BB962C8B-B14F-4D97-AF65-F5344CB8AC3E}">
        <p14:creationId xmlns:p14="http://schemas.microsoft.com/office/powerpoint/2010/main" val="1747536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каждого учебного года предусматривается возможность перевода ребенка на другой вариант  ФГОС  по: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2463114"/>
            <a:ext cx="7457909" cy="2891481"/>
          </a:xfrm>
        </p:spPr>
        <p:txBody>
          <a:bodyPr/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Запросу родителей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Заключению психолого-медико-педагогической  комиссии (ПМПК)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400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12775"/>
            <a:ext cx="10966451" cy="983269"/>
          </a:xfrm>
        </p:spPr>
        <p:txBody>
          <a:bodyPr/>
          <a:lstStyle/>
          <a:p>
            <a:pPr algn="ctr"/>
            <a:r>
              <a:rPr lang="ru-RU" sz="3200" dirty="0"/>
              <a:t>Варианты АООП НОО обучающихся с ОВЗ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138687"/>
            <a:ext cx="10966451" cy="5430390"/>
          </a:xfrm>
        </p:spPr>
        <p:txBody>
          <a:bodyPr/>
          <a:lstStyle/>
          <a:p>
            <a:r>
              <a:rPr lang="ru-RU" sz="2000" dirty="0" smtClean="0"/>
              <a:t>Вариант 1</a:t>
            </a:r>
          </a:p>
          <a:p>
            <a:pPr marL="0" indent="0">
              <a:buNone/>
            </a:pPr>
            <a:r>
              <a:rPr lang="ru-RU" sz="2000" dirty="0" smtClean="0"/>
              <a:t>образование </a:t>
            </a:r>
            <a:r>
              <a:rPr lang="ru-RU" sz="2000" dirty="0"/>
              <a:t>обучающихся с </a:t>
            </a:r>
            <a:r>
              <a:rPr lang="ru-RU" sz="2000" dirty="0" smtClean="0"/>
              <a:t>ОВЗ </a:t>
            </a:r>
            <a:r>
              <a:rPr lang="en-US" sz="2000" dirty="0" smtClean="0"/>
              <a:t>=</a:t>
            </a:r>
            <a:r>
              <a:rPr lang="ru-RU" sz="2000" dirty="0" smtClean="0"/>
              <a:t> </a:t>
            </a:r>
            <a:r>
              <a:rPr lang="ru-RU" sz="2000" dirty="0"/>
              <a:t>образованию обучающихся, не имеющих ограничений по возможностям здоровья, в те же сроки обучения;</a:t>
            </a:r>
          </a:p>
          <a:p>
            <a:r>
              <a:rPr lang="ru-RU" sz="2000" dirty="0"/>
              <a:t>Вариант 2 </a:t>
            </a:r>
          </a:p>
          <a:p>
            <a:pPr marL="0" indent="0">
              <a:buNone/>
            </a:pPr>
            <a:r>
              <a:rPr lang="ru-RU" sz="2000" dirty="0"/>
              <a:t>образование обучающихся с ОВЗ </a:t>
            </a:r>
            <a:r>
              <a:rPr lang="en-US" sz="2000" dirty="0" smtClean="0"/>
              <a:t>= </a:t>
            </a:r>
            <a:r>
              <a:rPr lang="ru-RU" sz="2000" dirty="0" smtClean="0"/>
              <a:t>образованию </a:t>
            </a:r>
            <a:r>
              <a:rPr lang="ru-RU" sz="2000" dirty="0"/>
              <a:t>обучающихся, не имеющих ограничений по возможностям здоровья, в  пролонгированные сроки обучения;</a:t>
            </a:r>
          </a:p>
          <a:p>
            <a:r>
              <a:rPr lang="ru-RU" sz="2000" dirty="0"/>
              <a:t>Вариант 3</a:t>
            </a:r>
          </a:p>
          <a:p>
            <a:pPr marL="0" indent="0">
              <a:buNone/>
            </a:pPr>
            <a:r>
              <a:rPr lang="ru-RU" sz="2000" dirty="0"/>
              <a:t>образование обучающихся с ОВЗ  </a:t>
            </a:r>
            <a:r>
              <a:rPr lang="ru-RU" sz="2000" dirty="0" smtClean="0"/>
              <a:t>не равно образованию </a:t>
            </a:r>
            <a:r>
              <a:rPr lang="ru-RU" sz="2000" dirty="0"/>
              <a:t>здоровых сверстников на всех этапах обучения и к моменту завершения школьного образования. Данный вариант предполагает пролонгированные сроки обучения; </a:t>
            </a:r>
          </a:p>
          <a:p>
            <a:r>
              <a:rPr lang="ru-RU" sz="2000" dirty="0"/>
              <a:t>Вариант 4</a:t>
            </a:r>
          </a:p>
          <a:p>
            <a:pPr marL="0" indent="0">
              <a:buNone/>
            </a:pPr>
            <a:r>
              <a:rPr lang="ru-RU" sz="2000" dirty="0"/>
              <a:t>обучающийся с ТМНР в соответствии с уровнем развития интеллекта получает образование по АООП, которое по содержанию и итоговым достижениям не соотносится к моменту завершения школьного обучения с содержанием и итоговыми достижениями сверстников с ОВЗ, не имеющих дополнительные ограничения.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0814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8226" y="656967"/>
            <a:ext cx="10966451" cy="122949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вариант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специального стандарта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(цензовый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уровень, АОП)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0432" y="2092411"/>
            <a:ext cx="10104180" cy="3805881"/>
          </a:xfrm>
        </p:spPr>
        <p:txBody>
          <a:bodyPr>
            <a:noAutofit/>
          </a:bodyPr>
          <a:lstStyle/>
          <a:p>
            <a:pPr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вариант предполагает возможность получения ребенком с ОВЗ цензового образование в среде сверстников и в общие с ними календарные сроки.</a:t>
            </a:r>
          </a:p>
          <a:p>
            <a:pPr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Значительной части детей с аутизмом доступно цензовое образование, соотносимое по уровню академического компонента с образованием здоровых сверстников. Вместе с тем, даже имея высокие интеллектуальные способности, эти дети для успешной интеграции в общеобразовательную школу нуждаются в серьезной специальной помощи, удовлетворяющей их особые образовательные потребности. Обязательным условием освоения ими этого варианта стандарта является систематическая психолого-педагогическая поддержка.</a:t>
            </a:r>
          </a:p>
        </p:txBody>
      </p:sp>
    </p:spTree>
    <p:extLst>
      <p:ext uri="{BB962C8B-B14F-4D97-AF65-F5344CB8AC3E}">
        <p14:creationId xmlns:p14="http://schemas.microsoft.com/office/powerpoint/2010/main" val="36295525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3987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8.1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0119" y="1334531"/>
            <a:ext cx="9214493" cy="4576692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образовательная интеграция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в те же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(1-4 классы) 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коррекционной работы (развитие жизненной компетенции и поддержка в освоении основной образовательной программы)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прохождение аттестаций в иных формах (специальные условия)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Неспособность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с ОВЗ  полноценно освоить отдельные предметные линии и даже область образования не служат препятствием для выбора  и продолжения освоения варианта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8.1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3876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15778"/>
            <a:ext cx="10966451" cy="123773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вариант специального стандарта (цензовый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уровень, АОП)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Вариант, при котором ребенок с ОВЗ получает цензовое образование в пролонгированные сроки</a:t>
            </a:r>
          </a:p>
        </p:txBody>
      </p:sp>
    </p:spTree>
    <p:extLst>
      <p:ext uri="{BB962C8B-B14F-4D97-AF65-F5344CB8AC3E}">
        <p14:creationId xmlns:p14="http://schemas.microsoft.com/office/powerpoint/2010/main" val="37136707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04800"/>
            <a:ext cx="8911687" cy="897924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8.2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2280" y="1130300"/>
            <a:ext cx="9358185" cy="5118099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сопоставимое по итоговым достижениям к моменту завершения школьного обучения с образованием сверстников без ограничений здоровья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Пролонгированные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обучения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классе для детей со сходными особыми образовательными потребностями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(1-5 лет для детей, получивших дошкольное образование, 1-6 лет для детей, е получивших дошкольное образование)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планомерное, подготовленное и дозированное расширение социальных контактов ребенка с ОВЗ со сверстниками без ограничений здоровья (интеграция)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прохождение аттестаций в иных формах (специальные условия)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реализован  в образовательных организациях, работающих по адаптированным программам ( специальная школа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Вариант 8.2.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может быть реализован в специально организованном классе общеобразовательной школы, способной обеспечить требуемые для данного варианта условия обучения и воспитания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окончании школы (в соответствии с достигнутым уровнем образования)  получает такие же документы об образовании как его сверстники без ограничений здоровья и сверстники с ОВЗ, получившие образование того же уровня в условиях инклюзии </a:t>
            </a:r>
          </a:p>
        </p:txBody>
      </p:sp>
    </p:spTree>
    <p:extLst>
      <p:ext uri="{BB962C8B-B14F-4D97-AF65-F5344CB8AC3E}">
        <p14:creationId xmlns:p14="http://schemas.microsoft.com/office/powerpoint/2010/main" val="37782826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5503" y="772297"/>
            <a:ext cx="10966451" cy="118830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вариант специального стандарта (не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цензовый, АОП или СИПР)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вариант специального образования для детей с ОВЗ также предполагает их обучение в среде сверстников со сходными проблемами развития. Задача освоения цензового образования в этом случае не ставится, доля “академического” компонента редуцируется за счет расширения области развития жизненной компетенции и работы по расширению повседневного жизненного опыта ребенка. Среда, условия и методы обучения адаптируются к нуждам всей категории детей и каждого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15910871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1163" y="261646"/>
            <a:ext cx="8911687" cy="735132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4572" y="1153298"/>
            <a:ext cx="9407612" cy="509510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сопоставимое по итоговым достижениям к моменту завершения школьного обучения с образованием сверстников без ограничений   здоровья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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(при необходимости) СИПР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Пролонгированные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(1-6 классы)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классе для детей со сходными особыми образовательными потребностями  Обязательным является планомерное, подготовленное и дозированное расширение социальных контактов ребенка с ОВЗ со сверстниками без ограничений здоровья (интеграция)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прохождение аттестаций в иных формах (специальные условия)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реализован  в образовательных организациях, работающих по адаптированным программам ( специальная школа)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может быть реализован в образовательных организациях, работающих по адаптированным программам ( специальная школа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и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 организованном классе общеобразовательной школы, способной обеспечить требуемые для данного варианта условия обучения и воспитания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видетельство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обучении </a:t>
            </a:r>
          </a:p>
        </p:txBody>
      </p:sp>
    </p:spTree>
    <p:extLst>
      <p:ext uri="{BB962C8B-B14F-4D97-AF65-F5344CB8AC3E}">
        <p14:creationId xmlns:p14="http://schemas.microsoft.com/office/powerpoint/2010/main" val="3483904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0919" y="887627"/>
            <a:ext cx="10966451" cy="1361862"/>
          </a:xfrm>
        </p:spPr>
        <p:txBody>
          <a:bodyPr/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ограниченными возможностями здоровья  (ОВЗ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лицо, имеющее недостатки в физическом и (или) психологическом развитии, 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подтвержденные психолого-медико-педагогической комиссией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препятствующие получению образования без создания специальных условий</a:t>
            </a:r>
          </a:p>
        </p:txBody>
      </p:sp>
    </p:spTree>
    <p:extLst>
      <p:ext uri="{BB962C8B-B14F-4D97-AF65-F5344CB8AC3E}">
        <p14:creationId xmlns:p14="http://schemas.microsoft.com/office/powerpoint/2010/main" val="419088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968" y="731202"/>
            <a:ext cx="9288634" cy="128089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вариант специального стандарта (индивидуальный уровень итогового результата школьного образования)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вариант специального стандарта отвечает образовательным потребностям детей с наиболее тяжелыми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часто осложненными другими нарушениями развития. Благодаря этому варианту стандарта все дети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ОВЗ вне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тяжести состояния могут вписаться в пространство образования, где его уровень, методы, принципы организации среды и рабочего места, сама программа обучения определяются индивидуальными возможностями и особыми образовательными потребностями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15927017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411528"/>
            <a:ext cx="7167591" cy="642914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8.4 (СИПР)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0" y="1155700"/>
            <a:ext cx="9316995" cy="5311003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Образование, не сопоставимое с образованием сверстников. Итоговые достижения определяются только индивидуальными возможностями ребенка.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образовательная программа (максимальное углубление в область развития жизненной компетенции)   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Пролонгированные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(1-6 классы)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среде сверстников с ограничениями здоровья или в условиях надомного обучения 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планомерное, подготовленное и дозированное расширение социальных контактов ребенка с ОВЗ со сверстниками без ограничений здоровья  в доступных для ребенка пределах (интеграция) </a:t>
            </a:r>
          </a:p>
        </p:txBody>
      </p:sp>
    </p:spTree>
    <p:extLst>
      <p:ext uri="{BB962C8B-B14F-4D97-AF65-F5344CB8AC3E}">
        <p14:creationId xmlns:p14="http://schemas.microsoft.com/office/powerpoint/2010/main" val="3947195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0903" y="1068953"/>
            <a:ext cx="8911687" cy="79279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результатам освоения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080951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вариантов 8.1 и 8.2)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результаты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освоение коррекционно-развивающей области АООП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4969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1519" y="607634"/>
            <a:ext cx="8911687" cy="759847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области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6660" y="1507525"/>
            <a:ext cx="8915400" cy="4428411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8.1. – соответствуют ФГОС НОО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8.2. – филология, математика и информатика, обществознание и естествознание (окружающий мир), основы религиозных культур и светской этики, искусство, технология, физическая культура,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8.3. – язык и речевая практика, математика, естествознание,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культура,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8.4 – язык и альтернативная коммуникация, математика, окружающий мир,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культура,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3874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9293" y="299257"/>
            <a:ext cx="8744990" cy="6558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5558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62466"/>
            <a:ext cx="10966451" cy="675502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Коррекционно-развивающая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037969"/>
            <a:ext cx="10966451" cy="5531108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При </a:t>
            </a:r>
            <a:r>
              <a:rPr lang="ru-RU" sz="2000" dirty="0"/>
              <a:t>организации образовательной деятельности по адаптированной общеобразовательной программе создаются условия </a:t>
            </a:r>
            <a:r>
              <a:rPr lang="ru-RU" sz="2000" dirty="0" smtClean="0"/>
              <a:t>…из </a:t>
            </a:r>
            <a:r>
              <a:rPr lang="ru-RU" sz="2000" dirty="0"/>
              <a:t>расчета по одной штатной единице:</a:t>
            </a:r>
          </a:p>
          <a:p>
            <a:r>
              <a:rPr lang="ru-RU" sz="2000" dirty="0"/>
              <a:t>учителя-дефектолога (сурдопедагога, тифлопедагога) на каждые 6 - 12 учащихся с </a:t>
            </a:r>
            <a:r>
              <a:rPr lang="ru-RU" sz="2000" dirty="0" smtClean="0"/>
              <a:t>ОВЗ;</a:t>
            </a:r>
            <a:endParaRPr lang="ru-RU" sz="2000" dirty="0"/>
          </a:p>
          <a:p>
            <a:r>
              <a:rPr lang="ru-RU" sz="2000" dirty="0"/>
              <a:t>учителя-логопеда на каждые 6 - 12 учащихся с </a:t>
            </a:r>
            <a:r>
              <a:rPr lang="ru-RU" sz="2000" dirty="0" smtClean="0"/>
              <a:t>ОВЗ;</a:t>
            </a:r>
            <a:endParaRPr lang="ru-RU" sz="2000" dirty="0"/>
          </a:p>
          <a:p>
            <a:r>
              <a:rPr lang="ru-RU" sz="2000" dirty="0"/>
              <a:t>педагога-психолога на каждые 20 учащихся с </a:t>
            </a:r>
            <a:r>
              <a:rPr lang="ru-RU" sz="2000" dirty="0" smtClean="0"/>
              <a:t>ОВЗ;</a:t>
            </a:r>
            <a:endParaRPr lang="ru-RU" sz="2000" dirty="0"/>
          </a:p>
          <a:p>
            <a:r>
              <a:rPr lang="ru-RU" sz="2000" dirty="0" err="1"/>
              <a:t>тьютора</a:t>
            </a:r>
            <a:r>
              <a:rPr lang="ru-RU" sz="2000" dirty="0"/>
              <a:t>, ассистента (помощника) на каждые 1 - 6 учащихся с </a:t>
            </a:r>
            <a:r>
              <a:rPr lang="ru-RU" sz="2000" dirty="0" smtClean="0"/>
              <a:t>ОВЗ;</a:t>
            </a:r>
          </a:p>
          <a:p>
            <a:r>
              <a:rPr lang="ru-RU" sz="2000" dirty="0"/>
              <a:t>д</a:t>
            </a:r>
            <a:r>
              <a:rPr lang="ru-RU" sz="2000" dirty="0" smtClean="0"/>
              <a:t>ля учащихся с РАС на групповых занятиях кроме учителя присутствует воспитатель (</a:t>
            </a:r>
            <a:r>
              <a:rPr lang="ru-RU" sz="2000" dirty="0" err="1" smtClean="0"/>
              <a:t>тьютор</a:t>
            </a:r>
            <a:r>
              <a:rPr lang="ru-RU" sz="2000" dirty="0" smtClean="0"/>
              <a:t>), организуются индивидуальные занятия с педагогом психологом из расчета 5-8 учащихся с РАС на одну ставку должности педагога-психолога.</a:t>
            </a:r>
          </a:p>
          <a:p>
            <a:pPr marL="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30.08.2013 N 1015 «Об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800" b="1" dirty="0"/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66698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413165"/>
            <a:ext cx="10966451" cy="5155912"/>
          </a:xfrm>
        </p:spPr>
        <p:txBody>
          <a:bodyPr/>
          <a:lstStyle/>
          <a:p>
            <a:r>
              <a:rPr lang="ru-RU" sz="3200" dirty="0"/>
              <a:t>Часть Учебного плана, формируемая участниками образовательных отношений, включает часы на </a:t>
            </a:r>
            <a:r>
              <a:rPr lang="ru-RU" sz="3200" b="1" dirty="0"/>
              <a:t>внеурочную деятельность </a:t>
            </a:r>
            <a:r>
              <a:rPr lang="ru-RU" sz="3200" dirty="0"/>
              <a:t>(10 часов в неделю), предназначенные для реализации направлений внеурочной деятельности </a:t>
            </a:r>
            <a:br>
              <a:rPr lang="ru-RU" sz="3200" dirty="0"/>
            </a:br>
            <a:r>
              <a:rPr lang="ru-RU" sz="3200" dirty="0"/>
              <a:t>(не более 5 часов в неделю), и часы на коррекционно-развивающую область </a:t>
            </a:r>
            <a:br>
              <a:rPr lang="ru-RU" sz="3200" dirty="0"/>
            </a:br>
            <a:r>
              <a:rPr lang="ru-RU" sz="3200" dirty="0"/>
              <a:t>(не менее 5 часов в неделю</a:t>
            </a:r>
            <a:r>
              <a:rPr lang="ru-RU" sz="3200" dirty="0" smtClean="0"/>
              <a:t>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324639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61320"/>
            <a:ext cx="10966451" cy="1112108"/>
          </a:xfrm>
        </p:spPr>
        <p:txBody>
          <a:bodyPr/>
          <a:lstStyle/>
          <a:p>
            <a:r>
              <a:rPr lang="ru-RU" sz="3200" b="1" dirty="0" smtClean="0"/>
              <a:t>Сетевая форма реализации образовательных программ (ст. 15)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96995"/>
            <a:ext cx="10966451" cy="4506097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реализации образовательных программ с использованием сетевой формы наряду с организациями, осуществляющими образовательную деятельность, также могут участвовать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организации, медицинские организации, организации культуры, физкультурно-спортивные и иные организации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обладающие ресурсами, необходимыми для осуществления обучения, проведения учебной и производственной практики и осуществления иных видов учебной деятельности, предусмотренных соответствующей образовательной программой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сетевой формы реализации образовательных программ осуществляется на основании договора между организациями</a:t>
            </a:r>
          </a:p>
        </p:txBody>
      </p:sp>
    </p:spTree>
    <p:extLst>
      <p:ext uri="{BB962C8B-B14F-4D97-AF65-F5344CB8AC3E}">
        <p14:creationId xmlns:p14="http://schemas.microsoft.com/office/powerpoint/2010/main" val="6477802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9714" y="461319"/>
            <a:ext cx="8911687" cy="108739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Коррекционно-развивающая область (не менее 5 часов в неделю)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0475" y="1548715"/>
            <a:ext cx="9535769" cy="4774400"/>
          </a:xfrm>
        </p:spPr>
        <p:txBody>
          <a:bodyPr>
            <a:normAutofit lnSpcReduction="1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8.1.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направлена на обеспечение эмоционально-личностного и когнитивного развития, преодолении коммуникативных барьеров, психолого-педагогическую поддержку освоения АОП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коммуникативного поведения (фронтальные и индивидуальные занятия, музыкально-ритмические занятия (фронтальные занятия), социально-бытовая ориентировка (фронтальные занятия)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8.3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формирование коммуникативного поведения (фронтальные и индивидуальные занятия, музыкально-ритмические занятия (фронтальные занятия), социально-бытовая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(фронтальные занятия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развитие познавательной деятельности (индивидуальные занятия)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8.4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эмоциональное и коммуникативно-речевое развитие (фронтальные и индивидуальные занятия), сенсорное развитие (индивидуальные занятия), двигательное развитие (фронтальные занятия), предметно-практические действия (индивидуальные занятия), коррекционно-развивающие занятия (индивидуальные занятия)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1651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14895"/>
            <a:ext cx="10966451" cy="1490143"/>
          </a:xfrm>
        </p:spPr>
        <p:txBody>
          <a:bodyPr/>
          <a:lstStyle/>
          <a:p>
            <a:r>
              <a:rPr lang="ru-RU" altLang="ru-RU" sz="1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РФ от 10 июля 2015 г. № 26 “Об утверждении СанПиН 2.4.2.3286-15 “Санитарно-эпидемиологические требования к условиям и организации обучения и воспитания в организациях, осуществляющих образовательную деятельность по адаптированным основным общеобразовательным программам для обучающихся с ограниченными возможностями здоровья”, вводятся в действие с 1 сентября 2016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078182"/>
            <a:ext cx="10966451" cy="4779817"/>
          </a:xfrm>
        </p:spPr>
        <p:txBody>
          <a:bodyPr/>
          <a:lstStyle/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ru-RU" altLang="ru-RU" sz="1800" dirty="0">
                <a:latin typeface="Tahoma"/>
              </a:rPr>
              <a:t>II. Требования к размещению организации для обучающихся с ОВЗ</a:t>
            </a:r>
          </a:p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ru-RU" altLang="ru-RU" sz="1800" dirty="0">
                <a:latin typeface="Tahoma"/>
              </a:rPr>
              <a:t>III. Требования к оборудованию и содержанию территории</a:t>
            </a:r>
          </a:p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ru-RU" altLang="ru-RU" sz="1800" dirty="0">
                <a:latin typeface="Tahoma"/>
              </a:rPr>
              <a:t>IV. Требования к зданию и оборудованию помещений</a:t>
            </a:r>
          </a:p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ru-RU" altLang="ru-RU" sz="1800" dirty="0">
                <a:latin typeface="Tahoma"/>
              </a:rPr>
              <a:t>V. Требования к воздушно-тепловому режиму</a:t>
            </a:r>
          </a:p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ru-RU" altLang="ru-RU" sz="1800" dirty="0">
                <a:latin typeface="Tahoma"/>
              </a:rPr>
              <a:t>VI. Требования к естественному, искусственному освещению и инсоляции</a:t>
            </a:r>
          </a:p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ru-RU" altLang="ru-RU" sz="1800" dirty="0">
                <a:latin typeface="Tahoma"/>
              </a:rPr>
              <a:t>VII. Требования к водоснабжению и канализации</a:t>
            </a:r>
          </a:p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ru-RU" altLang="ru-RU" sz="1800" dirty="0">
                <a:latin typeface="Tahoma"/>
              </a:rPr>
              <a:t>IX. Требования к организации питания и питьевого режима</a:t>
            </a:r>
          </a:p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ru-RU" altLang="ru-RU" sz="1800" dirty="0">
                <a:latin typeface="Tahoma"/>
              </a:rPr>
              <a:t>X. Санитарно-эпидемиологические требования при организации медицинского обслуживания обучающихся с ОВЗ</a:t>
            </a:r>
          </a:p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ru-RU" altLang="ru-RU" sz="1800" dirty="0">
                <a:latin typeface="Tahoma"/>
              </a:rPr>
              <a:t>XI. Требования к санитарному состоянию и содержанию помещений организации для обучающихся с ОВЗ</a:t>
            </a:r>
          </a:p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ru-RU" altLang="ru-RU" sz="1800" dirty="0">
                <a:latin typeface="Tahoma"/>
              </a:rPr>
              <a:t>XII. Требования к прохождению профилактических медицинских осмотров, гигиенического воспитания и обучения, личной гигиене работников организации для обучающихся с ОВЗ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1458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858682"/>
          </a:xfrm>
        </p:spPr>
        <p:txBody>
          <a:bodyPr/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получения образования обучающимися с ограниченными возможностями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(статья 79)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438400"/>
            <a:ext cx="8946541" cy="3809999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обучающихся с ограниченными возможностями здоровья может быть организовано как совместно с другими обучающимися, так и в отдельных классах, группах или в отдельных организациях, осуществляющих образовательную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имеют право выбора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  </a:t>
            </a:r>
          </a:p>
        </p:txBody>
      </p:sp>
    </p:spTree>
    <p:extLst>
      <p:ext uri="{BB962C8B-B14F-4D97-AF65-F5344CB8AC3E}">
        <p14:creationId xmlns:p14="http://schemas.microsoft.com/office/powerpoint/2010/main" val="335662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98269"/>
            <a:ext cx="10966451" cy="1080655"/>
          </a:xfrm>
        </p:spPr>
        <p:txBody>
          <a:bodyPr/>
          <a:lstStyle/>
          <a:p>
            <a:pPr algn="ctr"/>
            <a:r>
              <a:rPr lang="ru-RU" sz="2800" dirty="0"/>
              <a:t>VIII. Требования к организации образовательной деятельности и режиму </a:t>
            </a:r>
            <a:r>
              <a:rPr lang="ru-RU" sz="2800" dirty="0" smtClean="0"/>
              <a:t>дня</a:t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895301"/>
            <a:ext cx="10966451" cy="4673775"/>
          </a:xfrm>
        </p:spPr>
        <p:txBody>
          <a:bodyPr/>
          <a:lstStyle/>
          <a:p>
            <a:r>
              <a:rPr lang="ru-RU" sz="2000" dirty="0"/>
              <a:t>8.2. Учебные занятия для обучающихся с ОВЗ организуются в первую смену по 5-ти дневной учебной неделе. Учебные занятия начинаются не ранее 8 часов.</a:t>
            </a:r>
          </a:p>
          <a:p>
            <a:r>
              <a:rPr lang="ru-RU" sz="2000" dirty="0"/>
              <a:t>8.3. Основная образовательная программа реализуется через организацию урочной и внеурочной деятельности. Урочная деятельность состоит из часов обязательной части и части, формируемой участниками отношений.</a:t>
            </a:r>
          </a:p>
          <a:p>
            <a:r>
              <a:rPr lang="ru-RU" sz="2000" dirty="0"/>
              <a:t>Реабилитационно-коррекционные мероприятия могут реализовываться как во время внеурочной деятельности так и во время урочной деятельности.</a:t>
            </a:r>
          </a:p>
          <a:p>
            <a:r>
              <a:rPr lang="ru-RU" sz="2000" dirty="0"/>
              <a:t>Максимальный общий объем недельной образовательной нагрузки (количество учебных занятий), реализуемой через урочную и внеурочную деятельность, не должен превышать гигиенические требования к максимальному общему объему недельной нагрузки обучающихся с ОВЗ:</a:t>
            </a:r>
          </a:p>
          <a:p>
            <a:r>
              <a:rPr lang="ru-RU" sz="2000" dirty="0" smtClean="0"/>
              <a:t>От 21 </a:t>
            </a:r>
            <a:r>
              <a:rPr lang="ru-RU" sz="2000" dirty="0"/>
              <a:t>до 34 часов по классам. 10 часов </a:t>
            </a:r>
            <a:r>
              <a:rPr lang="ru-RU" sz="2000" dirty="0" smtClean="0"/>
              <a:t>– внеурочная деятельность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538419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Полезные ссылки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http</a:t>
            </a:r>
            <a:r>
              <a:rPr lang="ru-RU" dirty="0"/>
              <a:t>://www.inclusive-edu.ru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сайт </a:t>
            </a:r>
            <a:r>
              <a:rPr lang="ru-RU" dirty="0"/>
              <a:t>Института проблем инклюзивного образования (ИПИО МГППУ)</a:t>
            </a:r>
          </a:p>
          <a:p>
            <a:r>
              <a:rPr lang="ru-RU" dirty="0"/>
              <a:t>http://www.edu-open.ru </a:t>
            </a:r>
          </a:p>
          <a:p>
            <a:pPr marL="0" indent="0">
              <a:buNone/>
            </a:pPr>
            <a:r>
              <a:rPr lang="ru-RU" dirty="0"/>
              <a:t>Сайт «Образование без </a:t>
            </a:r>
            <a:r>
              <a:rPr lang="ru-RU" dirty="0" smtClean="0"/>
              <a:t>границ»</a:t>
            </a:r>
          </a:p>
          <a:p>
            <a:pPr marL="0" indent="0">
              <a:buNone/>
            </a:pPr>
            <a:r>
              <a:rPr lang="ru-RU" dirty="0" err="1"/>
              <a:t>инклюзивноеобразование.рф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https</a:t>
            </a:r>
            <a:r>
              <a:rPr lang="en-US" dirty="0"/>
              <a:t>://perspektiva-inva.ru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57449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dirty="0" smtClean="0">
                <a:solidFill>
                  <a:srgbClr val="424456"/>
                </a:solidFill>
                <a:latin typeface="Trebuchet MS" charset="0"/>
              </a:rPr>
              <a:t>Спасибо за внимание</a:t>
            </a:r>
          </a:p>
        </p:txBody>
      </p:sp>
      <p:sp>
        <p:nvSpPr>
          <p:cNvPr id="16387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7066406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5503" y="492211"/>
            <a:ext cx="10966451" cy="867032"/>
          </a:xfrm>
        </p:spPr>
        <p:txBody>
          <a:bodyPr/>
          <a:lstStyle/>
          <a:p>
            <a:r>
              <a:rPr lang="ru-RU" dirty="0" smtClean="0"/>
              <a:t>Статья 79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244600"/>
            <a:ext cx="9907588" cy="5003799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и условия организации обучения и воспитания обучающихся с ограниченными возможностями здоровья определяются адаптированной образовательной программой, а для инвалидов также в соответствии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 реабилитации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инвалида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обучающихся с ограниченными возможностями здоровья осуществляется в организациях, осуществляющих образовательную деятельность по адаптированным основным общеобразовательным программам. </a:t>
            </a:r>
          </a:p>
        </p:txBody>
      </p:sp>
    </p:spTree>
    <p:extLst>
      <p:ext uri="{BB962C8B-B14F-4D97-AF65-F5344CB8AC3E}">
        <p14:creationId xmlns:p14="http://schemas.microsoft.com/office/powerpoint/2010/main" val="372335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30300" y="1277938"/>
            <a:ext cx="8947150" cy="4195762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план - учебный план, обеспечивающий освоение образовательной программы на основе индивидуализации ее содержания с учетом особенностей и образовательных потребностей конкретного обучающегося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инклюзивное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- обеспечение равного доступа к образованию для всех обучающихся с учетом разнообразия особых образовательных потребностей и индивидуальных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(статья 2.)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486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3312" y="528918"/>
            <a:ext cx="9404723" cy="1400530"/>
          </a:xfrm>
        </p:spPr>
        <p:txBody>
          <a:bodyPr/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образовательная </a:t>
            </a:r>
            <a:r>
              <a:rPr lang="ru-RU" sz="2800" dirty="0"/>
              <a:t>программа, адаптированная для обучения лиц с ограниченными возможностями здоровья с учетом особенностей их психофизического развития, </a:t>
            </a:r>
            <a:r>
              <a:rPr lang="ru-RU" sz="2800" b="1" dirty="0"/>
              <a:t>индивидуальных возможностей </a:t>
            </a:r>
            <a:r>
              <a:rPr lang="ru-RU" sz="2800" dirty="0"/>
              <a:t>и при необходимости обеспечивающая коррекцию нарушений развития и социальную адаптацию указанных лиц </a:t>
            </a:r>
            <a:r>
              <a:rPr lang="ru-RU" sz="2800" dirty="0" smtClean="0"/>
              <a:t>АОП </a:t>
            </a:r>
            <a:r>
              <a:rPr lang="ru-RU" sz="2800" dirty="0"/>
              <a:t>для инклюзивного </a:t>
            </a:r>
            <a:r>
              <a:rPr lang="ru-RU" sz="2800" dirty="0" smtClean="0"/>
              <a:t>образования (ст.2)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883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7265" y="624016"/>
            <a:ext cx="10966451" cy="1420684"/>
          </a:xfrm>
        </p:spPr>
        <p:txBody>
          <a:bodyPr/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основная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общеобразовательная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44700"/>
            <a:ext cx="8946541" cy="4203699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глухих, слабослышащих, позднооглохших, слепых, слабовидящих, с тяжелыми нарушениями речи, с нарушениями опорно-двигательного аппарата, с задержкой психического развития, с умственной отсталостью, с расстройствами аутистического спектра,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дефектами и других обучающихся с ОВЗ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ограниченными возможностями здоровья принимаются на обучение по адаптированной основной общеобразовательной программе только с согласия родителей (законных представителей) и на основании рекомендаций психолого-медико-педагогической комиссии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9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34.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права обучающихся и меры их социальной поддержки и стимулирования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15900" marR="435610" indent="-215900">
              <a:lnSpc>
                <a:spcPct val="150000"/>
              </a:lnSpc>
              <a:tabLst>
                <a:tab pos="215900" algn="l"/>
                <a:tab pos="449580" algn="l"/>
              </a:tabLs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обучения с учетом особенностей их психофизического развития и состояния здоровья, в том числе получение социально-педагогической и психологической помощи,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психолого-медико-педагогической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64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eorgia"/>
        <a:ea typeface="SimSun"/>
        <a:cs typeface=""/>
      </a:majorFont>
      <a:minorFont>
        <a:latin typeface="Georgia"/>
        <a:ea typeface="SimSun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eorgia"/>
        <a:ea typeface="SimSun"/>
        <a:cs typeface=""/>
      </a:majorFont>
      <a:minorFont>
        <a:latin typeface="Georgia"/>
        <a:ea typeface="SimSun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eorgia"/>
        <a:ea typeface="SimSun"/>
        <a:cs typeface=""/>
      </a:majorFont>
      <a:minorFont>
        <a:latin typeface="Georgia"/>
        <a:ea typeface="SimSun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2531</TotalTime>
  <Words>2897</Words>
  <Application>Microsoft Office PowerPoint</Application>
  <PresentationFormat>Произвольный</PresentationFormat>
  <Paragraphs>188</Paragraphs>
  <Slides>42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42</vt:i4>
      </vt:variant>
    </vt:vector>
  </HeadingPairs>
  <TitlesOfParts>
    <vt:vector size="45" baseType="lpstr">
      <vt:lpstr>1_Тема Office</vt:lpstr>
      <vt:lpstr>2_Тема Office</vt:lpstr>
      <vt:lpstr>3_Тема Office</vt:lpstr>
      <vt:lpstr> Психолого-педагогическое сопровождение детей с ОВЗ в образовательной организации: нормативно-правовая база</vt:lpstr>
      <vt:lpstr>Презентация PowerPoint</vt:lpstr>
      <vt:lpstr>Обучающийся с ограниченными возможностями здоровья  (ОВЗ)</vt:lpstr>
      <vt:lpstr>Организация получения образования обучающимися с ограниченными возможностями здоровья (статья 79)</vt:lpstr>
      <vt:lpstr>Статья 79</vt:lpstr>
      <vt:lpstr>Презентация PowerPoint</vt:lpstr>
      <vt:lpstr>Адаптированная образовательная программа</vt:lpstr>
      <vt:lpstr>Адаптированная основная общеобразовательная программа</vt:lpstr>
      <vt:lpstr>Статья 34. Основные права обучающихся и меры их социальной поддержки и стимулирования</vt:lpstr>
      <vt:lpstr>Статья 44. Права, обязанности и ответственность в сфере образования родителей (законных представителей) несовершеннолетних обучающихся </vt:lpstr>
      <vt:lpstr>Статья 58. Промежуточная аттестация обучающихся </vt:lpstr>
      <vt:lpstr>Статья 60. Документы об образовании и (или) о квалификации. Документы об обучении.</vt:lpstr>
      <vt:lpstr>Статья 17. Формы получения образования и формы обучения </vt:lpstr>
      <vt:lpstr>Надомное обучение</vt:lpstr>
      <vt:lpstr>Предоставление услуг ассистента (помощника), оказывающего обучающимся необходимую техническую помощь (статья 79.3)</vt:lpstr>
      <vt:lpstr>ФГОС НОО для детей с ОВЗ</vt:lpstr>
      <vt:lpstr>ФГОС НОО для детей с ОВЗ</vt:lpstr>
      <vt:lpstr>Обучающиеся с ОВЗ неоднородная группа   </vt:lpstr>
      <vt:lpstr>Fgosreestr.ru</vt:lpstr>
      <vt:lpstr>В начальном школьном образовании детей с ОВЗ (Приказ Министерства образования и науки Российской Федерации от от 19.12.2014 № 1598) предметом стандартизации являются: </vt:lpstr>
      <vt:lpstr>Федеральный государственный образовательный стандарт дошкольного образования (Приказ Министерства образования и науки Российской Федерации от 17 октября 2013 г. N 1155 г.) включает в себя требования к: </vt:lpstr>
      <vt:lpstr>В конце каждого учебного года предусматривается возможность перевода ребенка на другой вариант  ФГОС  по: </vt:lpstr>
      <vt:lpstr>Варианты АООП НОО обучающихся с ОВЗ</vt:lpstr>
      <vt:lpstr>Первый вариант специального стандарта (цензовый уровень, АОП) </vt:lpstr>
      <vt:lpstr>Вариант 8.1 </vt:lpstr>
      <vt:lpstr>Второй вариант специального стандарта (цензовый уровень, АОП) </vt:lpstr>
      <vt:lpstr>Вариант 8.2</vt:lpstr>
      <vt:lpstr>Третий вариант специального стандарта (не цензовый, АОП или СИПР) </vt:lpstr>
      <vt:lpstr>Вариант 8.3</vt:lpstr>
      <vt:lpstr>Четвертый вариант специального стандарта (индивидуальный уровень итогового результата школьного образования) </vt:lpstr>
      <vt:lpstr>Вариант 8.4 (СИПР)</vt:lpstr>
      <vt:lpstr>Требования к результатам освоения</vt:lpstr>
      <vt:lpstr>Предметные области</vt:lpstr>
      <vt:lpstr>Презентация PowerPoint</vt:lpstr>
      <vt:lpstr>Коррекционно-развивающая область </vt:lpstr>
      <vt:lpstr>Презентация PowerPoint</vt:lpstr>
      <vt:lpstr>Сетевая форма реализации образовательных программ (ст. 15)</vt:lpstr>
      <vt:lpstr>Коррекционно-развивающая область (не менее 5 часов в неделю)</vt:lpstr>
      <vt:lpstr>Постановление Главного государственного санитарного врача РФ от 10 июля 2015 г. № 26 “Об утверждении СанПиН 2.4.2.3286-15 “Санитарно-эпидемиологические требования к условиям и организации обучения и воспитания в организациях, осуществляющих образовательную деятельность по адаптированным основным общеобразовательным программам для обучающихся с ограниченными возможностями здоровья”, вводятся в действие с 1 сентября 2016 г.</vt:lpstr>
      <vt:lpstr>VIII. Требования к организации образовательной деятельности и режиму дня  </vt:lpstr>
      <vt:lpstr>Полезные ссылки</vt:lpstr>
      <vt:lpstr>Спасибо за внимание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АОП</dc:title>
  <dc:creator>pc</dc:creator>
  <cp:lastModifiedBy>Кучукова</cp:lastModifiedBy>
  <cp:revision>305</cp:revision>
  <dcterms:created xsi:type="dcterms:W3CDTF">2016-11-23T08:44:57Z</dcterms:created>
  <dcterms:modified xsi:type="dcterms:W3CDTF">2024-01-30T07:43:15Z</dcterms:modified>
</cp:coreProperties>
</file>