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5"/>
  </p:notesMasterIdLst>
  <p:sldIdLst>
    <p:sldId id="256" r:id="rId2"/>
    <p:sldId id="263" r:id="rId3"/>
    <p:sldId id="258" r:id="rId4"/>
    <p:sldId id="257" r:id="rId5"/>
    <p:sldId id="260" r:id="rId6"/>
    <p:sldId id="282" r:id="rId7"/>
    <p:sldId id="259" r:id="rId8"/>
    <p:sldId id="261" r:id="rId9"/>
    <p:sldId id="262" r:id="rId10"/>
    <p:sldId id="278" r:id="rId11"/>
    <p:sldId id="279" r:id="rId12"/>
    <p:sldId id="272" r:id="rId13"/>
    <p:sldId id="264" r:id="rId14"/>
    <p:sldId id="273" r:id="rId15"/>
    <p:sldId id="268" r:id="rId16"/>
    <p:sldId id="269" r:id="rId17"/>
    <p:sldId id="270" r:id="rId18"/>
    <p:sldId id="271" r:id="rId19"/>
    <p:sldId id="274" r:id="rId20"/>
    <p:sldId id="275" r:id="rId21"/>
    <p:sldId id="276" r:id="rId22"/>
    <p:sldId id="285" r:id="rId23"/>
    <p:sldId id="284" r:id="rId24"/>
    <p:sldId id="283" r:id="rId25"/>
    <p:sldId id="286" r:id="rId26"/>
    <p:sldId id="288" r:id="rId27"/>
    <p:sldId id="287" r:id="rId28"/>
    <p:sldId id="289" r:id="rId29"/>
    <p:sldId id="290" r:id="rId30"/>
    <p:sldId id="292" r:id="rId31"/>
    <p:sldId id="291" r:id="rId32"/>
    <p:sldId id="281" r:id="rId33"/>
    <p:sldId id="267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1528D6-B444-4F9A-8FA9-29F656467171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51720-4557-472B-A6CD-B84C48B16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974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451720-4557-472B-A6CD-B84C48B1616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429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://files.school-collection.edu.ru/dlrstore/606f3e82-e0fe-11db-8314-0800200c9a66/02_02_05_11.sw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files.school-collection.edu.ru/dlrstore/af330a0f-d183-4db1-825e-11d5d608c8e0/chasy.swf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://files.school-collection.edu.ru/dlrstore/c4e5c7b9-24be-4edf-a154-458cd3e86576/sphere.sw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://files.school-collection.edu.ru/dlrstore/9b8626f1-f22c-4237-ae00-6c05bb8f0763/024.sw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://files.school-collection.edu.ru/dlrstore/8017491b-dee2-47cb-a411-3630d272b3b4/006.sw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4104456"/>
          </a:xfrm>
        </p:spPr>
        <p:txBody>
          <a:bodyPr>
            <a:noAutofit/>
          </a:bodyPr>
          <a:lstStyle/>
          <a:p>
            <a:pPr algn="ctr"/>
            <a:r>
              <a:rPr lang="ru-RU" sz="48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</a:rPr>
              <a:t>УРОК  ГЕОГРАФИИ  В УСЛОВИЯХ   РЕАЛИЗАЦИИ</a:t>
            </a:r>
            <a:br>
              <a:rPr lang="ru-RU" sz="48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</a:rPr>
            </a:br>
            <a:r>
              <a:rPr lang="ru-RU" sz="48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</a:rPr>
              <a:t> ФГОС  НОВОГО ПОКОЛЕНИЯ</a:t>
            </a:r>
            <a:br>
              <a:rPr lang="ru-RU" sz="48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</a:rPr>
            </a:br>
            <a:endParaRPr lang="ru-RU" sz="48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378BA506-48E4-44A2-81F4-66359A1681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365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>
            <a:normAutofit lnSpcReduction="10000"/>
          </a:bodyPr>
          <a:lstStyle/>
          <a:p>
            <a:r>
              <a:rPr lang="ru-RU" sz="2800" b="1" i="1" u="sng" dirty="0">
                <a:solidFill>
                  <a:schemeClr val="accent1">
                    <a:lumMod val="75000"/>
                  </a:schemeClr>
                </a:solidFill>
              </a:rPr>
              <a:t>Принцип деятельности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-заключается в том, что ученик, получая знания не в готовом виде, а добывая их сам, осознает при этом содержание и формы своей учебной деятельности</a:t>
            </a:r>
          </a:p>
          <a:p>
            <a:r>
              <a:rPr lang="ru-RU" sz="2800" b="1" i="1" u="sng" dirty="0">
                <a:solidFill>
                  <a:schemeClr val="accent1">
                    <a:lumMod val="75000"/>
                  </a:schemeClr>
                </a:solidFill>
              </a:rPr>
              <a:t>Принцип непрерывности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– означает преемственность между всеми ступенями и этапами обучения на уровне технологии, содержания и методик с учетом возрастных психологических особенностей развития детей.</a:t>
            </a:r>
          </a:p>
          <a:p>
            <a:r>
              <a:rPr lang="ru-RU" sz="2800" b="1" i="1" u="sng" dirty="0">
                <a:solidFill>
                  <a:schemeClr val="accent1">
                    <a:lumMod val="75000"/>
                  </a:schemeClr>
                </a:solidFill>
              </a:rPr>
              <a:t>Принцип целостности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- предполагает формирование учащимися обобщенного системного представления о мире.</a:t>
            </a:r>
          </a:p>
          <a:p>
            <a:endParaRPr lang="ru-RU" sz="2800" b="1" dirty="0">
              <a:solidFill>
                <a:srgbClr val="4D4D4D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3947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 fontScale="85000" lnSpcReduction="20000"/>
          </a:bodyPr>
          <a:lstStyle/>
          <a:p>
            <a:r>
              <a:rPr lang="ru-RU" sz="2800" b="1" i="1" u="sng" dirty="0">
                <a:solidFill>
                  <a:schemeClr val="accent1">
                    <a:lumMod val="75000"/>
                  </a:schemeClr>
                </a:solidFill>
              </a:rPr>
              <a:t>Принцип минимакса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–заключается в следующем: школа должна предложить ученику возможность освоения содержания образования на максимальном для него уровне.</a:t>
            </a:r>
          </a:p>
          <a:p>
            <a:r>
              <a:rPr lang="ru-RU" sz="2800" b="1" i="1" u="sng" dirty="0">
                <a:solidFill>
                  <a:schemeClr val="accent1">
                    <a:lumMod val="75000"/>
                  </a:schemeClr>
                </a:solidFill>
              </a:rPr>
              <a:t>Принцип психологической комфортности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– предполагает снятие всех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стрессообразующих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факторов учебного процесса </a:t>
            </a:r>
          </a:p>
          <a:p>
            <a:r>
              <a:rPr lang="ru-RU" sz="2800" b="1" i="1" u="sng" dirty="0">
                <a:solidFill>
                  <a:schemeClr val="accent1">
                    <a:lumMod val="75000"/>
                  </a:schemeClr>
                </a:solidFill>
              </a:rPr>
              <a:t>Принцип вариативности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– предполагает формирование учащимися способностей к систематическому перебору вариантов и адекватному принятию решений в ситуациях выбора</a:t>
            </a:r>
          </a:p>
          <a:p>
            <a:r>
              <a:rPr lang="ru-RU" sz="2800" b="1" i="1" u="sng" dirty="0">
                <a:solidFill>
                  <a:schemeClr val="accent1">
                    <a:lumMod val="75000"/>
                  </a:schemeClr>
                </a:solidFill>
              </a:rPr>
              <a:t>Принцип творчества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 – означает максимальную ориентацию на творческое начало в образовательном процессе, приобретение учащимся собственного опыта творческой деятельности.</a:t>
            </a:r>
          </a:p>
          <a:p>
            <a:endParaRPr lang="ru-RU" sz="2800" b="1" dirty="0">
              <a:solidFill>
                <a:srgbClr val="4D4D4D"/>
              </a:solidFill>
            </a:endParaRPr>
          </a:p>
          <a:p>
            <a:endParaRPr lang="ru-RU" sz="2800" b="1" dirty="0">
              <a:solidFill>
                <a:srgbClr val="4D4D4D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2629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43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МОДЕЛИРОВАНИЕ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МОДЕЛИРОВАНИЕ В ГЕОГРАФИИ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Существенная особенность модели заключается в том, что ее можно привести в действие и экспериментировать с нею. Это позволяет выявить возможности управления оригиналом и целенаправленного изменения тех или иных сторон его деятельности.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Под 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моделью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 понимается упрощенное воспроизведение реальности, предположительно отражающее в обобщенной форме ее существенные черты и взаимосвязи. Научные модели используются для накопления и упорядочения наших знаний о различных сторонах действительности. Они применяются, чтобы познать действительность и служить для объяснения прошлого и настоящего, а также предсказания будущего и влияния на него. </a:t>
            </a:r>
          </a:p>
        </p:txBody>
      </p:sp>
    </p:spTree>
    <p:extLst>
      <p:ext uri="{BB962C8B-B14F-4D97-AF65-F5344CB8AC3E}">
        <p14:creationId xmlns:p14="http://schemas.microsoft.com/office/powerpoint/2010/main" val="3118458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836712"/>
            <a:ext cx="7751265" cy="581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984" y="989112"/>
            <a:ext cx="7751265" cy="581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4880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Модели в географии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 выполняют разнообразные функции. Выделяют следующие функции моделей: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психологическую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 - возможность изучения тех объектов и явлений, которые чрезвычайно трудно исследовать иными методами; </a:t>
            </a:r>
          </a:p>
          <a:p>
            <a:pPr lvl="0"/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собирательную 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- определение необходимой информации, ее сбор и систематизация;</a:t>
            </a:r>
          </a:p>
          <a:p>
            <a:pPr lvl="0"/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логическую 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- выявление и объяснение механизма развития конкретного явления;</a:t>
            </a:r>
          </a:p>
          <a:p>
            <a:pPr lvl="0"/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систематизирующую 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- рассмотрение действительности как совокупности взаимосвязанных систем;</a:t>
            </a:r>
          </a:p>
          <a:p>
            <a:pPr lvl="0"/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конструктивную 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- создание теорий и познание законов;</a:t>
            </a:r>
          </a:p>
          <a:p>
            <a:pPr lvl="0"/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познавательную 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- содействие в распространении научных идей.</a:t>
            </a:r>
          </a:p>
        </p:txBody>
      </p:sp>
    </p:spTree>
    <p:extLst>
      <p:ext uri="{BB962C8B-B14F-4D97-AF65-F5344CB8AC3E}">
        <p14:creationId xmlns:p14="http://schemas.microsoft.com/office/powerpoint/2010/main" val="56219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КОМПЬЮТЕРНОЕ МОДЕЛИРОВАНИЕ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http://files.school-collection.edu.ru/dlrstore/606f3e82-e0fe-11db-8314-0800200c9a66/02_02_05_11.swf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348880"/>
            <a:ext cx="6085681" cy="4200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924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991225"/>
          </a:xfrm>
        </p:spPr>
        <p:txBody>
          <a:bodyPr/>
          <a:lstStyle/>
          <a:p>
            <a:r>
              <a:rPr lang="en-US" dirty="0">
                <a:hlinkClick r:id="rId2"/>
              </a:rPr>
              <a:t>http://files.school-collection.edu.ru/dlrstore/af330a0f-d183-4db1-825e-11d5d608c8e0/chasy.swf</a:t>
            </a:r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196752"/>
            <a:ext cx="6074815" cy="5416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0261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35960"/>
          </a:xfrm>
        </p:spPr>
        <p:txBody>
          <a:bodyPr/>
          <a:lstStyle/>
          <a:p>
            <a:r>
              <a:rPr lang="en-US" dirty="0">
                <a:hlinkClick r:id="rId2"/>
              </a:rPr>
              <a:t>http://files.school-collection.edu.ru/dlrstore/c4e5c7b9-24be-4edf-a154-458cd3e86576/sphere.swf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3" y="1404109"/>
            <a:ext cx="5062463" cy="5453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653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848350"/>
          </a:xfrm>
        </p:spPr>
        <p:txBody>
          <a:bodyPr/>
          <a:lstStyle/>
          <a:p>
            <a:r>
              <a:rPr lang="en-US" dirty="0">
                <a:hlinkClick r:id="rId2"/>
              </a:rPr>
              <a:t>http://files.school-collection.edu.ru/dlrstore/9b8626f1-f22c-4237-ae00-6c05bb8f0763/024.swf</a:t>
            </a:r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952625"/>
            <a:ext cx="8010525" cy="490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6162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19936"/>
          </a:xfrm>
        </p:spPr>
        <p:txBody>
          <a:bodyPr/>
          <a:lstStyle/>
          <a:p>
            <a:r>
              <a:rPr lang="en-US" dirty="0">
                <a:hlinkClick r:id="rId2"/>
              </a:rPr>
              <a:t>http://files.school-collection.edu.ru/dlrstore/8017491b-dee2-47cb-a411-3630d272b3b4/006.swf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00808"/>
            <a:ext cx="7572375" cy="501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36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u="sng" dirty="0">
                <a:solidFill>
                  <a:schemeClr val="accent2">
                    <a:lumMod val="75000"/>
                  </a:schemeClr>
                </a:solidFill>
              </a:rPr>
              <a:t>Китайские мудрости:</a:t>
            </a:r>
          </a:p>
          <a:p>
            <a:pPr marL="0" indent="0" algn="ctr">
              <a:buNone/>
            </a:pP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  <a:p>
            <a:pPr lvl="0" algn="ctr"/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    «Я слышу – я забываю.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Я вижу - я запоминаю.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Я делаю - я усваиваю».</a:t>
            </a:r>
          </a:p>
          <a:p>
            <a:pPr algn="ctr"/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lvl="0" algn="ctr"/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 «Скажи мне, и я забуду,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Покажи мне, и я запомню.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Дай мне действовать самому, 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и я научусь».</a:t>
            </a:r>
          </a:p>
          <a:p>
            <a:pPr marL="0" indent="0" algn="ctr">
              <a:buNone/>
            </a:pP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02034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63952"/>
          </a:xfrm>
        </p:spPr>
        <p:txBody>
          <a:bodyPr/>
          <a:lstStyle/>
          <a:p>
            <a:pPr algn="ctr">
              <a:buNone/>
            </a:pPr>
            <a:r>
              <a:rPr lang="ru-RU" altLang="ru-RU" sz="2400" dirty="0"/>
              <a:t>Один из </a:t>
            </a:r>
            <a:r>
              <a:rPr lang="ru-RU" altLang="ru-RU" sz="2400" dirty="0" err="1"/>
              <a:t>метапредметных</a:t>
            </a:r>
            <a:r>
              <a:rPr lang="ru-RU" altLang="ru-RU" sz="2400" dirty="0"/>
              <a:t> образовательных результатов:</a:t>
            </a:r>
          </a:p>
          <a:p>
            <a:pPr algn="ctr">
              <a:buNone/>
            </a:pPr>
            <a:r>
              <a:rPr lang="ru-RU" altLang="ru-RU" i="1" dirty="0"/>
              <a:t>умение создавать, применять и преобразовывать </a:t>
            </a:r>
            <a:r>
              <a:rPr lang="ru-RU" altLang="ru-RU" i="1" u="sng" dirty="0"/>
              <a:t>модели</a:t>
            </a:r>
            <a:r>
              <a:rPr lang="ru-RU" altLang="ru-RU" i="1" dirty="0"/>
              <a:t> для решения учебных и познавательных задач</a:t>
            </a:r>
          </a:p>
          <a:p>
            <a:pPr>
              <a:buNone/>
            </a:pPr>
            <a:endParaRPr lang="ru-RU" altLang="ru-RU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276872"/>
            <a:ext cx="6552728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62555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altLang="ru-RU"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Зачем нужны модели?</a:t>
            </a:r>
          </a:p>
          <a:p>
            <a:r>
              <a:rPr lang="ru-RU" altLang="ru-RU" dirty="0"/>
              <a:t>Объяснять</a:t>
            </a:r>
          </a:p>
          <a:p>
            <a:r>
              <a:rPr lang="ru-RU" altLang="ru-RU" dirty="0"/>
              <a:t>Предсказывать</a:t>
            </a:r>
          </a:p>
          <a:p>
            <a:r>
              <a:rPr lang="ru-RU" altLang="ru-RU" dirty="0"/>
              <a:t>«Сжимать» информацию (отражая суть) </a:t>
            </a:r>
          </a:p>
          <a:p>
            <a:pPr marL="0" indent="0">
              <a:buNone/>
            </a:pPr>
            <a:endParaRPr lang="ru-RU" altLang="ru-RU" dirty="0"/>
          </a:p>
          <a:p>
            <a:pPr marL="0" indent="0">
              <a:buNone/>
            </a:pPr>
            <a:r>
              <a:rPr lang="ru-RU" altLang="ru-RU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Что надо уметь делать с моделями?</a:t>
            </a:r>
          </a:p>
          <a:p>
            <a:pPr>
              <a:lnSpc>
                <a:spcPct val="90000"/>
              </a:lnSpc>
            </a:pPr>
            <a:r>
              <a:rPr lang="ru-RU" altLang="ru-RU" dirty="0"/>
              <a:t>Распознавать (отличать от реальности)</a:t>
            </a:r>
          </a:p>
          <a:p>
            <a:pPr>
              <a:lnSpc>
                <a:spcPct val="90000"/>
              </a:lnSpc>
            </a:pPr>
            <a:r>
              <a:rPr lang="ru-RU" altLang="ru-RU" dirty="0"/>
              <a:t>Применять</a:t>
            </a:r>
          </a:p>
          <a:p>
            <a:pPr>
              <a:lnSpc>
                <a:spcPct val="90000"/>
              </a:lnSpc>
            </a:pPr>
            <a:r>
              <a:rPr lang="ru-RU" altLang="ru-RU" dirty="0"/>
              <a:t>Преобразовывать</a:t>
            </a:r>
          </a:p>
          <a:p>
            <a:pPr>
              <a:lnSpc>
                <a:spcPct val="90000"/>
              </a:lnSpc>
            </a:pPr>
            <a:r>
              <a:rPr lang="ru-RU" altLang="ru-RU" dirty="0"/>
              <a:t>Создавать !!!</a:t>
            </a:r>
          </a:p>
          <a:p>
            <a:pPr>
              <a:lnSpc>
                <a:spcPct val="90000"/>
              </a:lnSpc>
            </a:pPr>
            <a:endParaRPr lang="ru-RU" altLang="ru-RU" dirty="0"/>
          </a:p>
          <a:p>
            <a:pPr>
              <a:lnSpc>
                <a:spcPct val="90000"/>
              </a:lnSpc>
              <a:buNone/>
            </a:pPr>
            <a:r>
              <a:rPr lang="ru-RU" altLang="ru-RU" sz="3600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Предложить модель – почти решить задачу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00303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 fontScale="90000"/>
          </a:bodyPr>
          <a:lstStyle/>
          <a:p>
            <a:pPr algn="ctr"/>
            <a:br>
              <a:rPr lang="ru-RU" b="1" i="1" dirty="0"/>
            </a:br>
            <a:br>
              <a:rPr lang="ru-RU" b="1" i="1" dirty="0"/>
            </a:br>
            <a:br>
              <a:rPr lang="ru-RU" b="1" i="1" dirty="0"/>
            </a:br>
            <a:br>
              <a:rPr lang="ru-RU" b="1" i="1" dirty="0"/>
            </a:br>
            <a:br>
              <a:rPr lang="ru-RU" dirty="0"/>
            </a:br>
            <a:r>
              <a:rPr lang="ru-RU" b="1" i="1" dirty="0"/>
              <a:t>Географические </a:t>
            </a:r>
            <a:r>
              <a:rPr lang="ru-RU" b="1" i="1" dirty="0" err="1"/>
              <a:t>синквейны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Как в современной жизни существует мода на определенную музыку, на одежду, так и в современной школе многие прогрессивные учителя вводят в свои уроки написание модных </a:t>
            </a:r>
            <a:r>
              <a:rPr lang="ru-RU" sz="3200" b="1" u="sng" dirty="0" err="1">
                <a:solidFill>
                  <a:schemeClr val="accent1">
                    <a:lumMod val="75000"/>
                  </a:schemeClr>
                </a:solidFill>
              </a:rPr>
              <a:t>синквейнов</a:t>
            </a:r>
            <a:r>
              <a:rPr lang="ru-RU" sz="3200" b="1" u="sng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   Я тоже решила не отставать от моды и попробовала их писать со своими учениками. Результаты меня поразили. </a:t>
            </a:r>
          </a:p>
        </p:txBody>
      </p:sp>
    </p:spTree>
    <p:extLst>
      <p:ext uri="{BB962C8B-B14F-4D97-AF65-F5344CB8AC3E}">
        <p14:creationId xmlns:p14="http://schemas.microsoft.com/office/powerpoint/2010/main" val="39472778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Что же представляет собой это необычное задание? Когда первый раз слышишь слово "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синквейн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", то кажется, что это что-то непонятное и экзотическое. Но это не так. В переводе с французского это слово означает стихотворение (без рифмы), состоящее из пяти строк, написанное по определенным правилам. Чтобы составить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синквейн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, ученик должен уметь находить в учебном материале самое важное, делать выводы и выражать всё в краткой форме. 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Это значит, что автор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синквейна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должен обладать глубоким знанием темы, иметь по ней собственное мнение и высказать его по определенным правилам: </a:t>
            </a:r>
          </a:p>
        </p:txBody>
      </p:sp>
    </p:spTree>
    <p:extLst>
      <p:ext uri="{BB962C8B-B14F-4D97-AF65-F5344CB8AC3E}">
        <p14:creationId xmlns:p14="http://schemas.microsoft.com/office/powerpoint/2010/main" val="9169530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Первая строка — тема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синквейна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, заключает в себе одно слово (обычно существительное или местоимение), которое обозначает объект или предмет, о котором пойдет речь.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Вторая строка — два слова (чаще всего прилагательные или причастия), они дают описание признаков и свойств выбранного в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синквейне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предмета или объекта.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Третья строка — образована тремя глаголами или деепричастиями, описывающими характерные действия объекта.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Четвертая строка — фраза из четырёх слов, выражающая личное отношение автора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синквейна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к описываемому предмету или объекту.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Пятая строка — одно слово-резюме, характеризующее суть предмета или объекта.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225506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Синквейн</a:t>
            </a:r>
            <a:r>
              <a:rPr lang="ru-RU" dirty="0"/>
              <a:t> - это способ на любом этапе урока, изучения темы, повторить, что находится у школьника на уровне ассоциаций. 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Когда я приступаю к изучению новой темы и в начале урока даю </a:t>
            </a:r>
            <a:r>
              <a:rPr lang="ru-RU" b="1" dirty="0" err="1"/>
              <a:t>синквейн</a:t>
            </a:r>
            <a:r>
              <a:rPr lang="ru-RU" dirty="0"/>
              <a:t>: "А что вы уже знаете об это? Что думаете?" Анализируя полученные результаты, корректирую представления ребят о данном понятии в ходе изучения темы. </a:t>
            </a:r>
            <a:br>
              <a:rPr lang="ru-RU" dirty="0"/>
            </a:br>
            <a:r>
              <a:rPr lang="ru-RU" dirty="0"/>
              <a:t>В середине урока, когда ребята подустали или тема трудна для восприятия. Предлагаю им </a:t>
            </a:r>
            <a:r>
              <a:rPr lang="ru-RU" dirty="0" err="1"/>
              <a:t>синквейн</a:t>
            </a:r>
            <a:r>
              <a:rPr lang="ru-RU" dirty="0"/>
              <a:t> по какому-то разделу изучаемой темы и узнаю, как идет восприятие школьниками нового материала. Быстрый способ сменить вид деятельности, не уходя от изучения темы. </a:t>
            </a:r>
          </a:p>
        </p:txBody>
      </p:sp>
    </p:spTree>
    <p:extLst>
      <p:ext uri="{BB962C8B-B14F-4D97-AF65-F5344CB8AC3E}">
        <p14:creationId xmlns:p14="http://schemas.microsoft.com/office/powerpoint/2010/main" val="21065923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Чёткое соблюдение правил написания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</a:rPr>
              <a:t>синквейна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 не обязательно. Например, для улучшения текста в четвёртой строке можно использовать три или пять слов, а в пятой строке — два слова. Возможны варианты использования и других частей речи.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Написание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</a:rPr>
              <a:t>синквейна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 является формой свободного творчества, требующей от автора умения находить в информационном материале наиболее существенные элементы, делать выводы и кратко их формулировать.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5297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Изучение темы закончено. Конечно, качество и глубину знаний покажут итоговые работы. А сейчас, в завершении урока - </a:t>
            </a:r>
            <a:r>
              <a:rPr lang="ru-RU" sz="3200" dirty="0" err="1">
                <a:solidFill>
                  <a:schemeClr val="accent1">
                    <a:lumMod val="75000"/>
                  </a:schemeClr>
                </a:solidFill>
              </a:rPr>
              <a:t>синквейн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. Достойный итог изучения нового материала, который продемонстрирует не столько знания, сколько понимание, оценочные суждения, ценностные ориентации детей.</a:t>
            </a:r>
          </a:p>
        </p:txBody>
      </p:sp>
    </p:spTree>
    <p:extLst>
      <p:ext uri="{BB962C8B-B14F-4D97-AF65-F5344CB8AC3E}">
        <p14:creationId xmlns:p14="http://schemas.microsoft.com/office/powerpoint/2010/main" val="33126361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 numCol="3">
            <a:normAutofit fontScale="85000" lnSpcReduction="20000"/>
          </a:bodyPr>
          <a:lstStyle/>
          <a:p>
            <a:pPr marL="0" indent="0">
              <a:buNone/>
            </a:pPr>
            <a:r>
              <a:rPr lang="ru-RU" b="1" i="1" dirty="0"/>
              <a:t>Климат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Континентальный, морской</a:t>
            </a:r>
          </a:p>
          <a:p>
            <a:pPr marL="0" indent="0">
              <a:buNone/>
            </a:pPr>
            <a:r>
              <a:rPr lang="ru-RU" dirty="0"/>
              <a:t>Зависит, влияет, формирует</a:t>
            </a:r>
          </a:p>
          <a:p>
            <a:pPr marL="0" indent="0">
              <a:buNone/>
            </a:pPr>
            <a:r>
              <a:rPr lang="ru-RU" dirty="0"/>
              <a:t>Воздушные массы</a:t>
            </a:r>
          </a:p>
          <a:p>
            <a:pPr marL="0" indent="0">
              <a:buNone/>
            </a:pPr>
            <a:r>
              <a:rPr lang="ru-RU" dirty="0"/>
              <a:t>Погода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b="1" dirty="0"/>
              <a:t>Рельеф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Горный, равнинный</a:t>
            </a:r>
          </a:p>
          <a:p>
            <a:pPr marL="0" indent="0">
              <a:buNone/>
            </a:pPr>
            <a:r>
              <a:rPr lang="ru-RU" dirty="0"/>
              <a:t>Формируется, преобразуется, влияет</a:t>
            </a:r>
          </a:p>
          <a:p>
            <a:pPr marL="0" indent="0">
              <a:buNone/>
            </a:pPr>
            <a:r>
              <a:rPr lang="ru-RU" dirty="0"/>
              <a:t>Совокупность неровностей</a:t>
            </a:r>
          </a:p>
          <a:p>
            <a:pPr marL="0" indent="0">
              <a:buNone/>
            </a:pPr>
            <a:r>
              <a:rPr lang="ru-RU" dirty="0"/>
              <a:t>Земная поверхность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b="1" dirty="0"/>
              <a:t>Почвы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Серые, бурые</a:t>
            </a:r>
          </a:p>
          <a:p>
            <a:pPr marL="0" indent="0">
              <a:buNone/>
            </a:pPr>
            <a:r>
              <a:rPr lang="ru-RU" dirty="0"/>
              <a:t>Формируются, питают, разрушаются</a:t>
            </a:r>
          </a:p>
          <a:p>
            <a:pPr marL="0" indent="0">
              <a:buNone/>
            </a:pPr>
            <a:r>
              <a:rPr lang="ru-RU" dirty="0"/>
              <a:t>Поверхностный слой</a:t>
            </a:r>
          </a:p>
          <a:p>
            <a:pPr marL="0" indent="0">
              <a:buNone/>
            </a:pPr>
            <a:r>
              <a:rPr lang="ru-RU" dirty="0"/>
              <a:t>Плодородие</a:t>
            </a:r>
            <a:r>
              <a:rPr lang="ru-RU" b="1" dirty="0"/>
              <a:t> 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 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Антарктида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Далёкая, холодная</a:t>
            </a:r>
          </a:p>
          <a:p>
            <a:pPr marL="0" indent="0">
              <a:buNone/>
            </a:pPr>
            <a:r>
              <a:rPr lang="ru-RU" dirty="0"/>
              <a:t>Храним, изучаем, открываем</a:t>
            </a:r>
          </a:p>
          <a:p>
            <a:pPr marL="0" indent="0">
              <a:buNone/>
            </a:pPr>
            <a:r>
              <a:rPr lang="ru-RU" dirty="0"/>
              <a:t>Южный полюс</a:t>
            </a:r>
          </a:p>
          <a:p>
            <a:pPr marL="0" indent="0">
              <a:buNone/>
            </a:pPr>
            <a:r>
              <a:rPr lang="ru-RU" dirty="0"/>
              <a:t>Континент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b="1" dirty="0"/>
              <a:t>Москва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Златоглавая, белокаменная</a:t>
            </a:r>
          </a:p>
          <a:p>
            <a:pPr marL="0" indent="0">
              <a:buNone/>
            </a:pPr>
            <a:r>
              <a:rPr lang="ru-RU" dirty="0"/>
              <a:t>Управляет, командует, возглавляет</a:t>
            </a:r>
          </a:p>
          <a:p>
            <a:pPr marL="0" indent="0">
              <a:buNone/>
            </a:pPr>
            <a:r>
              <a:rPr lang="ru-RU" dirty="0"/>
              <a:t>Красная площадь</a:t>
            </a:r>
          </a:p>
          <a:p>
            <a:pPr marL="0" indent="0">
              <a:buNone/>
            </a:pPr>
            <a:r>
              <a:rPr lang="ru-RU" dirty="0"/>
              <a:t>Столица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Рязань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Родная, древняя</a:t>
            </a:r>
          </a:p>
          <a:p>
            <a:pPr marL="0" indent="0">
              <a:buNone/>
            </a:pPr>
            <a:r>
              <a:rPr lang="ru-RU" dirty="0"/>
              <a:t>Любим, храним, защищаем</a:t>
            </a:r>
          </a:p>
          <a:p>
            <a:pPr marL="0" indent="0">
              <a:buNone/>
            </a:pPr>
            <a:r>
              <a:rPr lang="ru-RU" dirty="0"/>
              <a:t>Любимый край</a:t>
            </a:r>
          </a:p>
          <a:p>
            <a:pPr marL="0" indent="0">
              <a:buNone/>
            </a:pPr>
            <a:r>
              <a:rPr lang="ru-RU" dirty="0"/>
              <a:t>Родина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40420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856984" cy="6192688"/>
          </a:xfrm>
        </p:spPr>
        <p:txBody>
          <a:bodyPr numCol="3">
            <a:normAutofit fontScale="62500" lnSpcReduction="20000"/>
          </a:bodyPr>
          <a:lstStyle/>
          <a:p>
            <a:r>
              <a:rPr lang="ru-RU" b="1" dirty="0" err="1"/>
              <a:t>Синквейн</a:t>
            </a:r>
            <a:r>
              <a:rPr lang="ru-RU" b="1" dirty="0"/>
              <a:t> на тему Население Латинской Америки</a:t>
            </a:r>
          </a:p>
          <a:p>
            <a:r>
              <a:rPr lang="ru-RU" dirty="0"/>
              <a:t>население Латинской Америки</a:t>
            </a:r>
            <a:br>
              <a:rPr lang="ru-RU" dirty="0"/>
            </a:br>
            <a:r>
              <a:rPr lang="ru-RU" dirty="0" err="1"/>
              <a:t>мультинациональное</a:t>
            </a:r>
            <a:r>
              <a:rPr lang="ru-RU" dirty="0"/>
              <a:t> </a:t>
            </a:r>
            <a:r>
              <a:rPr lang="ru-RU" dirty="0" err="1"/>
              <a:t>смешаннное</a:t>
            </a:r>
            <a:br>
              <a:rPr lang="ru-RU" dirty="0"/>
            </a:br>
            <a:r>
              <a:rPr lang="ru-RU" dirty="0"/>
              <a:t>сформировалось рождается увеличивается</a:t>
            </a:r>
            <a:br>
              <a:rPr lang="ru-RU" dirty="0"/>
            </a:br>
            <a:r>
              <a:rPr lang="ru-RU" dirty="0"/>
              <a:t>со скоростью арифметической прогрессии</a:t>
            </a:r>
            <a:br>
              <a:rPr lang="ru-RU" dirty="0"/>
            </a:br>
            <a:r>
              <a:rPr lang="ru-RU" dirty="0"/>
              <a:t>индейцы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Колонизация</a:t>
            </a:r>
          </a:p>
          <a:p>
            <a:r>
              <a:rPr lang="ru-RU" dirty="0"/>
              <a:t>колонизация</a:t>
            </a:r>
            <a:br>
              <a:rPr lang="ru-RU" dirty="0"/>
            </a:br>
            <a:r>
              <a:rPr lang="ru-RU" dirty="0" err="1"/>
              <a:t>внутрення</a:t>
            </a:r>
            <a:r>
              <a:rPr lang="ru-RU" dirty="0"/>
              <a:t> внешняя</a:t>
            </a:r>
            <a:br>
              <a:rPr lang="ru-RU" dirty="0"/>
            </a:br>
            <a:r>
              <a:rPr lang="ru-RU" dirty="0"/>
              <a:t>осваивать поселять подчинять</a:t>
            </a:r>
            <a:br>
              <a:rPr lang="ru-RU" dirty="0"/>
            </a:br>
            <a:r>
              <a:rPr lang="ru-RU" dirty="0"/>
              <a:t>освоение и заселение новых территорий</a:t>
            </a:r>
            <a:br>
              <a:rPr lang="ru-RU" dirty="0"/>
            </a:br>
            <a:r>
              <a:rPr lang="ru-RU" dirty="0"/>
              <a:t>поселения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Безработица</a:t>
            </a:r>
          </a:p>
          <a:p>
            <a:r>
              <a:rPr lang="ru-RU" dirty="0"/>
              <a:t>безработица</a:t>
            </a:r>
            <a:br>
              <a:rPr lang="ru-RU" dirty="0"/>
            </a:br>
            <a:r>
              <a:rPr lang="ru-RU" dirty="0"/>
              <a:t>вынужденная текучая</a:t>
            </a:r>
            <a:br>
              <a:rPr lang="ru-RU" dirty="0"/>
            </a:br>
            <a:r>
              <a:rPr lang="ru-RU" dirty="0"/>
              <a:t>оставляют меняют ожидают</a:t>
            </a:r>
            <a:br>
              <a:rPr lang="ru-RU" dirty="0"/>
            </a:br>
            <a:r>
              <a:rPr lang="ru-RU" dirty="0"/>
              <a:t>рабочая сила не занятая в производстве</a:t>
            </a:r>
            <a:br>
              <a:rPr lang="ru-RU" dirty="0"/>
            </a:br>
            <a:r>
              <a:rPr lang="ru-RU" dirty="0"/>
              <a:t>явление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Безработица</a:t>
            </a:r>
          </a:p>
          <a:p>
            <a:r>
              <a:rPr lang="ru-RU" dirty="0"/>
              <a:t>безработица</a:t>
            </a:r>
            <a:br>
              <a:rPr lang="ru-RU" dirty="0"/>
            </a:br>
            <a:r>
              <a:rPr lang="ru-RU" dirty="0"/>
              <a:t>поголовная стабильная</a:t>
            </a:r>
            <a:br>
              <a:rPr lang="ru-RU" dirty="0"/>
            </a:br>
            <a:r>
              <a:rPr lang="ru-RU" dirty="0"/>
              <a:t>заставляет затрудняет теряет</a:t>
            </a:r>
            <a:br>
              <a:rPr lang="ru-RU" dirty="0"/>
            </a:br>
            <a:r>
              <a:rPr lang="ru-RU" dirty="0"/>
              <a:t>отсутствие работы у людей</a:t>
            </a:r>
            <a:br>
              <a:rPr lang="ru-RU" dirty="0"/>
            </a:br>
            <a:r>
              <a:rPr lang="ru-RU" dirty="0"/>
              <a:t>проблема</a:t>
            </a:r>
          </a:p>
          <a:p>
            <a:endParaRPr lang="ru-RU" dirty="0"/>
          </a:p>
          <a:p>
            <a:r>
              <a:rPr lang="ru-RU" b="1" dirty="0" err="1"/>
              <a:t>Синквейн</a:t>
            </a:r>
            <a:r>
              <a:rPr lang="ru-RU" b="1" dirty="0"/>
              <a:t> на тему Индия</a:t>
            </a:r>
          </a:p>
          <a:p>
            <a:r>
              <a:rPr lang="ru-RU" dirty="0"/>
              <a:t>индия</a:t>
            </a:r>
            <a:br>
              <a:rPr lang="ru-RU" dirty="0"/>
            </a:br>
            <a:r>
              <a:rPr lang="ru-RU" dirty="0"/>
              <a:t>загадочная экзотическая</a:t>
            </a:r>
            <a:br>
              <a:rPr lang="ru-RU" dirty="0"/>
            </a:br>
            <a:r>
              <a:rPr lang="ru-RU" dirty="0"/>
              <a:t>занимает поражает удивляет</a:t>
            </a:r>
            <a:br>
              <a:rPr lang="ru-RU" dirty="0"/>
            </a:br>
            <a:r>
              <a:rPr lang="ru-RU" dirty="0"/>
              <a:t>вторая по численности страна в мире</a:t>
            </a:r>
            <a:br>
              <a:rPr lang="ru-RU" dirty="0"/>
            </a:br>
            <a:r>
              <a:rPr lang="ru-RU" dirty="0"/>
              <a:t>страна контрастов</a:t>
            </a:r>
          </a:p>
          <a:p>
            <a:endParaRPr lang="ru-RU" dirty="0"/>
          </a:p>
          <a:p>
            <a:r>
              <a:rPr lang="ru-RU" b="1" dirty="0" err="1"/>
              <a:t>Синквейн</a:t>
            </a:r>
            <a:r>
              <a:rPr lang="ru-RU" b="1" dirty="0"/>
              <a:t> на тему Природа</a:t>
            </a:r>
          </a:p>
          <a:p>
            <a:r>
              <a:rPr lang="ru-RU" dirty="0"/>
              <a:t>природа</a:t>
            </a:r>
            <a:br>
              <a:rPr lang="ru-RU" dirty="0"/>
            </a:br>
            <a:r>
              <a:rPr lang="ru-RU" dirty="0"/>
              <a:t>органическая неорганическая</a:t>
            </a:r>
            <a:br>
              <a:rPr lang="ru-RU" dirty="0"/>
            </a:br>
            <a:r>
              <a:rPr lang="ru-RU" dirty="0"/>
              <a:t>растет ползет живет</a:t>
            </a:r>
            <a:br>
              <a:rPr lang="ru-RU" dirty="0"/>
            </a:br>
            <a:r>
              <a:rPr lang="ru-RU" dirty="0"/>
              <a:t>все существующее во вселенной</a:t>
            </a:r>
            <a:br>
              <a:rPr lang="ru-RU" dirty="0"/>
            </a:br>
            <a:r>
              <a:rPr lang="ru-RU" dirty="0"/>
              <a:t>естество</a:t>
            </a:r>
          </a:p>
          <a:p>
            <a:endParaRPr lang="ru-RU" dirty="0"/>
          </a:p>
          <a:p>
            <a:endParaRPr lang="ru-RU" dirty="0"/>
          </a:p>
          <a:p>
            <a:r>
              <a:rPr lang="ru-RU" b="1" dirty="0" err="1"/>
              <a:t>Синквейн</a:t>
            </a:r>
            <a:r>
              <a:rPr lang="ru-RU" b="1" dirty="0"/>
              <a:t> на тему Природа</a:t>
            </a:r>
          </a:p>
          <a:p>
            <a:r>
              <a:rPr lang="ru-RU" dirty="0"/>
              <a:t>природа</a:t>
            </a:r>
            <a:br>
              <a:rPr lang="ru-RU" dirty="0"/>
            </a:br>
            <a:r>
              <a:rPr lang="ru-RU" dirty="0"/>
              <a:t>зеленая свежая</a:t>
            </a:r>
            <a:br>
              <a:rPr lang="ru-RU" dirty="0"/>
            </a:br>
            <a:r>
              <a:rPr lang="ru-RU" dirty="0"/>
              <a:t>радует вдохновляет дает</a:t>
            </a:r>
            <a:br>
              <a:rPr lang="ru-RU" dirty="0"/>
            </a:br>
            <a:r>
              <a:rPr lang="ru-RU" dirty="0"/>
              <a:t>жизнь всем и каждому конкретно</a:t>
            </a:r>
            <a:br>
              <a:rPr lang="ru-RU" dirty="0"/>
            </a:br>
            <a:r>
              <a:rPr lang="ru-RU" dirty="0"/>
              <a:t>мир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Река Лимпопо</a:t>
            </a:r>
          </a:p>
          <a:p>
            <a:r>
              <a:rPr lang="ru-RU" dirty="0"/>
              <a:t>река Лимпопо</a:t>
            </a:r>
            <a:br>
              <a:rPr lang="ru-RU" dirty="0"/>
            </a:br>
            <a:r>
              <a:rPr lang="ru-RU" dirty="0"/>
              <a:t>медленная, буро-желтая</a:t>
            </a:r>
            <a:br>
              <a:rPr lang="ru-RU" dirty="0"/>
            </a:br>
            <a:r>
              <a:rPr lang="ru-RU" dirty="0"/>
              <a:t>вытекает, изгибается, впадает</a:t>
            </a:r>
            <a:br>
              <a:rPr lang="ru-RU" dirty="0"/>
            </a:br>
            <a:r>
              <a:rPr lang="ru-RU" dirty="0"/>
              <a:t>река в Южной Африке</a:t>
            </a:r>
            <a:br>
              <a:rPr lang="ru-RU" dirty="0"/>
            </a:br>
            <a:r>
              <a:rPr lang="ru-RU" dirty="0"/>
              <a:t>Крокодиловая река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Саванна</a:t>
            </a:r>
          </a:p>
          <a:p>
            <a:r>
              <a:rPr lang="ru-RU" dirty="0"/>
              <a:t>саванна</a:t>
            </a:r>
            <a:br>
              <a:rPr lang="ru-RU" dirty="0"/>
            </a:br>
            <a:r>
              <a:rPr lang="ru-RU" dirty="0"/>
              <a:t>сухая, дождливая</a:t>
            </a:r>
            <a:br>
              <a:rPr lang="ru-RU" dirty="0"/>
            </a:br>
            <a:r>
              <a:rPr lang="ru-RU" dirty="0"/>
              <a:t>приспособиться, двигаться, выживать</a:t>
            </a:r>
            <a:br>
              <a:rPr lang="ru-RU" dirty="0"/>
            </a:br>
            <a:r>
              <a:rPr lang="ru-RU" dirty="0"/>
              <a:t>обширные пространства в субэкваториальном поясе</a:t>
            </a:r>
            <a:br>
              <a:rPr lang="ru-RU" dirty="0"/>
            </a:br>
            <a:r>
              <a:rPr lang="ru-RU" dirty="0"/>
              <a:t>климатический регион</a:t>
            </a:r>
          </a:p>
        </p:txBody>
      </p:sp>
    </p:spTree>
    <p:extLst>
      <p:ext uri="{BB962C8B-B14F-4D97-AF65-F5344CB8AC3E}">
        <p14:creationId xmlns:p14="http://schemas.microsoft.com/office/powerpoint/2010/main" val="3616404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>
            <a:normAutofit lnSpcReduction="10000"/>
          </a:bodyPr>
          <a:lstStyle/>
          <a:p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Приоритетными задачами  школьного образования становится развитие  у учащихся </a:t>
            </a:r>
          </a:p>
          <a:p>
            <a:pPr marL="0" indent="0">
              <a:buNone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  способности самостоятельно ставить   </a:t>
            </a:r>
          </a:p>
          <a:p>
            <a:pPr marL="0" indent="0">
              <a:buNone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  учебные цели, </a:t>
            </a:r>
          </a:p>
          <a:p>
            <a:pPr marL="0" indent="0">
              <a:buNone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  проектировать пути их реализации,</a:t>
            </a:r>
          </a:p>
          <a:p>
            <a:pPr marL="0" indent="0">
              <a:buNone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  контролировать и оценивать свои</a:t>
            </a:r>
          </a:p>
          <a:p>
            <a:pPr marL="0" indent="0">
              <a:buNone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  достижения.</a:t>
            </a:r>
          </a:p>
          <a:p>
            <a:pPr marL="0" indent="0">
              <a:buNone/>
            </a:pPr>
            <a:endParaRPr lang="ru-RU" sz="2800" b="1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«Плохой учитель преподносит истину, хороший учит ее добывать»  А.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Дистервег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ru-RU" sz="2000" b="1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ru-RU" sz="2000" b="1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0060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 numCol="3">
            <a:normAutofit fontScale="62500" lnSpcReduction="20000"/>
          </a:bodyPr>
          <a:lstStyle/>
          <a:p>
            <a:r>
              <a:rPr lang="ru-RU" b="1" dirty="0" err="1"/>
              <a:t>Синквейн</a:t>
            </a:r>
            <a:r>
              <a:rPr lang="ru-RU" b="1" dirty="0"/>
              <a:t> на тему Загрязнение Мирового океана</a:t>
            </a:r>
          </a:p>
          <a:p>
            <a:r>
              <a:rPr lang="ru-RU" dirty="0"/>
              <a:t>загрязнение Мирового океана</a:t>
            </a:r>
            <a:br>
              <a:rPr lang="ru-RU" dirty="0"/>
            </a:br>
            <a:r>
              <a:rPr lang="ru-RU" dirty="0"/>
              <a:t>опасное угрожающее</a:t>
            </a:r>
            <a:br>
              <a:rPr lang="ru-RU" dirty="0"/>
            </a:br>
            <a:r>
              <a:rPr lang="ru-RU" dirty="0"/>
              <a:t>выщелачиваются попадают превращаются</a:t>
            </a:r>
            <a:br>
              <a:rPr lang="ru-RU" dirty="0"/>
            </a:br>
            <a:r>
              <a:rPr lang="ru-RU" dirty="0"/>
              <a:t>в место сброса «коктейля» из ядов</a:t>
            </a:r>
            <a:br>
              <a:rPr lang="ru-RU" dirty="0"/>
            </a:br>
            <a:r>
              <a:rPr lang="ru-RU" dirty="0"/>
              <a:t>экологическая катастрофа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Биосфера</a:t>
            </a:r>
          </a:p>
          <a:p>
            <a:r>
              <a:rPr lang="ru-RU" dirty="0"/>
              <a:t>биосфера</a:t>
            </a:r>
            <a:br>
              <a:rPr lang="ru-RU" dirty="0"/>
            </a:br>
            <a:r>
              <a:rPr lang="ru-RU" dirty="0"/>
              <a:t>живая земная</a:t>
            </a:r>
            <a:br>
              <a:rPr lang="ru-RU" dirty="0"/>
            </a:br>
            <a:r>
              <a:rPr lang="ru-RU" dirty="0"/>
              <a:t>обитают существуют сформировалась</a:t>
            </a:r>
            <a:br>
              <a:rPr lang="ru-RU" dirty="0"/>
            </a:br>
            <a:r>
              <a:rPr lang="ru-RU" dirty="0"/>
              <a:t>оболочка Земли заселённая организмами</a:t>
            </a:r>
            <a:br>
              <a:rPr lang="ru-RU" dirty="0"/>
            </a:br>
            <a:r>
              <a:rPr lang="ru-RU" dirty="0"/>
              <a:t>шар жизни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Интеграция</a:t>
            </a:r>
          </a:p>
          <a:p>
            <a:r>
              <a:rPr lang="ru-RU" dirty="0"/>
              <a:t>интеграция</a:t>
            </a:r>
            <a:br>
              <a:rPr lang="ru-RU" dirty="0"/>
            </a:br>
            <a:r>
              <a:rPr lang="ru-RU" dirty="0"/>
              <a:t>социальная экономическая</a:t>
            </a:r>
            <a:br>
              <a:rPr lang="ru-RU" dirty="0"/>
            </a:br>
            <a:r>
              <a:rPr lang="ru-RU" dirty="0"/>
              <a:t>восстановить восполнить интегрировать</a:t>
            </a:r>
            <a:br>
              <a:rPr lang="ru-RU" dirty="0"/>
            </a:br>
            <a:r>
              <a:rPr lang="ru-RU" dirty="0"/>
              <a:t>процесс объединения различных систем </a:t>
            </a:r>
            <a:br>
              <a:rPr lang="ru-RU" dirty="0"/>
            </a:br>
            <a:r>
              <a:rPr lang="ru-RU" dirty="0"/>
              <a:t>сплочение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Экономическая деятельность</a:t>
            </a:r>
          </a:p>
          <a:p>
            <a:r>
              <a:rPr lang="ru-RU" dirty="0"/>
              <a:t>экономическая деятельность</a:t>
            </a:r>
            <a:br>
              <a:rPr lang="ru-RU" dirty="0"/>
            </a:br>
            <a:r>
              <a:rPr lang="ru-RU" dirty="0"/>
              <a:t>промышленная, сельскохозяйственная</a:t>
            </a:r>
            <a:br>
              <a:rPr lang="ru-RU" dirty="0"/>
            </a:br>
            <a:r>
              <a:rPr lang="ru-RU" dirty="0"/>
              <a:t>покупают, продают, производят</a:t>
            </a:r>
            <a:br>
              <a:rPr lang="ru-RU" dirty="0"/>
            </a:br>
            <a:r>
              <a:rPr lang="ru-RU" dirty="0"/>
              <a:t>организация, структура и состояние отрасли хозяйственной деятельности</a:t>
            </a:r>
            <a:br>
              <a:rPr lang="ru-RU" dirty="0"/>
            </a:br>
            <a:r>
              <a:rPr lang="ru-RU" dirty="0"/>
              <a:t>удовлетворение потребностей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Тундра</a:t>
            </a:r>
          </a:p>
          <a:p>
            <a:r>
              <a:rPr lang="ru-RU" dirty="0"/>
              <a:t>тундра</a:t>
            </a:r>
            <a:br>
              <a:rPr lang="ru-RU" dirty="0"/>
            </a:br>
            <a:r>
              <a:rPr lang="ru-RU" dirty="0"/>
              <a:t>болотистая, торфянистая</a:t>
            </a:r>
            <a:br>
              <a:rPr lang="ru-RU" dirty="0"/>
            </a:br>
            <a:r>
              <a:rPr lang="ru-RU" dirty="0"/>
              <a:t>ограничена, холодит, доминирует</a:t>
            </a:r>
            <a:br>
              <a:rPr lang="ru-RU" dirty="0"/>
            </a:br>
            <a:r>
              <a:rPr lang="ru-RU" dirty="0"/>
              <a:t>тип безлесных субарктических ландшафтов</a:t>
            </a:r>
            <a:br>
              <a:rPr lang="ru-RU" dirty="0"/>
            </a:br>
            <a:r>
              <a:rPr lang="ru-RU" dirty="0"/>
              <a:t>мёртвая земля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Степь</a:t>
            </a:r>
          </a:p>
          <a:p>
            <a:r>
              <a:rPr lang="ru-RU" dirty="0"/>
              <a:t>степь</a:t>
            </a:r>
            <a:br>
              <a:rPr lang="ru-RU" dirty="0"/>
            </a:br>
            <a:r>
              <a:rPr lang="ru-RU" dirty="0"/>
              <a:t>луговая, пустынная</a:t>
            </a:r>
            <a:br>
              <a:rPr lang="ru-RU" dirty="0"/>
            </a:br>
            <a:r>
              <a:rPr lang="ru-RU" dirty="0"/>
              <a:t>поросли, отсутствуют, пустуют</a:t>
            </a:r>
            <a:br>
              <a:rPr lang="ru-RU" dirty="0"/>
            </a:br>
            <a:r>
              <a:rPr lang="ru-RU" dirty="0"/>
              <a:t>практически полное отсутствие деревьев</a:t>
            </a:r>
            <a:br>
              <a:rPr lang="ru-RU" dirty="0"/>
            </a:br>
            <a:r>
              <a:rPr lang="ru-RU" dirty="0"/>
              <a:t>равнина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Пустыня</a:t>
            </a:r>
          </a:p>
          <a:p>
            <a:r>
              <a:rPr lang="ru-RU" dirty="0"/>
              <a:t>пустыня</a:t>
            </a:r>
            <a:br>
              <a:rPr lang="ru-RU" dirty="0"/>
            </a:br>
            <a:r>
              <a:rPr lang="ru-RU" dirty="0"/>
              <a:t>песчаная, каменистая</a:t>
            </a:r>
            <a:br>
              <a:rPr lang="ru-RU" dirty="0"/>
            </a:br>
            <a:r>
              <a:rPr lang="ru-RU" dirty="0"/>
              <a:t>пересыхает, нагревается, охлаждается</a:t>
            </a:r>
            <a:br>
              <a:rPr lang="ru-RU" dirty="0"/>
            </a:br>
            <a:r>
              <a:rPr lang="ru-RU" dirty="0"/>
              <a:t>тип ландшафта, характеризующийся равнинной поверхностью</a:t>
            </a:r>
            <a:br>
              <a:rPr lang="ru-RU" dirty="0"/>
            </a:br>
            <a:r>
              <a:rPr lang="ru-RU" dirty="0"/>
              <a:t>засушливая земля</a:t>
            </a:r>
          </a:p>
        </p:txBody>
      </p:sp>
    </p:spTree>
    <p:extLst>
      <p:ext uri="{BB962C8B-B14F-4D97-AF65-F5344CB8AC3E}">
        <p14:creationId xmlns:p14="http://schemas.microsoft.com/office/powerpoint/2010/main" val="5407959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568952" cy="6264696"/>
          </a:xfrm>
        </p:spPr>
        <p:txBody>
          <a:bodyPr numCol="3">
            <a:normAutofit fontScale="62500" lnSpcReduction="20000"/>
          </a:bodyPr>
          <a:lstStyle/>
          <a:p>
            <a:r>
              <a:rPr lang="ru-RU" b="1" dirty="0" err="1"/>
              <a:t>Синквейн</a:t>
            </a:r>
            <a:r>
              <a:rPr lang="ru-RU" b="1" dirty="0"/>
              <a:t> на тему Субъект федерации</a:t>
            </a:r>
          </a:p>
          <a:p>
            <a:r>
              <a:rPr lang="ru-RU" dirty="0"/>
              <a:t>субъект федерации</a:t>
            </a:r>
            <a:br>
              <a:rPr lang="ru-RU" dirty="0"/>
            </a:br>
            <a:r>
              <a:rPr lang="ru-RU" dirty="0"/>
              <a:t>конституционный, автономный</a:t>
            </a:r>
            <a:br>
              <a:rPr lang="ru-RU" dirty="0"/>
            </a:br>
            <a:r>
              <a:rPr lang="ru-RU" dirty="0"/>
              <a:t>различается, принимает, разграничивает</a:t>
            </a:r>
            <a:br>
              <a:rPr lang="ru-RU" dirty="0"/>
            </a:br>
            <a:r>
              <a:rPr lang="ru-RU" dirty="0"/>
              <a:t>составная часть федеративного государства, имеющая общую природу как равноправного члена Российской Федерации</a:t>
            </a:r>
            <a:br>
              <a:rPr lang="ru-RU" dirty="0"/>
            </a:br>
            <a:r>
              <a:rPr lang="ru-RU" dirty="0"/>
              <a:t>государственное образование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Рынок</a:t>
            </a:r>
          </a:p>
          <a:p>
            <a:r>
              <a:rPr lang="ru-RU" dirty="0"/>
              <a:t>рынок</a:t>
            </a:r>
            <a:br>
              <a:rPr lang="ru-RU" dirty="0"/>
            </a:br>
            <a:r>
              <a:rPr lang="ru-RU" dirty="0" err="1"/>
              <a:t>ценообразующий</a:t>
            </a:r>
            <a:r>
              <a:rPr lang="ru-RU" dirty="0"/>
              <a:t> стимулирующий</a:t>
            </a:r>
            <a:br>
              <a:rPr lang="ru-RU" dirty="0"/>
            </a:br>
            <a:r>
              <a:rPr lang="ru-RU" dirty="0"/>
              <a:t>покупают продают меняют</a:t>
            </a:r>
            <a:br>
              <a:rPr lang="ru-RU" dirty="0"/>
            </a:br>
            <a:r>
              <a:rPr lang="ru-RU" dirty="0"/>
              <a:t>совокупность экономических отношений</a:t>
            </a:r>
            <a:br>
              <a:rPr lang="ru-RU" dirty="0"/>
            </a:br>
            <a:r>
              <a:rPr lang="ru-RU" dirty="0"/>
              <a:t>базар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Погода</a:t>
            </a:r>
          </a:p>
          <a:p>
            <a:r>
              <a:rPr lang="ru-RU" dirty="0"/>
              <a:t>погода</a:t>
            </a:r>
            <a:br>
              <a:rPr lang="ru-RU" dirty="0"/>
            </a:br>
            <a:r>
              <a:rPr lang="ru-RU" dirty="0"/>
              <a:t>дождливая, солнечная</a:t>
            </a:r>
            <a:br>
              <a:rPr lang="ru-RU" dirty="0"/>
            </a:br>
            <a:r>
              <a:rPr lang="ru-RU" dirty="0"/>
              <a:t>изменилась, испортилась, улучшилась</a:t>
            </a:r>
            <a:br>
              <a:rPr lang="ru-RU" dirty="0"/>
            </a:br>
            <a:r>
              <a:rPr lang="ru-RU" dirty="0"/>
              <a:t>у природы нет плохой погоды</a:t>
            </a:r>
            <a:br>
              <a:rPr lang="ru-RU" dirty="0"/>
            </a:br>
            <a:r>
              <a:rPr lang="ru-RU" dirty="0"/>
              <a:t>состояние атмосферы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Внутренние воды</a:t>
            </a:r>
          </a:p>
          <a:p>
            <a:r>
              <a:rPr lang="ru-RU" dirty="0"/>
              <a:t>внутренние воды</a:t>
            </a:r>
            <a:br>
              <a:rPr lang="ru-RU" dirty="0"/>
            </a:br>
            <a:r>
              <a:rPr lang="ru-RU" dirty="0"/>
              <a:t>морские, речные</a:t>
            </a:r>
            <a:br>
              <a:rPr lang="ru-RU" dirty="0"/>
            </a:br>
            <a:r>
              <a:rPr lang="ru-RU" dirty="0"/>
              <a:t>состоят, текут, находятся</a:t>
            </a:r>
            <a:br>
              <a:rPr lang="ru-RU" dirty="0"/>
            </a:br>
            <a:r>
              <a:rPr lang="ru-RU" dirty="0"/>
              <a:t>распределение воды рек, озёр, болот, водохранилищ, ледников, а также подземных вод по территории </a:t>
            </a:r>
            <a:br>
              <a:rPr lang="ru-RU" dirty="0"/>
            </a:br>
            <a:r>
              <a:rPr lang="ru-RU" dirty="0"/>
              <a:t>вся водная часть территории государства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Волга</a:t>
            </a:r>
          </a:p>
          <a:p>
            <a:r>
              <a:rPr lang="ru-RU" dirty="0"/>
              <a:t>Волга</a:t>
            </a:r>
            <a:br>
              <a:rPr lang="ru-RU" dirty="0"/>
            </a:br>
            <a:r>
              <a:rPr lang="ru-RU" dirty="0"/>
              <a:t>крупнейшая, красивая</a:t>
            </a:r>
            <a:br>
              <a:rPr lang="ru-RU" dirty="0"/>
            </a:br>
            <a:r>
              <a:rPr lang="ru-RU" dirty="0"/>
              <a:t>течет, собирает, принимает </a:t>
            </a:r>
            <a:br>
              <a:rPr lang="ru-RU" dirty="0"/>
            </a:br>
            <a:r>
              <a:rPr lang="ru-RU" dirty="0"/>
              <a:t>магистраль пяти морей</a:t>
            </a:r>
            <a:br>
              <a:rPr lang="ru-RU" dirty="0"/>
            </a:br>
            <a:r>
              <a:rPr lang="ru-RU" dirty="0"/>
              <a:t>царица рек в Европе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География</a:t>
            </a:r>
          </a:p>
          <a:p>
            <a:r>
              <a:rPr lang="ru-RU" dirty="0"/>
              <a:t>география</a:t>
            </a:r>
            <a:br>
              <a:rPr lang="ru-RU" dirty="0"/>
            </a:br>
            <a:r>
              <a:rPr lang="ru-RU" dirty="0"/>
              <a:t>древняя, научная</a:t>
            </a:r>
            <a:br>
              <a:rPr lang="ru-RU" dirty="0"/>
            </a:br>
            <a:r>
              <a:rPr lang="ru-RU" dirty="0"/>
              <a:t>открывает, описывает, картографирует</a:t>
            </a:r>
            <a:br>
              <a:rPr lang="ru-RU" dirty="0"/>
            </a:br>
            <a:r>
              <a:rPr lang="ru-RU" dirty="0"/>
              <a:t>изучает природные и производственные территориальные комплексы и их компоненты</a:t>
            </a:r>
            <a:br>
              <a:rPr lang="ru-RU" dirty="0"/>
            </a:br>
            <a:r>
              <a:rPr lang="ru-RU" dirty="0"/>
              <a:t>наука о земле</a:t>
            </a:r>
          </a:p>
          <a:p>
            <a:r>
              <a:rPr lang="ru-RU" dirty="0"/>
              <a:t> 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Школа</a:t>
            </a:r>
          </a:p>
          <a:p>
            <a:r>
              <a:rPr lang="ru-RU" dirty="0"/>
              <a:t>школа</a:t>
            </a:r>
            <a:br>
              <a:rPr lang="ru-RU" dirty="0"/>
            </a:br>
            <a:r>
              <a:rPr lang="ru-RU" dirty="0"/>
              <a:t>государственная, частная</a:t>
            </a:r>
            <a:br>
              <a:rPr lang="ru-RU" dirty="0"/>
            </a:br>
            <a:r>
              <a:rPr lang="ru-RU" dirty="0"/>
              <a:t>изучают, получают, проводят </a:t>
            </a:r>
            <a:br>
              <a:rPr lang="ru-RU" dirty="0"/>
            </a:br>
            <a:r>
              <a:rPr lang="ru-RU" dirty="0"/>
              <a:t>основной институт всеобщего обучения и воспитания</a:t>
            </a:r>
            <a:br>
              <a:rPr lang="ru-RU" dirty="0"/>
            </a:br>
            <a:r>
              <a:rPr lang="ru-RU" dirty="0"/>
              <a:t>учебное заведение</a:t>
            </a:r>
          </a:p>
          <a:p>
            <a:r>
              <a:rPr lang="ru-RU" dirty="0"/>
              <a:t> </a:t>
            </a:r>
          </a:p>
          <a:p>
            <a:r>
              <a:rPr lang="ru-RU" b="1" dirty="0" err="1"/>
              <a:t>Синквейн</a:t>
            </a:r>
            <a:r>
              <a:rPr lang="ru-RU" b="1" dirty="0"/>
              <a:t> на тему Школьная жизнь</a:t>
            </a:r>
          </a:p>
          <a:p>
            <a:r>
              <a:rPr lang="ru-RU" dirty="0"/>
              <a:t>школьная жизнь</a:t>
            </a:r>
            <a:br>
              <a:rPr lang="ru-RU" dirty="0"/>
            </a:br>
            <a:r>
              <a:rPr lang="ru-RU" dirty="0"/>
              <a:t>учебная, насыщенная</a:t>
            </a:r>
            <a:br>
              <a:rPr lang="ru-RU" dirty="0"/>
            </a:br>
            <a:r>
              <a:rPr lang="ru-RU" dirty="0"/>
              <a:t>учатся, воспитываются, общаются</a:t>
            </a:r>
            <a:br>
              <a:rPr lang="ru-RU" dirty="0"/>
            </a:br>
            <a:r>
              <a:rPr lang="ru-RU" dirty="0"/>
              <a:t>период учебы в течении 8-10 лет</a:t>
            </a:r>
            <a:br>
              <a:rPr lang="ru-RU" dirty="0"/>
            </a:br>
            <a:r>
              <a:rPr lang="ru-RU" dirty="0"/>
              <a:t>война и мир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96185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632450"/>
          </a:xfrm>
        </p:spPr>
        <p:txBody>
          <a:bodyPr/>
          <a:lstStyle/>
          <a:p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Какие качества необходимы современному выпускнику?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Разные люди отвечают на этот вопрос по-разному. Кто-то говорит о глубоких и прочных знаниях, другие - о воспитании, третьи - о развитии интеллектуальных и творческих сил детей, их умении учиться, формировании способности к саморазвитию... Однако все и всегда сходятся в том, что школа должна помочь каждому ребенку 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стать счастливым: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 найти свое место в жизни, приобрести верных друзей, построить семью,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самореализоваться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в выбранной профессии.</a:t>
            </a:r>
          </a:p>
        </p:txBody>
      </p:sp>
    </p:spTree>
    <p:extLst>
      <p:ext uri="{BB962C8B-B14F-4D97-AF65-F5344CB8AC3E}">
        <p14:creationId xmlns:p14="http://schemas.microsoft.com/office/powerpoint/2010/main" val="26981718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4206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Модель выпускника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10" y="764704"/>
            <a:ext cx="8953690" cy="583264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426" y="2996952"/>
            <a:ext cx="3350479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38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86440"/>
          </a:xfrm>
        </p:spPr>
        <p:txBody>
          <a:bodyPr>
            <a:noAutofit/>
          </a:bodyPr>
          <a:lstStyle/>
          <a:p>
            <a:pPr algn="ctr"/>
            <a:br>
              <a:rPr lang="ru-RU" sz="3200" b="1" dirty="0"/>
            </a:br>
            <a:br>
              <a:rPr lang="ru-RU" sz="3200" b="1" dirty="0"/>
            </a:b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Современный урок – это урок, </a:t>
            </a:r>
            <a:b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характеризующийся следующими признаками: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1.     На уроке реализуется личностно-ориентированный подход к обучению и создаются условия для индивидуального развития каждого ребенка.</a:t>
            </a:r>
          </a:p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2.     На уроке реализуются идеи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гуманизации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и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гуманитаризации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образования.</a:t>
            </a:r>
          </a:p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3.     На уроке реализуется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деятельностный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 метод  обучения.</a:t>
            </a:r>
          </a:p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4.     Организация урока динамична и вариативна.</a:t>
            </a:r>
          </a:p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5.     На уроке используются современные педагогические технологии.</a:t>
            </a: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26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/>
          <a:lstStyle/>
          <a:p>
            <a:pPr marL="0" lvl="0" indent="0" algn="ctr">
              <a:buNone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Получаемая информация усваивается следующим образом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</a:t>
            </a:r>
          </a:p>
          <a:p>
            <a:pPr marL="0" lvl="0" indent="0">
              <a:buNone/>
            </a:pPr>
            <a:endParaRPr lang="ru-RU" sz="28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Лекция – усваивается 5 % информации.</a:t>
            </a:r>
          </a:p>
          <a:p>
            <a:pPr lvl="0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Чтение – 10%.</a:t>
            </a:r>
          </a:p>
          <a:p>
            <a:pPr lvl="0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Аудиовизуальные средства – 20 %.</a:t>
            </a:r>
          </a:p>
          <a:p>
            <a:pPr lvl="0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Демонстрация – 30%.</a:t>
            </a:r>
          </a:p>
          <a:p>
            <a:pPr lvl="0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Дискуссии – 50%.</a:t>
            </a:r>
          </a:p>
          <a:p>
            <a:pPr lvl="0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Практические действия – 70%.</a:t>
            </a:r>
          </a:p>
          <a:p>
            <a:pPr lvl="0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При обучении других усваивается -90% информации.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1954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Основные задачи образования сегодня – не просто вооружить выпускника фиксированным набором знаний, а сформировать у него умение и желание учиться всю жизнь, работать в команде, способность к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самоизменению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и саморазвитию на основе рефлексивной самоорганизации.</a:t>
            </a:r>
          </a:p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Конструктивно выполнить задачи образования 21 века помогает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деятельностный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метод обучения. </a:t>
            </a:r>
          </a:p>
        </p:txBody>
      </p:sp>
    </p:spTree>
    <p:extLst>
      <p:ext uri="{BB962C8B-B14F-4D97-AF65-F5344CB8AC3E}">
        <p14:creationId xmlns:p14="http://schemas.microsoft.com/office/powerpoint/2010/main" val="719239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/>
          <a:lstStyle/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Метод обучения, при котором ребенок не получает знания в готовом виде, а добывает их  сам в процессе собственной учебно-познавательной деятельности, называется  </a:t>
            </a:r>
            <a:r>
              <a:rPr lang="ru-RU" sz="3600" b="1" u="sng" dirty="0" err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деятельностным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методом.</a:t>
            </a:r>
          </a:p>
          <a:p>
            <a:pPr algn="r">
              <a:buFont typeface="Wingdings" pitchFamily="2" charset="2"/>
              <a:buChar char="v"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«Я слышу – я забываю.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Arial" charset="0"/>
            </a:endParaRPr>
          </a:p>
          <a:p>
            <a:pPr algn="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Я вижу - я запоминаю.</a:t>
            </a:r>
          </a:p>
          <a:p>
            <a:pPr algn="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Я делаю - я усваиваю».</a:t>
            </a:r>
          </a:p>
          <a:p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429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783305"/>
            <a:ext cx="8229600" cy="1440160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Основная педагогическая задача: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организация условий, инициирующих детское действие.</a:t>
            </a:r>
          </a:p>
          <a:p>
            <a:endParaRPr lang="ru-RU" dirty="0"/>
          </a:p>
        </p:txBody>
      </p:sp>
      <p:pic>
        <p:nvPicPr>
          <p:cNvPr id="4" name="Рисунок 8" descr="http://rmk-tula-sov.ucoz.ru/Standart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204864"/>
            <a:ext cx="5286375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9352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  <a:defRPr/>
            </a:pPr>
            <a:endParaRPr lang="ru-RU" sz="3200" b="1" dirty="0">
              <a:solidFill>
                <a:srgbClr val="0070C0"/>
              </a:solidFill>
            </a:endParaRPr>
          </a:p>
          <a:p>
            <a:pPr marL="0" indent="0" algn="ctr">
              <a:buNone/>
              <a:defRPr/>
            </a:pPr>
            <a:r>
              <a:rPr lang="ru-RU" sz="3200" b="1" dirty="0">
                <a:solidFill>
                  <a:srgbClr val="0070C0"/>
                </a:solidFill>
              </a:rPr>
              <a:t>Реализация технологии </a:t>
            </a:r>
            <a:r>
              <a:rPr lang="ru-RU" sz="3200" b="1" dirty="0" err="1">
                <a:solidFill>
                  <a:srgbClr val="0070C0"/>
                </a:solidFill>
              </a:rPr>
              <a:t>деятельностного</a:t>
            </a:r>
            <a:r>
              <a:rPr lang="ru-RU" sz="3200" b="1" dirty="0">
                <a:solidFill>
                  <a:srgbClr val="0070C0"/>
                </a:solidFill>
              </a:rPr>
              <a:t> метода в практическом преподавании обеспечивается следующей системой дидактических принципов:</a:t>
            </a:r>
          </a:p>
          <a:p>
            <a:pPr marL="0" indent="0" algn="ctr">
              <a:buNone/>
              <a:defRPr/>
            </a:pP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defRPr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деятельности</a:t>
            </a:r>
          </a:p>
          <a:p>
            <a:pPr algn="ctr">
              <a:defRPr/>
            </a:pP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непрерывности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целостности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минимакса</a:t>
            </a:r>
          </a:p>
          <a:p>
            <a:pPr algn="ctr">
              <a:defRPr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психологической комфортности</a:t>
            </a:r>
          </a:p>
          <a:p>
            <a:pPr algn="ctr">
              <a:defRPr/>
            </a:pP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вариативности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defRPr/>
            </a:pP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творчества</a:t>
            </a:r>
          </a:p>
          <a:p>
            <a:pPr algn="ctr">
              <a:defRPr/>
            </a:pP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5978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570</TotalTime>
  <Words>2020</Words>
  <Application>Microsoft Office PowerPoint</Application>
  <PresentationFormat>Экран (4:3)</PresentationFormat>
  <Paragraphs>199</Paragraphs>
  <Slides>33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0" baseType="lpstr">
      <vt:lpstr>Arial</vt:lpstr>
      <vt:lpstr>Calibri</vt:lpstr>
      <vt:lpstr>Constantia</vt:lpstr>
      <vt:lpstr>Times New Roman</vt:lpstr>
      <vt:lpstr>Wingdings</vt:lpstr>
      <vt:lpstr>Wingdings 2</vt:lpstr>
      <vt:lpstr>Поток</vt:lpstr>
      <vt:lpstr>УРОК  ГЕОГРАФИИ  В УСЛОВИЯХ   РЕАЛИЗАЦИИ  ФГОС  НОВОГО ПОКОЛЕНИЯ </vt:lpstr>
      <vt:lpstr>Презентация PowerPoint</vt:lpstr>
      <vt:lpstr>Презентация PowerPoint</vt:lpstr>
      <vt:lpstr>  Современный урок – это урок,  характеризующийся следующими признаками: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МОДЕЛИРОВАНИЕ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Географические синквейны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Модель выпускника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  ГЕОГРАФИИ  В УСЛОВИЯХ   РЕАЛИЗАЦИИ  ФГОС НОВОГО ПОКОЛЕНИЯ </dc:title>
  <dc:creator>O</dc:creator>
  <cp:lastModifiedBy>Батыр</cp:lastModifiedBy>
  <cp:revision>30</cp:revision>
  <dcterms:created xsi:type="dcterms:W3CDTF">2014-02-24T10:01:23Z</dcterms:created>
  <dcterms:modified xsi:type="dcterms:W3CDTF">2024-02-11T16:38:52Z</dcterms:modified>
</cp:coreProperties>
</file>