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91" r:id="rId2"/>
    <p:sldId id="289" r:id="rId3"/>
    <p:sldId id="290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86" r:id="rId12"/>
    <p:sldId id="287" r:id="rId13"/>
    <p:sldId id="288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3680DC-12CA-9C4D-8208-D46B1C58B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F6F48-03F5-7842-B415-89F7EE14A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C62917-52F7-A540-B918-D7DC42B4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5AF00C-CE3C-844B-82DE-1CC01A3C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E09C6-7545-7045-B8F7-77009E90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24F035-18D8-C345-9F45-43F176A6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1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A560B-3179-894F-803B-2E30B3BD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EAFC94-F1E6-0D45-9CFB-32C5BDFC1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A064B-7885-F146-AF28-42B3D5CA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489FA0-D2B6-584F-B56D-0CCEB379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20573-791B-C946-B778-4A8DF835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73B14A-C8C5-1A41-941C-F9A4E46C5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C4B730-0909-314E-8E7A-D7F5A6F65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6068F5-6611-E74A-BE29-0F4B6D1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99571-EC7C-E34D-8CFF-8E144141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E58A2-62D6-3049-9D52-A36E2CFD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51491-EEAD-F446-AF33-BDA737A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19ED8E-1554-7944-A115-11B9E3EF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CB86B4-BA17-C142-8B82-9E2CE051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5A83AA-D4CC-8547-B3E1-0C0E6C6E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5D8E7-B520-8C4B-864A-28EE2825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CF7E0-1EA6-1440-9C8C-DEB9E8F8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B0A2FA-0C78-264E-9509-8F01342D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D4D012-E465-A241-84D6-B4D47989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73FF7-6822-8C41-B79D-D5A528F8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4C2F09-3DAE-804A-B5DD-7BF8F2A2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9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F4AD1-0424-A04C-8C58-1CD87F5A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6757C7-281C-CC41-A013-DA97248D1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69EF2F-3B85-4742-84B1-BA5F7C3E1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8D0852-128F-9B45-9F5F-DC993969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6D8AAA-D18A-814A-A99D-E85A5849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2B4031-F532-7043-A944-4E6E9BF3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59AF7-77E6-0C4C-BB87-738DF57C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64975-600E-DA46-907A-5FCF2000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15D8D3-F7F3-9C4E-872A-CBCB7513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363E73-057C-2640-A873-F5C9D6ACF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51BDEB-BFE6-7D43-B84E-CA515AED3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FE0CD4-12A9-A046-8799-63B57129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4F36A6-36D6-EE44-A130-CD2CD8C1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D5CC61-57B0-E74C-AAF9-D3CD9268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B2CC-48F8-7748-A1F2-97608207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92755F-E51D-7A40-A856-8FE3CE40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4BCBCA-48BD-1642-B915-030EB41D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E5EF5C-614C-CD4F-859D-FEE327E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83D877-75C1-8448-8039-54CCA091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E58E59-120E-FB40-9EAA-608BFE19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F92F6B-29AB-3744-94D5-BE6F8A3A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6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C1B4E-0A39-EC4C-8E13-923A6297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390ADB-9108-0E4D-BBA0-DDF504AD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765C09-23B5-A545-AD18-A4A920CB5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7CCF9D-BA4C-824B-86D8-BB36164A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F440B6-16D3-E049-9636-906C19EF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050C03-79BF-C24C-AFFA-B1DFFFF4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2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8D32E-7E10-FA4C-92BA-DC5E1EAF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042E9F0-C38E-AD49-87D0-885568E80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3322F-77FD-2544-97FE-4F93F0D67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E79DAF-F650-CD47-B409-6796E161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C5E40F-2C06-A34F-8498-D2F2349E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1BB138-14FB-3146-98B9-01EB7739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5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5BE1B8-747B-134D-8893-C2E83C6F49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46282C-A69E-2548-B95C-FD3AA94F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089" y="1365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B33F51-3A30-7B4E-AFB5-167C3ED0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8784"/>
            <a:ext cx="10515600" cy="491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4E8E2-2C18-EA43-A0B4-C87B55CB5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30D4-C4A9-4D3C-8C1F-4ED94B6DE33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63CAD0-CCD1-E24D-B1CC-EEE70B14C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EFBAA-2170-7043-B1CC-A7C658CFE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022D-32B0-4850-AC67-D94972AB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8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1064051"/>
            <a:ext cx="10515600" cy="4918179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3500" b="1" dirty="0" smtClean="0"/>
              <a:t>Совершенствование </a:t>
            </a:r>
            <a:r>
              <a:rPr lang="ru-RU" sz="3500" b="1" dirty="0"/>
              <a:t>внутренней системы оценки качества образования на уровне образовательной организации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17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089" y="463784"/>
            <a:ext cx="10515600" cy="779463"/>
          </a:xfrm>
        </p:spPr>
        <p:txBody>
          <a:bodyPr>
            <a:noAutofit/>
          </a:bodyPr>
          <a:lstStyle/>
          <a:p>
            <a:r>
              <a:rPr lang="ru-RU" sz="3000" dirty="0" smtClean="0"/>
              <a:t>Основными базовыми процессами в управлении качеством на всех уровнях являются следующие: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1798"/>
            <a:ext cx="10515600" cy="442516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учебный процесс; </a:t>
            </a:r>
          </a:p>
          <a:p>
            <a:r>
              <a:rPr lang="ru-RU" dirty="0" smtClean="0"/>
              <a:t>воспитательная работа;</a:t>
            </a:r>
          </a:p>
          <a:p>
            <a:r>
              <a:rPr lang="ru-RU" dirty="0" smtClean="0"/>
              <a:t>методическая работа.</a:t>
            </a:r>
          </a:p>
          <a:p>
            <a:r>
              <a:rPr lang="ru-RU" dirty="0" smtClean="0"/>
              <a:t>На уровне образовательных учреждений управление качеством ключевых процессов осуществляется на основе должностных инструкций и положений, годовых и месячных планов работы, расписаний, графиков.</a:t>
            </a:r>
          </a:p>
        </p:txBody>
      </p:sp>
    </p:spTree>
    <p:extLst>
      <p:ext uri="{BB962C8B-B14F-4D97-AF65-F5344CB8AC3E}">
        <p14:creationId xmlns:p14="http://schemas.microsoft.com/office/powerpoint/2010/main" val="18608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089" y="479321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/>
              <a:t>Одним из элементов оценки качества образования является мониторинг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4000" dirty="0"/>
              <a:t>Мониторинг выполняет шесть основных функций: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4000" dirty="0"/>
              <a:t>1. Информационная функция — сбор информации о ходе и эффективности образовательного процесса. В этом могут помочь такие методы, как изучение школьной документации, различные виды контроля, тестирование, наблюдение, эксперимент. Все они позволяют собрать достоверную информацию за небольшой промежуток времени.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4000" dirty="0"/>
              <a:t>2. Аналитико-оценочная функция предполагает анализ и оценку собранной информации, что позволяет раскрыть причинно-следственные связи, отражающие состояние и тенденции развития образовательной системы. С этой целью используются различные методы анализа и оценки информации. Например, диалектический метод — сравнение полученных результатов с результатами прошлых лет или намеченными целями, метод сравнения, сопоставления и классификации. Все перечисленные методы позволяют найти причины педагогических неудач.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4000" dirty="0"/>
              <a:t>3. </a:t>
            </a:r>
            <a:r>
              <a:rPr lang="ru-RU" sz="4000" dirty="0" err="1"/>
              <a:t>Стимулирующе</a:t>
            </a:r>
            <a:r>
              <a:rPr lang="ru-RU" sz="4000" dirty="0"/>
              <a:t>-мотивационная функция — воздействие собранной информации на сознание и чувства участников образовательного процесса. Использование методов поощрения и порицания, постановка системы перспектив помогают призвать всех участников образовательного процесса к активным действиям.</a:t>
            </a:r>
            <a:br>
              <a:rPr lang="ru-RU" sz="40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44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12" y="835025"/>
            <a:ext cx="10295022" cy="477730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100" dirty="0"/>
              <a:t>4. </a:t>
            </a:r>
            <a:r>
              <a:rPr lang="ru-RU" sz="2100" dirty="0" smtClean="0"/>
              <a:t>Контролирующая функция — отслеживание образовательных результатов и сравнение их с исходными, контроль за исполнением запланированных мероприятий.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dirty="0" smtClean="0"/>
              <a:t>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dirty="0" smtClean="0"/>
              <a:t>5. Прогностическая функция — возможность представить общую картину развития и результаты в перспективе, и на основании прогноза разработать план преобразования педагогического процесса. 6) Корректирующая функция — исправление выявленных ошибок, разработка рекомендаций. Все перечисленные функции связаны между собой и определяют этапы осуществления мониторингового исследования. Пренебрежение какой-либо функцией мониторинга приводит к снижению эффективности управленческих решений.</a:t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6. Корректирующая функция — исправление выявленных ошибок, разработка рекомендаций.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77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PT Sans"/>
              </a:rPr>
              <a:t/>
            </a:r>
            <a:br>
              <a:rPr lang="ru-RU" b="0" i="0" dirty="0" smtClean="0">
                <a:solidFill>
                  <a:srgbClr val="333333"/>
                </a:solidFill>
                <a:effectLst/>
                <a:latin typeface="PT Sans"/>
              </a:rPr>
            </a:br>
            <a:r>
              <a:rPr lang="ru-RU" dirty="0">
                <a:solidFill>
                  <a:srgbClr val="333333"/>
                </a:solidFill>
                <a:latin typeface="PT Sans"/>
              </a:rPr>
              <a:t/>
            </a:r>
            <a:br>
              <a:rPr lang="ru-RU" dirty="0">
                <a:solidFill>
                  <a:srgbClr val="333333"/>
                </a:solidFill>
                <a:latin typeface="PT Sans"/>
              </a:rPr>
            </a:br>
            <a:r>
              <a:rPr lang="ru-RU" sz="3300" b="0" i="0" dirty="0" smtClean="0">
                <a:solidFill>
                  <a:srgbClr val="333333"/>
                </a:solidFill>
                <a:effectLst/>
                <a:latin typeface="PT Sans"/>
              </a:rPr>
              <a:t>Программа мониторинга реализуется в 3 этапа.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1224917"/>
            <a:ext cx="10515600" cy="491817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PT Sans"/>
              </a:rPr>
              <a:t>– </a:t>
            </a:r>
            <a:r>
              <a:rPr lang="ru-RU" sz="3400" dirty="0"/>
              <a:t>организационный;</a:t>
            </a:r>
          </a:p>
          <a:p>
            <a:pPr marL="0" indent="0" algn="just">
              <a:buNone/>
            </a:pPr>
            <a:r>
              <a:rPr lang="ru-RU" sz="3400" dirty="0"/>
              <a:t>– практический; </a:t>
            </a:r>
          </a:p>
          <a:p>
            <a:pPr marL="0" indent="0">
              <a:buNone/>
            </a:pPr>
            <a:r>
              <a:rPr lang="ru-RU" sz="3400" dirty="0"/>
              <a:t>– аналитический.</a:t>
            </a:r>
            <a:br>
              <a:rPr lang="ru-RU" sz="3400" dirty="0"/>
            </a:br>
            <a:endParaRPr lang="ru-RU" sz="3400" dirty="0"/>
          </a:p>
          <a:p>
            <a:pPr marL="0" indent="0" algn="just">
              <a:buNone/>
            </a:pPr>
            <a:r>
              <a:rPr lang="ru-RU" sz="3400" dirty="0"/>
              <a:t>На первом этапе проводится разработка программы мониторинга; определяются основные подходы, компоненты, объекты и субъекты мониторинга качества образования; осуществляется сбор информации по выбранным направлениям образовательного процесса.</a:t>
            </a:r>
          </a:p>
          <a:p>
            <a:pPr marL="0" indent="0" algn="just">
              <a:buNone/>
            </a:pPr>
            <a:r>
              <a:rPr lang="ru-RU" sz="3400" dirty="0"/>
              <a:t>На втором этапе проводят апробацию технологий и методик сбора информации; делают обобщение, классификацию и анализ информации; выявляют типичные признаки успеха и недостатков управленческой и педагогической деятельности; определяют основные тенденции развития обучающихся. Продолжают формирование «банка данных». </a:t>
            </a:r>
          </a:p>
          <a:p>
            <a:pPr marL="0" indent="0" algn="just">
              <a:buNone/>
            </a:pPr>
            <a:r>
              <a:rPr lang="ru-RU" sz="3400" dirty="0"/>
              <a:t>Третий этап подразумевает сопоставление полученных результатов с поставленными целями; систематизацию, анализ и оценку качества полученных результатов; анализ и описание найденных форм работы, применяемых технологий; выявление проблем и определение путей их решения; социализацию результатов; анализ деятельности по реализации целей и задач программы мониторинга, оценку ее результативности, оформление результатов.</a:t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6622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089" y="136525"/>
            <a:ext cx="10515600" cy="13168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Первым эффективным шагом для выработки системы управления</a:t>
            </a:r>
            <a:br>
              <a:rPr lang="ru-RU" sz="2000" b="1" dirty="0" smtClean="0"/>
            </a:br>
            <a:r>
              <a:rPr lang="ru-RU" sz="2000" b="1" dirty="0" smtClean="0"/>
              <a:t>качеством может стать разработка SWOT-анализ потенциала развития школы.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464" y="1995898"/>
            <a:ext cx="4763530" cy="391155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В целях обобщения большого объема работы по диагностике позиции образовательного учреждения, а также получения содержательной и наглядной картины состояния и тенденций развития школы целесообразно использование метода SWOT- анализа (</a:t>
            </a:r>
            <a:r>
              <a:rPr lang="ru-RU" dirty="0" err="1" smtClean="0"/>
              <a:t>Strength</a:t>
            </a:r>
            <a:r>
              <a:rPr lang="ru-RU" dirty="0" smtClean="0"/>
              <a:t> - сила, </a:t>
            </a:r>
            <a:r>
              <a:rPr lang="ru-RU" dirty="0" err="1" smtClean="0"/>
              <a:t>Weakness</a:t>
            </a:r>
            <a:r>
              <a:rPr lang="ru-RU" dirty="0" smtClean="0"/>
              <a:t> - слабость, </a:t>
            </a:r>
            <a:r>
              <a:rPr lang="ru-RU" dirty="0" err="1" smtClean="0"/>
              <a:t>Opportunities</a:t>
            </a:r>
            <a:r>
              <a:rPr lang="ru-RU" dirty="0" smtClean="0"/>
              <a:t> - возможности, </a:t>
            </a:r>
            <a:r>
              <a:rPr lang="ru-RU" dirty="0" err="1" smtClean="0"/>
              <a:t>Threats</a:t>
            </a:r>
            <a:r>
              <a:rPr lang="ru-RU" dirty="0" smtClean="0"/>
              <a:t> - опасности).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66631" y="2982097"/>
            <a:ext cx="1795849" cy="1186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Сильные стороны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0" y="2982097"/>
            <a:ext cx="1935892" cy="11780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Потенциальные благоприятные возможности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59692" y="2548818"/>
            <a:ext cx="23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Внутренние факторы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1222" y="2553730"/>
            <a:ext cx="203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Внешние факторы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5389" y="2994491"/>
            <a:ext cx="1787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Может способствовать достижению целей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9428" y="4497858"/>
            <a:ext cx="1793052" cy="10956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Слабые стороны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977" y="4485083"/>
            <a:ext cx="1929915" cy="11084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9671222" y="4716121"/>
            <a:ext cx="1755096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Потенциальные</a:t>
            </a:r>
          </a:p>
          <a:p>
            <a:pPr algn="ctr"/>
            <a:r>
              <a:rPr lang="ru-RU" dirty="0">
                <a:solidFill>
                  <a:schemeClr val="lt1"/>
                </a:solidFill>
              </a:rPr>
              <a:t> опасности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5389" y="4485083"/>
            <a:ext cx="1787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Может препятствовать достижению целей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443" y="1059506"/>
            <a:ext cx="6065108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Разрабатывая стратегию решения проблемы (развития) образовательного учреждения на основе SWOT-анализа, необходимо стремиться к тому, чтобы перевести "слабые стороны" и "возможности" в раздел "сильные стороны" и постараться по возможности скомпенсировать "угрозы", на которые образовательное учреждение не в состоянии повлиять, а может только каким-то образом к ним приспособиться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65742" y="1392195"/>
            <a:ext cx="1712355" cy="502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SWOT </a:t>
            </a:r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58492" y="2150076"/>
            <a:ext cx="1719606" cy="5377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58492" y="2817341"/>
            <a:ext cx="1719606" cy="502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58492" y="3449359"/>
            <a:ext cx="1719606" cy="518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71687" y="1392195"/>
            <a:ext cx="1639329" cy="502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37915" y="2150076"/>
            <a:ext cx="1639329" cy="502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446100" y="2790439"/>
            <a:ext cx="1639329" cy="502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446008" y="3421639"/>
            <a:ext cx="1639329" cy="502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58492" y="4097853"/>
            <a:ext cx="1719606" cy="502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446007" y="4069446"/>
            <a:ext cx="1639329" cy="502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71466" y="2283252"/>
            <a:ext cx="1360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возможности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700211" y="2958278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угрозы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358491" y="3556871"/>
            <a:ext cx="171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Сильные стороны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365742" y="4165872"/>
            <a:ext cx="1625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Слабые стороны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457794" y="2126565"/>
            <a:ext cx="163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Превратить</a:t>
            </a:r>
          </a:p>
          <a:p>
            <a:r>
              <a:rPr lang="ru-RU" sz="1600" dirty="0" smtClean="0"/>
              <a:t> в преимущества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397094" y="2931953"/>
            <a:ext cx="1573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нейтрализовать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400858" y="3557822"/>
            <a:ext cx="1361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использовать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457794" y="4171765"/>
            <a:ext cx="1086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усилились</a:t>
            </a:r>
            <a:endParaRPr lang="ru-RU" sz="1600" dirty="0"/>
          </a:p>
        </p:txBody>
      </p:sp>
      <p:cxnSp>
        <p:nvCxnSpPr>
          <p:cNvPr id="23" name="Прямая со стрелкой 22"/>
          <p:cNvCxnSpPr>
            <a:stCxn id="5" idx="3"/>
            <a:endCxn id="18" idx="1"/>
          </p:cNvCxnSpPr>
          <p:nvPr/>
        </p:nvCxnSpPr>
        <p:spPr>
          <a:xfrm flipV="1">
            <a:off x="9078098" y="2418953"/>
            <a:ext cx="37969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9098078" y="3100641"/>
            <a:ext cx="321739" cy="1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9102873" y="3713350"/>
            <a:ext cx="321739" cy="1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085348" y="4352888"/>
            <a:ext cx="321739" cy="1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err="1" smtClean="0"/>
              <a:t>Внутришкольный</a:t>
            </a:r>
            <a:r>
              <a:rPr lang="ru-RU" sz="3000" dirty="0" smtClean="0"/>
              <a:t> контроль как условие</a:t>
            </a:r>
            <a:br>
              <a:rPr lang="ru-RU" sz="3000" dirty="0" smtClean="0"/>
            </a:br>
            <a:r>
              <a:rPr lang="ru-RU" sz="3000" dirty="0" smtClean="0"/>
              <a:t>эффективного управления качеством образования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Обеспечение непрерывного контроля качества образования в образовательной организации в соответствии с п.3. ст.28 Федерального закона «Об образовании в Российской Федерации» осуществляется посредством внутренней системы оценки качества образования (ВСОКО). </a:t>
            </a:r>
          </a:p>
          <a:p>
            <a:pPr marL="0" indent="0" algn="just">
              <a:buNone/>
            </a:pPr>
            <a:r>
              <a:rPr lang="ru-RU" dirty="0" smtClean="0"/>
              <a:t>Под ВСОКО понимается оценка качества образования с целью определения уровня его соответствия установленным нормам и принятия управленческих решений, направленных на повышение качества образования в общеобразовательной организации. </a:t>
            </a:r>
          </a:p>
          <a:p>
            <a:pPr marL="0" indent="0" algn="just">
              <a:buNone/>
            </a:pPr>
            <a:r>
              <a:rPr lang="ru-RU" dirty="0" smtClean="0"/>
              <a:t>До вступления в силу Федерального закона № 273-ФЗ понятие</a:t>
            </a:r>
            <a:br>
              <a:rPr lang="ru-RU" dirty="0" smtClean="0"/>
            </a:br>
            <a:r>
              <a:rPr lang="ru-RU" dirty="0" smtClean="0"/>
              <a:t>ВСОКО не употреблялось: использовались понятия </a:t>
            </a:r>
            <a:r>
              <a:rPr lang="ru-RU" dirty="0" err="1" smtClean="0"/>
              <a:t>внутришкольный</a:t>
            </a:r>
            <a:r>
              <a:rPr lang="ru-RU" dirty="0" smtClean="0"/>
              <a:t> контроль </a:t>
            </a:r>
            <a:r>
              <a:rPr lang="ru-RU" dirty="0" smtClean="0"/>
              <a:t>и </a:t>
            </a:r>
            <a:r>
              <a:rPr lang="ru-RU" dirty="0" err="1" smtClean="0"/>
              <a:t>внутришкольный</a:t>
            </a:r>
            <a:r>
              <a:rPr lang="ru-RU" dirty="0" smtClean="0"/>
              <a:t> мониторинг.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2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208" y="249623"/>
            <a:ext cx="10515600" cy="4915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000" b="1" dirty="0" smtClean="0"/>
              <a:t>Отличие </a:t>
            </a:r>
            <a:r>
              <a:rPr lang="ru-RU" sz="3000" b="1" dirty="0" err="1" smtClean="0"/>
              <a:t>внутришкольной</a:t>
            </a:r>
            <a:r>
              <a:rPr lang="ru-RU" sz="3000" b="1" dirty="0" smtClean="0"/>
              <a:t> системы оценки качества образования в школе и </a:t>
            </a:r>
            <a:r>
              <a:rPr lang="ru-RU" sz="3000" b="1" dirty="0" err="1" smtClean="0"/>
              <a:t>внутришкольного</a:t>
            </a:r>
            <a:r>
              <a:rPr lang="ru-RU" sz="3000" b="1" dirty="0" smtClean="0"/>
              <a:t> контроля</a:t>
            </a:r>
            <a:br>
              <a:rPr lang="ru-RU" sz="3000" b="1" dirty="0" smtClean="0"/>
            </a:br>
            <a:endParaRPr lang="ru-RU" sz="3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055557"/>
              </p:ext>
            </p:extLst>
          </p:nvPr>
        </p:nvGraphicFramePr>
        <p:xfrm>
          <a:off x="404260" y="1135780"/>
          <a:ext cx="11386687" cy="528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216"/>
                <a:gridCol w="5246908"/>
                <a:gridCol w="3795563"/>
              </a:tblGrid>
              <a:tr h="6797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Параметры сравнения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ВШК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ВСОКО</a:t>
                      </a:r>
                      <a:endParaRPr lang="ru-RU" sz="1800" dirty="0"/>
                    </a:p>
                  </a:txBody>
                  <a:tcPr/>
                </a:tc>
              </a:tr>
              <a:tr h="155375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Правовая основа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Письмо МО РФ от 07.02.2001 № 22-06-147 «О содержании и правовом обеспечении должностного контроля руководителей образовательных учреждений»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П. 13 ст. 28 ФЗ-273; Приказ </a:t>
                      </a:r>
                      <a:r>
                        <a:rPr lang="ru-RU" sz="1800" dirty="0" err="1" smtClean="0"/>
                        <a:t>Минобрнауки</a:t>
                      </a:r>
                      <a:r>
                        <a:rPr lang="ru-RU" sz="1800" dirty="0" smtClean="0"/>
                        <a:t> РФ от 14.06.2013 № 462 «Об утверждении порядка проведения </a:t>
                      </a:r>
                      <a:r>
                        <a:rPr lang="ru-RU" sz="1800" dirty="0" err="1" smtClean="0"/>
                        <a:t>самообследования</a:t>
                      </a:r>
                      <a:r>
                        <a:rPr lang="ru-RU" sz="1800" dirty="0" smtClean="0"/>
                        <a:t> образовательной организации»</a:t>
                      </a:r>
                      <a:endParaRPr lang="ru-RU" sz="1800" dirty="0"/>
                    </a:p>
                  </a:txBody>
                  <a:tcPr/>
                </a:tc>
              </a:tr>
              <a:tr h="21364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Стратегическая</a:t>
                      </a:r>
                    </a:p>
                    <a:p>
                      <a:r>
                        <a:rPr lang="ru-RU" sz="1800" dirty="0" smtClean="0"/>
                        <a:t>цель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/>
                        <a:t>Внутришкольный</a:t>
                      </a:r>
                      <a:r>
                        <a:rPr lang="ru-RU" sz="1800" dirty="0" smtClean="0"/>
                        <a:t> контроль - важный управленческий процесс, позволяющий повысить эффективность учебно-воспитательного комплекса в конкретной организации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/>
                        <a:t>Внутришкольная</a:t>
                      </a:r>
                      <a:r>
                        <a:rPr lang="ru-RU" sz="1800" dirty="0" smtClean="0"/>
                        <a:t> система оценки качества образования в школе - оценочная процедура, позволяющая определить соответствие реальных и планируемых результатов профильной деятельности, соблюдение нормативов ФГОС. </a:t>
                      </a:r>
                      <a:endParaRPr lang="ru-RU" sz="1800" dirty="0"/>
                    </a:p>
                  </a:txBody>
                  <a:tcPr/>
                </a:tc>
              </a:tr>
              <a:tr h="6866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Главная задача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Обеспечение успешного функционирования школы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Аудиторный мониторинг текущего состояния образовательной системы.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714434"/>
              </p:ext>
            </p:extLst>
          </p:nvPr>
        </p:nvGraphicFramePr>
        <p:xfrm>
          <a:off x="860304" y="221115"/>
          <a:ext cx="11261556" cy="6555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852"/>
                <a:gridCol w="3753852"/>
                <a:gridCol w="37538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Параметры сравнения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ВШК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ВСОКО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074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Направления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Гарантия соблюдения нормативных требований и рекомендаций, локальных актов и постановлений. Контроль реализации программного содержания. Эффективность системы дополнительного образования. Определение статуса ресурсного обеспечения ОО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Фиксация актуальных показателей деятельности школы, </a:t>
                      </a:r>
                      <a:r>
                        <a:rPr lang="ru-RU" sz="1600" dirty="0" err="1" smtClean="0"/>
                        <a:t>первоочередно</a:t>
                      </a:r>
                      <a:r>
                        <a:rPr lang="ru-RU" sz="1600" dirty="0" smtClean="0"/>
                        <a:t> - через аудит учебных достижений учащихся, качества и условий реализации программного содержания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</a:t>
                      </a: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ВШК следует классифицировать как перспективную управленческую функцию, способствующую повышению конкурентоспособности школы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Проведение ВСОКО является</a:t>
                      </a:r>
                    </a:p>
                    <a:p>
                      <a:pPr algn="just"/>
                      <a:r>
                        <a:rPr lang="ru-RU" sz="1600" dirty="0" smtClean="0"/>
                        <a:t>эффективным инструментом</a:t>
                      </a:r>
                    </a:p>
                    <a:p>
                      <a:pPr algn="just"/>
                      <a:r>
                        <a:rPr lang="ru-RU" sz="1600" dirty="0" smtClean="0"/>
                        <a:t>управления качества учебно-воспитательного модуля и</a:t>
                      </a:r>
                    </a:p>
                    <a:p>
                      <a:pPr algn="just"/>
                      <a:r>
                        <a:rPr lang="ru-RU" sz="1600" dirty="0" smtClean="0"/>
                        <a:t>необходимым условием для</a:t>
                      </a:r>
                    </a:p>
                    <a:p>
                      <a:pPr algn="just"/>
                      <a:r>
                        <a:rPr lang="ru-RU" sz="1600" dirty="0" smtClean="0"/>
                        <a:t>обеспечения информационной</a:t>
                      </a:r>
                    </a:p>
                    <a:p>
                      <a:pPr algn="just"/>
                      <a:r>
                        <a:rPr lang="ru-RU" sz="1600" dirty="0" smtClean="0"/>
                        <a:t>открытости организации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Документация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 ВШК</a:t>
                      </a:r>
                    </a:p>
                    <a:p>
                      <a:r>
                        <a:rPr lang="ru-RU" sz="1600" dirty="0" smtClean="0"/>
                        <a:t>Аналитические справки по</a:t>
                      </a:r>
                    </a:p>
                    <a:p>
                      <a:r>
                        <a:rPr lang="ru-RU" sz="1600" dirty="0" smtClean="0"/>
                        <a:t>итогам контроля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Положение о ВСОКО и смежные</a:t>
                      </a:r>
                    </a:p>
                    <a:p>
                      <a:pPr algn="just"/>
                      <a:r>
                        <a:rPr lang="ru-RU" sz="1600" dirty="0" smtClean="0"/>
                        <a:t>локальные акты</a:t>
                      </a:r>
                    </a:p>
                    <a:p>
                      <a:pPr algn="just"/>
                      <a:r>
                        <a:rPr lang="ru-RU" sz="1600" dirty="0" smtClean="0"/>
                        <a:t>Распорядительные акты о</a:t>
                      </a:r>
                    </a:p>
                    <a:p>
                      <a:pPr algn="just"/>
                      <a:r>
                        <a:rPr lang="ru-RU" sz="1600" dirty="0" smtClean="0"/>
                        <a:t>проведении </a:t>
                      </a:r>
                      <a:r>
                        <a:rPr lang="ru-RU" sz="1600" dirty="0" err="1" smtClean="0"/>
                        <a:t>самообследования</a:t>
                      </a:r>
                      <a:r>
                        <a:rPr lang="ru-RU" sz="1600" dirty="0" smtClean="0"/>
                        <a:t> и</a:t>
                      </a:r>
                    </a:p>
                    <a:p>
                      <a:pPr algn="just"/>
                      <a:r>
                        <a:rPr lang="ru-RU" sz="1600" dirty="0" smtClean="0"/>
                        <a:t>подготовке отчёта о</a:t>
                      </a:r>
                    </a:p>
                    <a:p>
                      <a:pPr algn="just"/>
                      <a:r>
                        <a:rPr lang="ru-RU" sz="1600" dirty="0" err="1" smtClean="0"/>
                        <a:t>самообследовании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algn="just"/>
                      <a:r>
                        <a:rPr lang="ru-RU" sz="1600" dirty="0" smtClean="0"/>
                        <a:t>Основная образовательная</a:t>
                      </a:r>
                    </a:p>
                    <a:p>
                      <a:pPr algn="just"/>
                      <a:r>
                        <a:rPr lang="ru-RU" sz="1600" dirty="0" smtClean="0"/>
                        <a:t>программа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9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Внутренняя система оценки качества образования в общеобразовательной организации включает следующие шесть компонентов (блоков), составных </a:t>
            </a:r>
            <a:r>
              <a:rPr lang="ru-RU" sz="2000" b="1" dirty="0" smtClean="0"/>
              <a:t>частей: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1. Нормативно-документационный </a:t>
            </a:r>
            <a:r>
              <a:rPr lang="ru-RU" b="1" dirty="0" smtClean="0"/>
              <a:t>блок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sz="2600" dirty="0" smtClean="0"/>
              <a:t>Этот блок составляют локальные нормативные правовые акты, регулирующие применение внутренней системы оценки качества образования, отдельных оценочных процедур, устанавливающие функционал и полномочия должностных лиц общеобразовательной организации, других субъектов оценки качества образования. В числе таких локальных нормативных правовых актов могут быть положения, правила, инструкции, требования, регламенты. Их состав определяется в Уставе образовательной организации, зависит от требований законодательства, вытекает из практики реализации Федеральных государственных образовательных стандартов. Объем разрабатываемых и применяющихся в образовательной организации локальных нормативных правовых актов при этом зависит от числа обучающихся, реализуемых программ общего образования, общего состояния документооборота, уровня квалификации представителей администрации, других факторов.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285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699" y="362585"/>
            <a:ext cx="10515600" cy="125445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900" b="1" dirty="0" smtClean="0"/>
              <a:t>Основные задачи, функции и принципы внутренней системы оценки качества образования в образовательной организации</a:t>
            </a:r>
            <a:endParaRPr lang="ru-RU" sz="29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601538"/>
            <a:ext cx="6840605" cy="50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В числе наиболее часто встречающихся локальных нормативных правовых актов, обеспечивающих функционирование внутренней системы оценки качества образования в общеобразовательной организации, следующие: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-   Положение о внутренней системе оценки качества образования; </a:t>
            </a:r>
          </a:p>
          <a:p>
            <a:pPr marL="265113" indent="-265113">
              <a:buNone/>
            </a:pPr>
            <a:r>
              <a:rPr lang="ru-RU" dirty="0" smtClean="0"/>
              <a:t>-   Положение о системе внутреннего мониторинга качества образования; - Положение о    </a:t>
            </a:r>
            <a:r>
              <a:rPr lang="ru-RU" dirty="0" err="1" smtClean="0"/>
              <a:t>внутришкольном</a:t>
            </a:r>
            <a:r>
              <a:rPr lang="ru-RU" dirty="0" smtClean="0"/>
              <a:t> контроле; </a:t>
            </a:r>
          </a:p>
          <a:p>
            <a:pPr>
              <a:buFontTx/>
              <a:buChar char="-"/>
            </a:pPr>
            <a:r>
              <a:rPr lang="ru-RU" dirty="0" smtClean="0"/>
              <a:t>Положение о формах и периодичности текущего контроля и промежуточной аттестации обучающихся;</a:t>
            </a:r>
          </a:p>
          <a:p>
            <a:pPr>
              <a:buFontTx/>
              <a:buChar char="-"/>
            </a:pPr>
            <a:r>
              <a:rPr lang="ru-RU" dirty="0" smtClean="0"/>
              <a:t>Положение о системе оценивания, формах и порядке проведения текущей, промежуточной и итоговой аттестации на уровне начального, основного общего образования;</a:t>
            </a:r>
          </a:p>
          <a:p>
            <a:pPr>
              <a:buFontTx/>
              <a:buChar char="-"/>
            </a:pPr>
            <a:r>
              <a:rPr lang="ru-RU" dirty="0" smtClean="0"/>
              <a:t>Положение о предоставлении информации о текущей успеваемости учащегося, ведении электронного дневника и электронного журнала успеваемости; </a:t>
            </a:r>
          </a:p>
          <a:p>
            <a:pPr>
              <a:buFontTx/>
              <a:buChar char="-"/>
            </a:pPr>
            <a:r>
              <a:rPr lang="ru-RU" dirty="0" smtClean="0"/>
              <a:t>Положение об индивидуальном учебном плане; </a:t>
            </a:r>
          </a:p>
          <a:p>
            <a:pPr>
              <a:buFontTx/>
              <a:buChar char="-"/>
            </a:pPr>
            <a:r>
              <a:rPr lang="ru-RU" dirty="0" smtClean="0"/>
              <a:t>Положение о проектной и учебно-исследовательской деятельности обучающихся; </a:t>
            </a:r>
          </a:p>
          <a:p>
            <a:pPr>
              <a:buFontTx/>
              <a:buChar char="-"/>
            </a:pPr>
            <a:r>
              <a:rPr lang="ru-RU" dirty="0" smtClean="0"/>
              <a:t>Положение о внеурочной деятельности; </a:t>
            </a:r>
          </a:p>
          <a:p>
            <a:pPr>
              <a:buFontTx/>
              <a:buChar char="-"/>
            </a:pPr>
            <a:r>
              <a:rPr lang="ru-RU" dirty="0" smtClean="0"/>
              <a:t>Положение о системе оценки достижения планируемых результатов освоения </a:t>
            </a:r>
            <a:r>
              <a:rPr lang="ru-RU" dirty="0"/>
              <a:t>Основная образовательная программа</a:t>
            </a:r>
            <a:r>
              <a:rPr lang="ru-RU" dirty="0" smtClean="0"/>
              <a:t> НОО (ООО, СОО) в соответствии с требованиями ФГОС. </a:t>
            </a:r>
          </a:p>
          <a:p>
            <a:pPr marL="0" indent="0">
              <a:buNone/>
            </a:pPr>
            <a:r>
              <a:rPr lang="ru-RU" b="1" dirty="0" smtClean="0"/>
              <a:t>Такое многообразие локальных актов часто приводит к разбросу, нестыковке, бессистемности в организации работы ВСОКО.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10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834" y="239998"/>
            <a:ext cx="10515600" cy="6166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Актуальный состав локальных актов ВСОКО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88441"/>
              </p:ext>
            </p:extLst>
          </p:nvPr>
        </p:nvGraphicFramePr>
        <p:xfrm>
          <a:off x="838200" y="909320"/>
          <a:ext cx="10971998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999"/>
                <a:gridCol w="54859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локального акта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 регуляторов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о ВСОКО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Нормативная правовая база ВСОКО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 Локальная нормативная база ВСОКО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Принятое школой понимание ВШК и соответствующее приложение с сетевым графиком контрольно-инспекционных мероприятий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Состав мониторингов, осуществляемых школой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Порядок организации, проведения и подготовки отчёта о </a:t>
                      </a:r>
                      <a:r>
                        <a:rPr lang="ru-RU" dirty="0" err="1" smtClean="0"/>
                        <a:t>самообследовании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Система оценки образовательных результатов: личностных, </a:t>
                      </a:r>
                      <a:r>
                        <a:rPr lang="ru-RU" dirty="0" err="1" smtClean="0"/>
                        <a:t>метапредметных</a:t>
                      </a:r>
                      <a:r>
                        <a:rPr lang="ru-RU" dirty="0" smtClean="0"/>
                        <a:t>, предметных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Общие подходы к текущему контролю. Промежуточной и итоговой аттестации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Система оценки содержания образования (образовательных программ)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Система должностных лиц – субъектов ВСОКО и их функционал с учётом реализуемых подходов в ВШК и </a:t>
                      </a:r>
                      <a:r>
                        <a:rPr lang="ru-RU" dirty="0" err="1" smtClean="0"/>
                        <a:t>самообследования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Состав информационно-аналитических продуктов ВСОКО и ВШК; порядок их размещения в сети Интернет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5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670803"/>
              </p:ext>
            </p:extLst>
          </p:nvPr>
        </p:nvGraphicFramePr>
        <p:xfrm>
          <a:off x="1185333" y="742783"/>
          <a:ext cx="1015884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49"/>
                <a:gridCol w="7453693"/>
              </a:tblGrid>
              <a:tr h="480678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о формах,</a:t>
                      </a:r>
                    </a:p>
                    <a:p>
                      <a:r>
                        <a:rPr lang="ru-RU" dirty="0" smtClean="0"/>
                        <a:t>периодичности, порядке</a:t>
                      </a:r>
                    </a:p>
                    <a:p>
                      <a:r>
                        <a:rPr lang="ru-RU" dirty="0" smtClean="0"/>
                        <a:t>Текущего контроля и промежуточной аттестации</a:t>
                      </a:r>
                    </a:p>
                    <a:p>
                      <a:r>
                        <a:rPr lang="ru-RU" dirty="0" smtClean="0"/>
                        <a:t>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Нормативно-правовая база из Положения о ВСОКО</a:t>
                      </a:r>
                    </a:p>
                    <a:p>
                      <a:r>
                        <a:rPr lang="ru-RU" dirty="0" smtClean="0"/>
                        <a:t>- Принятое школой понимание промежуточной аттестации</a:t>
                      </a:r>
                    </a:p>
                    <a:p>
                      <a:r>
                        <a:rPr lang="ru-RU" dirty="0" smtClean="0"/>
                        <a:t>в отношении к четвертям/триместрам/полугодиям и</a:t>
                      </a:r>
                    </a:p>
                    <a:p>
                      <a:r>
                        <a:rPr lang="ru-RU" dirty="0" smtClean="0"/>
                        <a:t>(или) окончанию года</a:t>
                      </a:r>
                    </a:p>
                    <a:p>
                      <a:r>
                        <a:rPr lang="ru-RU" dirty="0" smtClean="0"/>
                        <a:t>Термины и определения, включая: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определение промежуточной аттестации с учётом ст.  58 ФЗ-273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определение текущего поурочного контроля определение текущего тематического контроля определение академической задолженности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Формы промежуточной аттестации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Особенности применения формы учёта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Система отметок, отметочные шкалы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Особенности </a:t>
                      </a:r>
                      <a:r>
                        <a:rPr lang="ru-RU" dirty="0" err="1" smtClean="0"/>
                        <a:t>безотметочного</a:t>
                      </a:r>
                      <a:r>
                        <a:rPr lang="ru-RU" dirty="0" smtClean="0"/>
                        <a:t> обучения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 Особенности промежуточной аттестации в рамках рабочих программ курсов внеурочной деятельности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Распределение зон ответственности между педагогическими и руководящими работниками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Порядок ликвидации академической задолженности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4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578131"/>
              </p:ext>
            </p:extLst>
          </p:nvPr>
        </p:nvGraphicFramePr>
        <p:xfrm>
          <a:off x="1244599" y="465667"/>
          <a:ext cx="10690726" cy="544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363"/>
                <a:gridCol w="5345363"/>
              </a:tblGrid>
              <a:tr h="544424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об индивидуальном учёте результатов освоения обучающимися образовательных программ и поощрении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Нормативная правовая база из положения о ВСОКО, усиленная правовыми актами в части работы с персональными данными обучающихся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Термины и определения,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определение индивидуального учёта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трактовка понимания поощрения обучающегося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трактовка понимания «бумажных и (или) электронных носителей», используемых в школе для хранения результатов индивидуального учёта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трактовка понимания портфолио как технологии индивидуального учёта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dirty="0" smtClean="0"/>
                        <a:t>Порядок осуществления индивидуального учета посредством журнала успеваемости (в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 в электронной форме)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Формы индивидуального учёта, помимо журнала успеваемости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5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134765"/>
              </p:ext>
            </p:extLst>
          </p:nvPr>
        </p:nvGraphicFramePr>
        <p:xfrm>
          <a:off x="1253066" y="1024467"/>
          <a:ext cx="10100734" cy="4223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367"/>
                <a:gridCol w="5050367"/>
              </a:tblGrid>
              <a:tr h="422317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об индивидуальном учёте результатов освоения обучающимися образовательных программ и поощрении обучающихся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Особенности использования технологии портфолио (в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 электронного портфолио) - Система поощрений обучающихся - Порядок хранения в архивах информации о поощрениях обучающихся и результатах индивидуального учёта на бумажных и (или) электронных носителях</a:t>
                      </a:r>
                    </a:p>
                    <a:p>
                      <a:r>
                        <a:rPr lang="ru-RU" dirty="0" smtClean="0"/>
                        <a:t>- Обеспечение прав обучающихся на защиту персональных данных в процессе индивидуального учёта 44 - Функционал должностных лиц по проведению учёта и обеспечению хранения в архивах информации о поощрениях обучающихся и результатах индивидуального учёта на бумажных и (или) электронных носителях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7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Организационный блок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1166"/>
            <a:ext cx="10515600" cy="466579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Данный блок составляют структуры линейно-функционального и программно-целевого управления школой и образовательным процессом в той части, в которой данное управление предполагает реализацию функции оценки качества образования или процедур, которые включают в себя элемент оценки качества образования (</a:t>
            </a:r>
            <a:r>
              <a:rPr lang="ru-RU" dirty="0" err="1" smtClean="0"/>
              <a:t>самообследование</a:t>
            </a:r>
            <a:r>
              <a:rPr lang="ru-RU" dirty="0" smtClean="0"/>
              <a:t>, внутренний административный контроль, экспертиза, мониторинг). Линейно-функциональная структура является постоянной. Она предусматривается Уставом, штатным расписанием образовательной организации.</a:t>
            </a:r>
          </a:p>
          <a:p>
            <a:pPr marL="0" indent="0" algn="just">
              <a:buNone/>
            </a:pPr>
            <a:r>
              <a:rPr lang="ru-RU" dirty="0" smtClean="0"/>
              <a:t>Для структурных подразделений, представленных в линейно-функциональной структуре, разрабатываются положения о данных структурных подразделениях. Полномочия, ответственность и обязанности должностных лиц, входящих в линейно-функциональную структуру (руководитель, заместители руководителя образовательной организации, освобожденный классный руководитель, председатель школьного методического объединения, руководитель службы психолого-педагогического сопровождения, руководитель школьного информационно-библиотечного центра и др.) устанавливаются в должностных инструкциях.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3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Процессуальный блок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866" y="1258784"/>
            <a:ext cx="10515600" cy="4918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Данный блок содержит описание тех процедур, с помощью которых осуществляется оценка качества образования в школе, как в целом, так и по его отдельным аспектам. Их принято называть внутренними процедурами, поскольку они инициируются, выполняются силами самой школы, в соответствии с ее планами.</a:t>
            </a:r>
          </a:p>
          <a:p>
            <a:pPr marL="0" indent="0">
              <a:buNone/>
            </a:pPr>
            <a:r>
              <a:rPr lang="ru-RU" dirty="0" smtClean="0"/>
              <a:t>Реализация ряда из таких процедур прямо предписывается нормативными правовыми актами, например: текущий контроль и промежуточная аттестация обучающихся; </a:t>
            </a:r>
            <a:r>
              <a:rPr lang="ru-RU" dirty="0" err="1" smtClean="0"/>
              <a:t>самообследование</a:t>
            </a:r>
            <a:r>
              <a:rPr lang="ru-RU" dirty="0" smtClean="0"/>
              <a:t> образовательной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В числе внутренних процедур оценки качества образования в общеобразовательной организации могут также реализовываться: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701" y="1614919"/>
            <a:ext cx="10515600" cy="4918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экспертиза (образовательных программ, рабочих программ, учебно-методических материалов, условий реализации основной образовательной программы в соответствии с ФГОС);</a:t>
            </a:r>
          </a:p>
          <a:p>
            <a:pPr algn="just">
              <a:buFontTx/>
              <a:buChar char="-"/>
            </a:pPr>
            <a:r>
              <a:rPr lang="ru-RU" dirty="0" smtClean="0"/>
              <a:t>процедуры оценки качества усвоения учебного материала, встроенные в процесс обучения</a:t>
            </a:r>
          </a:p>
          <a:p>
            <a:pPr algn="just">
              <a:buFontTx/>
              <a:buChar char="-"/>
            </a:pPr>
            <a:r>
              <a:rPr lang="ru-RU" dirty="0" smtClean="0"/>
              <a:t>мониторинг качества образования (системный и по направлениям); </a:t>
            </a:r>
          </a:p>
          <a:p>
            <a:pPr algn="just">
              <a:buFontTx/>
              <a:buChar char="-"/>
            </a:pPr>
            <a:r>
              <a:rPr lang="ru-RU" dirty="0" smtClean="0"/>
              <a:t>внутренний аудит качества образования (качества работы методического объединения;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Инструментально-технологический и ресурсный блок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числе оценочно-измерительных средств и методик внутренней оценки качества образования могут быть:</a:t>
            </a:r>
          </a:p>
          <a:p>
            <a:pPr>
              <a:buFontTx/>
              <a:buChar char="-"/>
            </a:pPr>
            <a:r>
              <a:rPr lang="ru-RU" dirty="0" smtClean="0"/>
              <a:t>методика оценки качества урока, воспитательного мероприятия; - - методика оценки качества образовательной, рабочей программы; - методика оценки качества деятельности учителя, методического объединения;</a:t>
            </a:r>
          </a:p>
          <a:p>
            <a:pPr>
              <a:buFontTx/>
              <a:buChar char="-"/>
            </a:pPr>
            <a:r>
              <a:rPr lang="ru-RU" dirty="0" smtClean="0"/>
              <a:t>творческие работы, групповые и индивидуальные проекты, учебные исследования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7891"/>
            <a:ext cx="10515600" cy="5609072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Важной составляющей инструментально-технологического и ресурсного блока являются использующиеся в общеобразовательной организации, автоматизированные информационно-управляющие системы позволяющие значительно экономить временные, человеческие ресурсы в ходе сбора, обработки, хранения, передачи информации, позволяющие в числе прочего осуществлять ведение электронного журнала.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Факторы, влияющие на результаты учебных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8784"/>
            <a:ext cx="4667451" cy="491817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b="1" dirty="0">
                <a:solidFill>
                  <a:srgbClr val="000000"/>
                </a:solidFill>
              </a:rPr>
              <a:t>Внешними причинами</a:t>
            </a:r>
            <a:r>
              <a:rPr lang="ru-RU" sz="2000" dirty="0">
                <a:solidFill>
                  <a:srgbClr val="000000"/>
                </a:solidFill>
              </a:rPr>
              <a:t> устойчивого снижения учебных результатов школы и факторами риска возникновения кризисной ситуации может быть сложный социальный контекст деятельности школы и проблемный контингент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srgbClr val="000000"/>
                </a:solidFill>
              </a:rPr>
              <a:t>Внутренними причинами </a:t>
            </a:r>
            <a:r>
              <a:rPr lang="ru-RU" sz="2000" dirty="0">
                <a:solidFill>
                  <a:srgbClr val="000000"/>
                </a:solidFill>
              </a:rPr>
              <a:t>(состояние внутренней среды школы) развития кризиса является комплекс типовых и «персональных» проблем в таких аспектах школьной практики, как: 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</a:rPr>
              <a:t>управление; 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</a:rPr>
              <a:t>- преподавание; 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</a:rPr>
              <a:t>- школьная культура.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20" y="1258784"/>
            <a:ext cx="5364945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05" y="2021647"/>
            <a:ext cx="2969009" cy="1072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054" y="3094636"/>
            <a:ext cx="158510" cy="585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354" y="3634298"/>
            <a:ext cx="2267909" cy="847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790" y="4481715"/>
            <a:ext cx="347502" cy="432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085" y="5084055"/>
            <a:ext cx="1743607" cy="859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0113" y="4886840"/>
            <a:ext cx="1920406" cy="10364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74176" y="4987465"/>
            <a:ext cx="2195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Неэффективная образовательная стратегия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0301" y="4886840"/>
            <a:ext cx="1889924" cy="1018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474" y="4481715"/>
            <a:ext cx="506012" cy="5303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775139" y="4955573"/>
            <a:ext cx="167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Низкий кадровый ресурс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Параметрический блок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6786"/>
            <a:ext cx="10515600" cy="524576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Содержание данного блока внутренней системы оценки качества образования составляет совокупность критериев, показателей, используемых в различных процедурах, инструментах оценки качества образования.</a:t>
            </a:r>
          </a:p>
          <a:p>
            <a:pPr algn="just"/>
            <a:r>
              <a:rPr lang="ru-RU" dirty="0" smtClean="0"/>
              <a:t>При этом важно понимать, что часть из таких критериев, показателей, индикаторов задаются нормативными правовыми актами (например, лицензионные показатели, показатели СанПиН, показатели федерального мониторинга системы образования); устанавливаются предписаниями вышестоящих органов управления (например, показатели </a:t>
            </a:r>
            <a:r>
              <a:rPr lang="ru-RU" dirty="0" err="1" smtClean="0"/>
              <a:t>самообследования</a:t>
            </a:r>
            <a:r>
              <a:rPr lang="ru-RU" dirty="0" smtClean="0"/>
              <a:t> общеобразовательной организации, установленные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России; индикаторы качества выполнения муниципального задания) </a:t>
            </a:r>
          </a:p>
          <a:p>
            <a:pPr algn="just"/>
            <a:r>
              <a:rPr lang="ru-RU" dirty="0" smtClean="0"/>
              <a:t>Значительная часть оценочно-</a:t>
            </a:r>
            <a:r>
              <a:rPr lang="ru-RU" dirty="0" err="1" smtClean="0"/>
              <a:t>критериальных</a:t>
            </a:r>
            <a:r>
              <a:rPr lang="ru-RU" dirty="0" smtClean="0"/>
              <a:t> комплексов разрабатывается и применяется самой общеобразовательной организацией при организации и проведении мониторинга качества по отдельным направлениям (например, мониторинг качества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среды школы и здоровья обучающихся; мониторинг качества условий и результатов реализации образовательной программы; мониторинг программы преемственности начального и основного общего образования); при создании и применении </a:t>
            </a:r>
            <a:r>
              <a:rPr lang="ru-RU" dirty="0" err="1" smtClean="0"/>
              <a:t>внутришкольных</a:t>
            </a:r>
            <a:r>
              <a:rPr lang="ru-RU" dirty="0" smtClean="0"/>
              <a:t> оценочных инструментов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Информационно-презентационный блок.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Сущность и назначение данного блока внутренней системы оценки качества образования состоит в том, чтобы систематизировать информацию по результатам внутренних и внешних оценочных процедур, делать ее удобной и технологичной для использования различными потребителями и заинтересованными сторонами. </a:t>
            </a:r>
          </a:p>
          <a:p>
            <a:pPr algn="just"/>
            <a:r>
              <a:rPr lang="ru-RU" dirty="0" smtClean="0"/>
              <a:t>В частности, в общеобразовательной школе могут и должны создаваться различные банки данных, статистики на бумажных и электронных носителях по различным направлениям, в том числе: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6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4025"/>
            <a:ext cx="10515600" cy="52529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отчеты о </a:t>
            </a:r>
            <a:r>
              <a:rPr lang="ru-RU" dirty="0" err="1" smtClean="0"/>
              <a:t>самообследовании</a:t>
            </a:r>
            <a:r>
              <a:rPr lang="ru-RU" dirty="0" smtClean="0"/>
              <a:t> образовательной организации;</a:t>
            </a:r>
          </a:p>
          <a:p>
            <a:pPr marL="0" indent="0" algn="just">
              <a:buNone/>
            </a:pPr>
            <a:r>
              <a:rPr lang="ru-RU" dirty="0" smtClean="0"/>
              <a:t> - данные ведомственной статистики и отчетности; </a:t>
            </a:r>
          </a:p>
          <a:p>
            <a:pPr algn="just">
              <a:buFontTx/>
              <a:buChar char="-"/>
            </a:pPr>
            <a:r>
              <a:rPr lang="ru-RU" dirty="0" smtClean="0"/>
              <a:t>данные по результатам проведения проверки выполнения лицензионных требований, комплексных проверок образовательной организации; </a:t>
            </a:r>
          </a:p>
          <a:p>
            <a:pPr algn="just">
              <a:buFontTx/>
              <a:buChar char="-"/>
            </a:pPr>
            <a:r>
              <a:rPr lang="ru-RU" dirty="0" smtClean="0"/>
              <a:t>статистика промежуточной аттестации обучающихся, государственной итоговой аттестации выпускников (ОГЭ и ЕГЭ); </a:t>
            </a:r>
          </a:p>
          <a:p>
            <a:pPr algn="just">
              <a:buFontTx/>
              <a:buChar char="-"/>
            </a:pPr>
            <a:r>
              <a:rPr lang="ru-RU" dirty="0" smtClean="0"/>
              <a:t>справки по </a:t>
            </a:r>
            <a:r>
              <a:rPr lang="ru-RU" dirty="0" err="1" smtClean="0"/>
              <a:t>внутришкольному</a:t>
            </a:r>
            <a:r>
              <a:rPr lang="ru-RU" dirty="0" smtClean="0"/>
              <a:t> контролю; </a:t>
            </a:r>
          </a:p>
          <a:p>
            <a:pPr algn="just">
              <a:buFontTx/>
              <a:buChar char="-"/>
            </a:pPr>
            <a:r>
              <a:rPr lang="ru-RU" dirty="0" smtClean="0"/>
              <a:t>отчетность по конкурсной деятельности, предметным олимпиадам; </a:t>
            </a:r>
          </a:p>
          <a:p>
            <a:pPr algn="just">
              <a:buFontTx/>
              <a:buChar char="-"/>
            </a:pPr>
            <a:r>
              <a:rPr lang="ru-RU" dirty="0" smtClean="0"/>
              <a:t> справки по итогам проверки деятельности (аудита качества) методических объединений; </a:t>
            </a:r>
          </a:p>
          <a:p>
            <a:pPr algn="just">
              <a:buFontTx/>
              <a:buChar char="-"/>
            </a:pPr>
            <a:r>
              <a:rPr lang="ru-RU" dirty="0" smtClean="0"/>
              <a:t>отчеты о мониторинговых и социологических исследованиях; экспортированные данные по результатам внешних оценочных процедур (ВПР, </a:t>
            </a:r>
            <a:r>
              <a:rPr lang="ru-RU" dirty="0"/>
              <a:t>федеральных, региональных и муниципальных мониторинговых исследований, административных </a:t>
            </a:r>
            <a:r>
              <a:rPr lang="ru-RU" dirty="0" err="1"/>
              <a:t>срезовых</a:t>
            </a:r>
            <a:r>
              <a:rPr lang="ru-RU" dirty="0"/>
              <a:t> работ</a:t>
            </a:r>
            <a:r>
              <a:rPr lang="ru-RU" dirty="0" smtClean="0"/>
              <a:t>) и сопровождающего их сбора контекстных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7806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Профессиональный рост педагога как необходимое условие повышения качества образования в современной школе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Исходя из современных требований, предъявляемых к педагогу, школа     определяет основные пути развития его профессиональной компетентности:</a:t>
            </a:r>
          </a:p>
          <a:p>
            <a:pPr marL="0" indent="0" algn="just">
              <a:buNone/>
            </a:pPr>
            <a:r>
              <a:rPr lang="ru-RU" dirty="0" smtClean="0"/>
              <a:t>система повышения квалификации; </a:t>
            </a:r>
          </a:p>
          <a:p>
            <a:pPr algn="just">
              <a:buFontTx/>
              <a:buChar char="-"/>
            </a:pPr>
            <a:r>
              <a:rPr lang="ru-RU" dirty="0" smtClean="0"/>
              <a:t>аттестация педагогических работников на соответствие занимаемой должности и квалификационную категорию; </a:t>
            </a:r>
          </a:p>
          <a:p>
            <a:pPr algn="just">
              <a:buFontTx/>
              <a:buChar char="-"/>
            </a:pPr>
            <a:r>
              <a:rPr lang="ru-RU" dirty="0" smtClean="0"/>
              <a:t>самообразование педагогов; - активное участие в работе методических объединений, педсоветов, семинаров, конференций, мастер-классов; </a:t>
            </a:r>
          </a:p>
          <a:p>
            <a:pPr algn="just">
              <a:buFontTx/>
              <a:buChar char="-"/>
            </a:pPr>
            <a:r>
              <a:rPr lang="ru-RU" dirty="0" smtClean="0"/>
              <a:t>владение современными образовательными технологиями, методическими приемами, педагогическими средствами и их постоянное совершенствование; </a:t>
            </a:r>
          </a:p>
          <a:p>
            <a:pPr algn="just">
              <a:buFontTx/>
              <a:buChar char="-"/>
            </a:pPr>
            <a:r>
              <a:rPr lang="ru-RU" dirty="0" smtClean="0"/>
              <a:t>овладение информационно-коммуникационными технологиями; </a:t>
            </a:r>
          </a:p>
          <a:p>
            <a:pPr algn="just">
              <a:buFontTx/>
              <a:buChar char="-"/>
            </a:pPr>
            <a:r>
              <a:rPr lang="ru-RU" dirty="0" smtClean="0"/>
              <a:t>участие в различных конкурсах, исследовательских работах, экспертных комиссиях.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8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5385"/>
            <a:ext cx="10515600" cy="580157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Особое внимание необходимо уделять профессиональному росту молодых учителей.</a:t>
            </a:r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практикумах для молодых учителей опытные учителя наставники могут организовывать работу по следующим актуальным направлениям:</a:t>
            </a:r>
          </a:p>
          <a:p>
            <a:pPr marL="0" indent="0" algn="just">
              <a:buNone/>
            </a:pPr>
            <a:r>
              <a:rPr lang="ru-RU" dirty="0" smtClean="0"/>
              <a:t>разработка календарно-тематического планирования с учетом планируемых результатов;</a:t>
            </a:r>
          </a:p>
          <a:p>
            <a:pPr marL="0" indent="0" algn="just">
              <a:buNone/>
            </a:pPr>
            <a:r>
              <a:rPr lang="ru-RU" dirty="0" smtClean="0"/>
              <a:t> - разработка уроков разного типа; </a:t>
            </a:r>
          </a:p>
          <a:p>
            <a:pPr algn="just">
              <a:buFontTx/>
              <a:buChar char="-"/>
            </a:pPr>
            <a:r>
              <a:rPr lang="ru-RU" dirty="0" smtClean="0"/>
              <a:t>разработка контрольно-оценочных материалов; </a:t>
            </a:r>
          </a:p>
          <a:p>
            <a:pPr algn="just">
              <a:buFontTx/>
              <a:buChar char="-"/>
            </a:pPr>
            <a:r>
              <a:rPr lang="ru-RU" dirty="0" smtClean="0"/>
              <a:t> подбор и разработка дидактических материалов. </a:t>
            </a:r>
          </a:p>
          <a:p>
            <a:pPr algn="just">
              <a:buFontTx/>
              <a:buChar char="-"/>
            </a:pPr>
            <a:r>
              <a:rPr lang="ru-RU" dirty="0" smtClean="0"/>
              <a:t>круглый стол по выявлению затруднений в методике преподавания.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6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Рассмотрим возможные характеристики этих проблем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09415"/>
              </p:ext>
            </p:extLst>
          </p:nvPr>
        </p:nvGraphicFramePr>
        <p:xfrm>
          <a:off x="838200" y="939114"/>
          <a:ext cx="10515600" cy="495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38"/>
                <a:gridCol w="8907162"/>
              </a:tblGrid>
              <a:tr h="387178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Возможные критерии</a:t>
                      </a:r>
                      <a:endParaRPr lang="ru-RU" dirty="0"/>
                    </a:p>
                  </a:txBody>
                  <a:tcPr/>
                </a:tc>
              </a:tr>
              <a:tr h="1820562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Контингент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dirty="0" smtClean="0"/>
                        <a:t>Высокая доля: - детей из неблагополучных и неполных семей;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dirty="0" smtClean="0"/>
                        <a:t>- детей из семей, для которых русский язык не является языком внутрисемейного общения;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dirty="0" smtClean="0"/>
                        <a:t>- детей с особыми потребностями,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dirty="0" smtClean="0"/>
                        <a:t>- детей с поведенческими проблемами,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педагогически запущенных детей.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dirty="0" smtClean="0"/>
                        <a:t>2.Высокая текучесть/постоянный отток контингента;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dirty="0" smtClean="0"/>
                        <a:t>3.Отрицательный отбор вследствие конкуренции (для городских школ) и пр.</a:t>
                      </a:r>
                      <a:endParaRPr lang="ru-RU" dirty="0"/>
                    </a:p>
                  </a:txBody>
                  <a:tcPr/>
                </a:tc>
              </a:tr>
              <a:tr h="1106724">
                <a:tc>
                  <a:txBody>
                    <a:bodyPr/>
                    <a:lstStyle/>
                    <a:p>
                      <a:r>
                        <a:rPr lang="ru-RU" dirty="0" smtClean="0"/>
                        <a:t>Кадровый ресурс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низкий уровень преподавания;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неэффективные учебные технологии и формы оценивания учебных результатов;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неумение отслеживать индивидуальный прогресс ребенка;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слабая связь с родителями;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изолированность педагогов;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слабое развитие практики обмена опытом между учителями;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низкая мотивация к профессиональному развитию;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незнание способов повышения учебной мотивации обучающихся и др.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5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402236"/>
              </p:ext>
            </p:extLst>
          </p:nvPr>
        </p:nvGraphicFramePr>
        <p:xfrm>
          <a:off x="2198654" y="918929"/>
          <a:ext cx="8596312" cy="5029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5400" dirty="0" smtClean="0"/>
                        <a:t>Управление</a:t>
                      </a:r>
                      <a:endParaRPr lang="ru-RU" sz="54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низкие ожидания, отсутствие стратегий;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 слабое руководство: директор не занимает лидерской позиции, не сфокусирован на результатах работы педагогов, не готов предъявлять требования к персоналу;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 дефицит квалифицированных кадров,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слабая система </a:t>
                      </a:r>
                      <a:r>
                        <a:rPr lang="ru-RU" dirty="0" err="1" smtClean="0"/>
                        <a:t>внутришкольного</a:t>
                      </a:r>
                      <a:r>
                        <a:rPr lang="ru-RU" dirty="0" smtClean="0"/>
                        <a:t> мониторинга;  слабая система воспитательной работы;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 недостаточная материальная база;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приоритет культуры низких ожиданий в отношении результатов деятельности школы,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dirty="0" smtClean="0"/>
                        <a:t>нет стимулов к развитию как педагогов, так и школы и пр. </a:t>
                      </a:r>
                      <a:endParaRPr lang="ru-RU" dirty="0"/>
                    </a:p>
                  </a:txBody>
                  <a:tcPr marL="74751" marR="747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Практический </a:t>
            </a:r>
            <a:r>
              <a:rPr lang="ru-RU" sz="2500" dirty="0" smtClean="0"/>
              <a:t>опыт внедрения систем управления качеством образования позволяет выделить основные стадии управления качеством</a:t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3385"/>
            <a:ext cx="6345195" cy="4351338"/>
          </a:xfrm>
        </p:spPr>
        <p:txBody>
          <a:bodyPr>
            <a:normAutofit lnSpcReduction="10000"/>
          </a:bodyPr>
          <a:lstStyle/>
          <a:p>
            <a:pPr marL="342900" indent="-342900" algn="just">
              <a:buAutoNum type="arabicPeriod"/>
            </a:pPr>
            <a:r>
              <a:rPr lang="ru-RU" sz="1800" dirty="0" smtClean="0"/>
              <a:t>Проектирование школьных систем управления качеством образования и планирование управления качеством образования (План) – формирование нормативных, организационных, методических и инструментальных основ для осуществления деятельности по достижению требуемого качества). 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Управление качеством образования (Дело) – процесс формирования качества, представляющий совокупность систематических действий по изучению потребностей заказчиков образовательных услуг, разработки и реализации основных и дополнительных образовательных программ, обеспечения ресурсами. 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3. Мониторинг процессов и коррекция (Контроль и Воздействие) – процесс оценки и сравнения достигнутого уровня качества с заданным, осуществление обратной связи со всеми заинтересованными сторонами, внесение корректив в деятельность и систему управления.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32" y="1800585"/>
            <a:ext cx="3135701" cy="29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 smtClean="0"/>
              <a:t>Система управления качеством необходима современному общеобразовательному учреждению для: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повышения эффективности образовательного процесса в достижении требований, предъявляемых федеральными государственными образовательными стандартами;</a:t>
            </a:r>
          </a:p>
          <a:p>
            <a:pPr algn="just"/>
            <a:r>
              <a:rPr lang="ru-RU" dirty="0" smtClean="0"/>
              <a:t>развития творческой и деятельной атмосферы в учреждении, активизации профессиональной деятельности работников; </a:t>
            </a:r>
          </a:p>
          <a:p>
            <a:pPr algn="just"/>
            <a:r>
              <a:rPr lang="ru-RU" dirty="0" smtClean="0"/>
              <a:t>улучшения в целом системы управления в общеобразовательном учреждении; </a:t>
            </a:r>
          </a:p>
          <a:p>
            <a:pPr algn="just"/>
            <a:r>
              <a:rPr lang="ru-RU" dirty="0" smtClean="0"/>
              <a:t>оптимизации финансового, ресурсного и кадрового обеспечения образовательного процесса; </a:t>
            </a:r>
          </a:p>
          <a:p>
            <a:pPr algn="just"/>
            <a:r>
              <a:rPr lang="ru-RU" dirty="0" smtClean="0"/>
              <a:t>повышения конкурентоспособности общеобразовательного учреждения; </a:t>
            </a:r>
          </a:p>
          <a:p>
            <a:pPr algn="just"/>
            <a:r>
              <a:rPr lang="ru-RU" dirty="0" smtClean="0"/>
              <a:t>создания современных безопасных условий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216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Функциями школьной системы управления качеством образования являются: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обеспечение школьного стандарта качества образования как общественного договора между субъектами образовательного процесса; </a:t>
            </a:r>
          </a:p>
          <a:p>
            <a:pPr marL="0" indent="0" algn="just">
              <a:buNone/>
            </a:pPr>
            <a:r>
              <a:rPr lang="ru-RU" dirty="0" smtClean="0"/>
              <a:t>подготовка аналитических отчетов и публичных докладов о качестве образования в ОУ; </a:t>
            </a:r>
          </a:p>
          <a:p>
            <a:pPr marL="0" indent="0" algn="just">
              <a:buNone/>
            </a:pPr>
            <a:r>
              <a:rPr lang="ru-RU" dirty="0" smtClean="0"/>
              <a:t>стимулирование инновационных процессов в образовательном учреждении для поддержания и постоянного улучшения качества образования; </a:t>
            </a:r>
          </a:p>
          <a:p>
            <a:pPr marL="0" indent="0" algn="just">
              <a:buNone/>
            </a:pPr>
            <a:r>
              <a:rPr lang="ru-RU" dirty="0" smtClean="0"/>
              <a:t>определение направлений развития образовательного учреждения, повышения квалификации педагогических работников.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713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3914"/>
            <a:ext cx="4985951" cy="49330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На практике выполнение главной задачи управления качеством</a:t>
            </a:r>
          </a:p>
          <a:p>
            <a:pPr marL="0" indent="0" algn="just">
              <a:buNone/>
            </a:pPr>
            <a:r>
              <a:rPr lang="ru-RU" dirty="0" smtClean="0"/>
              <a:t>образования во многом зависит от мониторинга качества и его основы –</a:t>
            </a:r>
          </a:p>
          <a:p>
            <a:pPr marL="0" indent="0" algn="just">
              <a:buNone/>
            </a:pPr>
            <a:r>
              <a:rPr lang="ru-RU" dirty="0" smtClean="0"/>
              <a:t>оценки качества. Таким образом, управление качеством образования</a:t>
            </a:r>
          </a:p>
          <a:p>
            <a:pPr marL="0" indent="0" algn="just">
              <a:buNone/>
            </a:pPr>
            <a:r>
              <a:rPr lang="ru-RU" dirty="0" smtClean="0"/>
              <a:t>представляет собой непрерывный замкнутый процесс, состоящий из</a:t>
            </a:r>
          </a:p>
          <a:p>
            <a:pPr marL="0" indent="0" algn="just">
              <a:buNone/>
            </a:pPr>
            <a:r>
              <a:rPr lang="ru-RU" dirty="0" smtClean="0"/>
              <a:t>взаимосвязанных и взаимообусловленных элементов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18783" y="1821639"/>
            <a:ext cx="2809102" cy="832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Проектирование и планирование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064" y="3109047"/>
            <a:ext cx="2018270" cy="601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Мониторинг. Коррекция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47" y="3071897"/>
            <a:ext cx="2287377" cy="609653"/>
          </a:xfrm>
          <a:prstGeom prst="rect">
            <a:avLst/>
          </a:prstGeom>
        </p:spPr>
      </p:pic>
      <p:sp>
        <p:nvSpPr>
          <p:cNvPr id="13" name="Стрелка вверх 12"/>
          <p:cNvSpPr/>
          <p:nvPr/>
        </p:nvSpPr>
        <p:spPr>
          <a:xfrm>
            <a:off x="7517027" y="2705341"/>
            <a:ext cx="238897" cy="3665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278303" y="2700891"/>
            <a:ext cx="247135" cy="366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8420687" y="3225062"/>
            <a:ext cx="286206" cy="271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736227" y="3225062"/>
            <a:ext cx="2423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lt1"/>
                </a:solidFill>
              </a:rPr>
              <a:t>Управление качеством</a:t>
            </a:r>
            <a:endParaRPr lang="ru-RU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1041">
  <a:themeElements>
    <a:clrScheme name="Custom 3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787A"/>
      </a:accent1>
      <a:accent2>
        <a:srgbClr val="FC9E17"/>
      </a:accent2>
      <a:accent3>
        <a:srgbClr val="A5A5A5"/>
      </a:accent3>
      <a:accent4>
        <a:srgbClr val="FFC000"/>
      </a:accent4>
      <a:accent5>
        <a:srgbClr val="00395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5">
    <a:dk1>
      <a:srgbClr val="000000"/>
    </a:dk1>
    <a:lt1>
      <a:srgbClr val="FFFFFF"/>
    </a:lt1>
    <a:dk2>
      <a:srgbClr val="44546A"/>
    </a:dk2>
    <a:lt2>
      <a:srgbClr val="E7E6E6"/>
    </a:lt2>
    <a:accent1>
      <a:srgbClr val="01787A"/>
    </a:accent1>
    <a:accent2>
      <a:srgbClr val="FC9E17"/>
    </a:accent2>
    <a:accent3>
      <a:srgbClr val="A5A5A5"/>
    </a:accent3>
    <a:accent4>
      <a:srgbClr val="FFC000"/>
    </a:accent4>
    <a:accent5>
      <a:srgbClr val="00395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2805</Words>
  <Application>Microsoft Office PowerPoint</Application>
  <PresentationFormat>Произвольный</PresentationFormat>
  <Paragraphs>263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powerpointbase.com-1041</vt:lpstr>
      <vt:lpstr>Презентация PowerPoint</vt:lpstr>
      <vt:lpstr>Презентация PowerPoint</vt:lpstr>
      <vt:lpstr>Факторы, влияющие на результаты учебных достижений</vt:lpstr>
      <vt:lpstr>Рассмотрим возможные характеристики этих проблем</vt:lpstr>
      <vt:lpstr>Презентация PowerPoint</vt:lpstr>
      <vt:lpstr> Практический опыт внедрения систем управления качеством образования позволяет выделить основные стадии управления качеством </vt:lpstr>
      <vt:lpstr>Система управления качеством необходима современному общеобразовательному учреждению для:</vt:lpstr>
      <vt:lpstr>Функциями школьной системы управления качеством образования являются: </vt:lpstr>
      <vt:lpstr>Презентация PowerPoint</vt:lpstr>
      <vt:lpstr>Основными базовыми процессами в управлении качеством на всех уровнях являются следующие:</vt:lpstr>
      <vt:lpstr> Одним из элементов оценки качества образования является мониторинг  </vt:lpstr>
      <vt:lpstr>Презентация PowerPoint</vt:lpstr>
      <vt:lpstr>  Программа мониторинга реализуется в 3 этапа.  </vt:lpstr>
      <vt:lpstr>Первым эффективным шагом для выработки системы управления качеством может стать разработка SWOT-анализ потенциала развития школы.</vt:lpstr>
      <vt:lpstr>Презентация PowerPoint</vt:lpstr>
      <vt:lpstr>Внутришкольный контроль как условие эффективного управления качеством образования</vt:lpstr>
      <vt:lpstr>  Отличие внутришкольной системы оценки качества образования в школе и внутришкольного контроля </vt:lpstr>
      <vt:lpstr>Презентация PowerPoint</vt:lpstr>
      <vt:lpstr>Внутренняя система оценки качества образования в общеобразовательной организации включает следующие шесть компонентов (блоков), составных частей:</vt:lpstr>
      <vt:lpstr>В числе наиболее часто встречающихся локальных нормативных правовых актов, обеспечивающих функционирование внутренней системы оценки качества образования в общеобразовательной организации, следующие: </vt:lpstr>
      <vt:lpstr>Актуальный состав локальных актов ВСОКО</vt:lpstr>
      <vt:lpstr>Презентация PowerPoint</vt:lpstr>
      <vt:lpstr>Презентация PowerPoint</vt:lpstr>
      <vt:lpstr>Презентация PowerPoint</vt:lpstr>
      <vt:lpstr>2. Организационный блок</vt:lpstr>
      <vt:lpstr>3. Процессуальный блок</vt:lpstr>
      <vt:lpstr> В числе внутренних процедур оценки качества образования в общеобразовательной организации могут также реализовываться:</vt:lpstr>
      <vt:lpstr>Инструментально-технологический и ресурсный блок</vt:lpstr>
      <vt:lpstr>Презентация PowerPoint</vt:lpstr>
      <vt:lpstr>5. Параметрический блок</vt:lpstr>
      <vt:lpstr>6. Информационно-презентационный блок. </vt:lpstr>
      <vt:lpstr>Презентация PowerPoint</vt:lpstr>
      <vt:lpstr>Профессиональный рост педагога как необходимое условие повышения качества образования в современной школе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Факторы, влияющие на результаты учебных достижений</dc:title>
  <dc:creator>admin</dc:creator>
  <cp:lastModifiedBy>Lenovo</cp:lastModifiedBy>
  <cp:revision>43</cp:revision>
  <dcterms:created xsi:type="dcterms:W3CDTF">2023-09-24T11:05:04Z</dcterms:created>
  <dcterms:modified xsi:type="dcterms:W3CDTF">2024-02-07T13:47:20Z</dcterms:modified>
</cp:coreProperties>
</file>