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E06A1FD-8A72-44DE-85D5-0FCACA18FCEC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361013B-D8B9-4124-806B-9940705667B5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06A1FD-8A72-44DE-85D5-0FCACA18FCEC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61013B-D8B9-4124-806B-9940705667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06A1FD-8A72-44DE-85D5-0FCACA18FCEC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61013B-D8B9-4124-806B-9940705667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06A1FD-8A72-44DE-85D5-0FCACA18FCEC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61013B-D8B9-4124-806B-9940705667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E06A1FD-8A72-44DE-85D5-0FCACA18FCEC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361013B-D8B9-4124-806B-9940705667B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06A1FD-8A72-44DE-85D5-0FCACA18FCEC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C361013B-D8B9-4124-806B-9940705667B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06A1FD-8A72-44DE-85D5-0FCACA18FCEC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C361013B-D8B9-4124-806B-9940705667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06A1FD-8A72-44DE-85D5-0FCACA18FCEC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61013B-D8B9-4124-806B-9940705667B5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06A1FD-8A72-44DE-85D5-0FCACA18FCEC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61013B-D8B9-4124-806B-9940705667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E06A1FD-8A72-44DE-85D5-0FCACA18FCEC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361013B-D8B9-4124-806B-9940705667B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E06A1FD-8A72-44DE-85D5-0FCACA18FCEC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C361013B-D8B9-4124-806B-9940705667B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7E06A1FD-8A72-44DE-85D5-0FCACA18FCEC}" type="datetimeFigureOut">
              <a:rPr lang="ru-RU" smtClean="0"/>
              <a:t>08.02.2024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C361013B-D8B9-4124-806B-9940705667B5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2996952"/>
            <a:ext cx="8229600" cy="22098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Реализация основных направлений содержания учебного предмета «Музыка» в условиях реализации ФГОС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47688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Задачи учебного предмета «Музыка» в воспитании детей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3898776" cy="4525963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Музыка оказывает влияние на настроение, формирование характера, а также на самочувствие человека. При прослушивании заводной и бодрящей музыки мы проникаемся ее энергетикой, хотим двигаться быстрее, совершать спонтанные поступки. Медленные, спокойные композиции расслабляют, способствуют отдыху и концентрации. Если правильно поставить цели и задачи, то музыкальное воспитание поможет при формировании духовно зрелой личности.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2564904"/>
            <a:ext cx="3452614" cy="2232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79496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/>
              <a:t>Что касается задач учебного предмета «Музыка», то они остаются теми же:</a:t>
            </a:r>
          </a:p>
          <a:p>
            <a:pPr algn="just"/>
            <a:r>
              <a:rPr lang="ru-RU" dirty="0" smtClean="0"/>
              <a:t>воспитание грамотного слушателя;</a:t>
            </a:r>
          </a:p>
          <a:p>
            <a:pPr algn="just"/>
            <a:r>
              <a:rPr lang="ru-RU" dirty="0" smtClean="0"/>
              <a:t>изучение лучших образцов музыкальной культуры;</a:t>
            </a:r>
          </a:p>
          <a:p>
            <a:pPr algn="just"/>
            <a:r>
              <a:rPr lang="ru-RU" dirty="0" smtClean="0"/>
              <a:t>приобщение к музыкальной деятельности.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055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100" dirty="0" smtClean="0"/>
              <a:t>Структура содержания учебного предмета в 1-4 классах, тематические модули</a:t>
            </a:r>
            <a:endParaRPr lang="ru-RU" sz="31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Содержание учебного предмета в 1-4 классах структурно представлено восемью модулями (тематическими линиями):</a:t>
            </a:r>
          </a:p>
          <a:p>
            <a:pPr marL="0" indent="0" algn="just">
              <a:buNone/>
            </a:pPr>
            <a:r>
              <a:rPr lang="ru-RU" b="1" dirty="0" smtClean="0"/>
              <a:t>инвариантные:</a:t>
            </a:r>
          </a:p>
          <a:p>
            <a:pPr algn="just"/>
            <a:r>
              <a:rPr lang="ru-RU" dirty="0" smtClean="0"/>
              <a:t>модуль № 1 «Народная музыка России»;</a:t>
            </a:r>
          </a:p>
          <a:p>
            <a:pPr algn="just"/>
            <a:r>
              <a:rPr lang="ru-RU" dirty="0" smtClean="0"/>
              <a:t>модуль № 2 «Классическая музыка»;</a:t>
            </a:r>
          </a:p>
          <a:p>
            <a:pPr algn="just"/>
            <a:r>
              <a:rPr lang="ru-RU" dirty="0" smtClean="0"/>
              <a:t>модуль № 3 «Музыка в жизни человека»</a:t>
            </a:r>
          </a:p>
          <a:p>
            <a:pPr marL="0" indent="0" algn="just">
              <a:buNone/>
            </a:pPr>
            <a:r>
              <a:rPr lang="ru-RU" b="1" i="1" dirty="0"/>
              <a:t>вариативные:</a:t>
            </a:r>
            <a:endParaRPr lang="ru-RU" b="1" dirty="0"/>
          </a:p>
          <a:p>
            <a:pPr algn="just"/>
            <a:r>
              <a:rPr lang="ru-RU" dirty="0"/>
              <a:t>модуль № 4 «Музыка народов мира»;</a:t>
            </a:r>
          </a:p>
          <a:p>
            <a:pPr algn="just"/>
            <a:r>
              <a:rPr lang="ru-RU" dirty="0"/>
              <a:t>модуль № 5 «Духовная музыка»;</a:t>
            </a:r>
          </a:p>
          <a:p>
            <a:pPr algn="just"/>
            <a:r>
              <a:rPr lang="ru-RU" dirty="0"/>
              <a:t>модуль № 6 «Музыка театра и кино»;</a:t>
            </a:r>
          </a:p>
          <a:p>
            <a:pPr algn="just"/>
            <a:r>
              <a:rPr lang="ru-RU" dirty="0"/>
              <a:t>модуль № 7 «Современная музыкальная культура»;</a:t>
            </a:r>
          </a:p>
          <a:p>
            <a:pPr algn="just"/>
            <a:r>
              <a:rPr lang="ru-RU" dirty="0"/>
              <a:t>модуль № 8 «Музыкальная грамота».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85801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dirty="0" smtClean="0"/>
              <a:t>Структура содержания учебного предмета в 5-8 классах, тематические модули</a:t>
            </a:r>
            <a:endParaRPr lang="ru-RU" sz="2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b="1" dirty="0" smtClean="0"/>
              <a:t>инвариантные:</a:t>
            </a:r>
          </a:p>
          <a:p>
            <a:pPr algn="just"/>
            <a:r>
              <a:rPr lang="ru-RU" dirty="0" smtClean="0"/>
              <a:t>1. «Музыка моего края»</a:t>
            </a:r>
          </a:p>
          <a:p>
            <a:pPr algn="just"/>
            <a:r>
              <a:rPr lang="ru-RU" dirty="0" smtClean="0"/>
              <a:t>2. «Народное музыкальное творчество России»</a:t>
            </a:r>
          </a:p>
          <a:p>
            <a:pPr algn="just"/>
            <a:r>
              <a:rPr lang="ru-RU" dirty="0" smtClean="0"/>
              <a:t>3. «Русская классическая музыка»</a:t>
            </a:r>
          </a:p>
          <a:p>
            <a:pPr algn="just"/>
            <a:r>
              <a:rPr lang="ru-RU" dirty="0" smtClean="0"/>
              <a:t>4. «Жанры музыкального искусства»</a:t>
            </a:r>
          </a:p>
          <a:p>
            <a:pPr algn="just"/>
            <a:endParaRPr lang="ru-RU" dirty="0" smtClean="0"/>
          </a:p>
          <a:p>
            <a:pPr marL="0" indent="0" algn="just">
              <a:buNone/>
            </a:pPr>
            <a:r>
              <a:rPr lang="ru-RU" b="1" dirty="0" smtClean="0"/>
              <a:t>вариативные:</a:t>
            </a:r>
          </a:p>
          <a:p>
            <a:pPr algn="just"/>
            <a:r>
              <a:rPr lang="ru-RU" dirty="0" smtClean="0"/>
              <a:t>5. «Музыка народов мира»</a:t>
            </a:r>
          </a:p>
          <a:p>
            <a:pPr algn="just"/>
            <a:r>
              <a:rPr lang="ru-RU" dirty="0" smtClean="0"/>
              <a:t>6. «Европейская классическая музыка»</a:t>
            </a:r>
          </a:p>
          <a:p>
            <a:pPr algn="just"/>
            <a:r>
              <a:rPr lang="ru-RU" dirty="0" smtClean="0"/>
              <a:t>7. «Духовная музыка»</a:t>
            </a:r>
          </a:p>
          <a:p>
            <a:pPr algn="just"/>
            <a:r>
              <a:rPr lang="ru-RU" dirty="0" smtClean="0"/>
              <a:t>8. «Современная музыка: основные жанры и направления»</a:t>
            </a:r>
          </a:p>
          <a:p>
            <a:pPr algn="just"/>
            <a:r>
              <a:rPr lang="ru-RU" dirty="0" smtClean="0"/>
              <a:t>9. «Связь музыки с другими видами искусства».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6914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Стандарты формируемые в соответствии с требования ФГОС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4834880" cy="4525963"/>
          </a:xfrm>
        </p:spPr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r>
              <a:rPr lang="ru-RU" sz="2800" dirty="0" smtClean="0"/>
              <a:t>личностные (хочу)</a:t>
            </a:r>
          </a:p>
          <a:p>
            <a:r>
              <a:rPr lang="ru-RU" sz="2800" dirty="0" smtClean="0"/>
              <a:t>предметные (знаю)</a:t>
            </a:r>
          </a:p>
          <a:p>
            <a:r>
              <a:rPr lang="ru-RU" sz="2800" dirty="0" err="1" smtClean="0"/>
              <a:t>метапредметные</a:t>
            </a:r>
            <a:r>
              <a:rPr lang="ru-RU" sz="2800" dirty="0" smtClean="0"/>
              <a:t> (могу, хочу).</a:t>
            </a:r>
          </a:p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2198205"/>
            <a:ext cx="3263255" cy="2309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232570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Педагогические приемы формирования УУД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ru-RU" b="1" dirty="0" smtClean="0"/>
              <a:t>Личностные УУД </a:t>
            </a:r>
            <a:r>
              <a:rPr lang="ru-RU" dirty="0" smtClean="0"/>
              <a:t>– в стремлении реализации своего творческого потенциала; готовности выражать и отстаивать свою творческую позицию; в формировании представлении о нравственности и развитии доброжелательности и эмоциональной отзывчивости на основе восприятия мировой музыкальной классики, в формировании мотивации к музыкальному творчеству.</a:t>
            </a:r>
          </a:p>
          <a:p>
            <a:pPr algn="just"/>
            <a:r>
              <a:rPr lang="ru-RU" b="1" dirty="0" smtClean="0"/>
              <a:t>Регулятивные УУД</a:t>
            </a:r>
            <a:r>
              <a:rPr lang="ru-RU" dirty="0" smtClean="0"/>
              <a:t> – в умении ставить учебные задачи при восприятии и исполнении музыкальных сочинений разных жанров и стилей; в планировании собственных действий в процессе восприятия, исполнения, «сочинения» музыки (импровизации); в сравнении изложения одних и тех же сведений о музыкальном искусстве в разных источниках.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34891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 smtClean="0"/>
              <a:t>Познавательные УУД </a:t>
            </a:r>
            <a:r>
              <a:rPr lang="ru-RU" dirty="0" smtClean="0"/>
              <a:t>– в сравнении, анализе, рассуждении; в формировании интереса к специфике деятельности композиторов и исполнителей, к особенностям музыкальной культуры своего края; в усвоении терминов и понятий музыкального языка;  в адекватном восприятии музыкальных произведений, в осознании многозначности содержания их образов.</a:t>
            </a:r>
          </a:p>
          <a:p>
            <a:r>
              <a:rPr lang="ru-RU" b="1" dirty="0" smtClean="0"/>
              <a:t>Коммуникативные УУД</a:t>
            </a:r>
            <a:r>
              <a:rPr lang="ru-RU" dirty="0" smtClean="0"/>
              <a:t> – в решении учебных задач совместно с одноклассниками и учителем в процессе музыкальной, художественно – творческой, исследовательской деятельности; в формировании адекватного поведения в различных учебных, социальных ситуациях в процессе восприятия и </a:t>
            </a:r>
            <a:r>
              <a:rPr lang="ru-RU" dirty="0" err="1" smtClean="0"/>
              <a:t>музицирования</a:t>
            </a:r>
            <a:r>
              <a:rPr lang="ru-RU" dirty="0" smtClean="0"/>
              <a:t>; в самооценке; в поиске разрешения конфликтных ситуаций.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578144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/>
              <a:t>Эффективность урока при реализации основных направлений  содержания учебного предмета «Музыка»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слушание музыки, интонационно-образный анализ; </a:t>
            </a:r>
          </a:p>
          <a:p>
            <a:pPr algn="just"/>
            <a:r>
              <a:rPr lang="ru-RU" dirty="0" smtClean="0"/>
              <a:t>исполнение произведений; </a:t>
            </a:r>
          </a:p>
          <a:p>
            <a:pPr algn="just"/>
            <a:r>
              <a:rPr lang="ru-RU" dirty="0" smtClean="0"/>
              <a:t>пластическое интонирование; </a:t>
            </a:r>
          </a:p>
          <a:p>
            <a:pPr algn="just"/>
            <a:r>
              <a:rPr lang="ru-RU" dirty="0" smtClean="0"/>
              <a:t>умение перенести художественный образ, смысл произведения с одного вида искусства на другой; </a:t>
            </a:r>
          </a:p>
          <a:p>
            <a:pPr algn="just"/>
            <a:r>
              <a:rPr lang="ru-RU" dirty="0" smtClean="0"/>
              <a:t>игра; </a:t>
            </a:r>
          </a:p>
          <a:p>
            <a:pPr algn="just"/>
            <a:r>
              <a:rPr lang="ru-RU" dirty="0" smtClean="0"/>
              <a:t>проектная деятельность.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16645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22</TotalTime>
  <Words>546</Words>
  <Application>Microsoft Office PowerPoint</Application>
  <PresentationFormat>Экран (4:3)</PresentationFormat>
  <Paragraphs>49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Литейная</vt:lpstr>
      <vt:lpstr>Реализация основных направлений содержания учебного предмета «Музыка» в условиях реализации ФГОС</vt:lpstr>
      <vt:lpstr>Задачи учебного предмета «Музыка» в воспитании детей</vt:lpstr>
      <vt:lpstr>Презентация PowerPoint</vt:lpstr>
      <vt:lpstr>Структура содержания учебного предмета в 1-4 классах, тематические модули</vt:lpstr>
      <vt:lpstr>Структура содержания учебного предмета в 5-8 классах, тематические модули</vt:lpstr>
      <vt:lpstr>Стандарты формируемые в соответствии с требования ФГОС</vt:lpstr>
      <vt:lpstr>Педагогические приемы формирования УУД</vt:lpstr>
      <vt:lpstr>Презентация PowerPoint</vt:lpstr>
      <vt:lpstr>Эффективность урока при реализации основных направлений  содержания учебного предмета «Музыка»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Реализация основных направлений содержания учебного предмета «Музыка» в условиях реализации ФГОС</dc:title>
  <dc:creator>Lenovo</dc:creator>
  <cp:lastModifiedBy>Lenovo</cp:lastModifiedBy>
  <cp:revision>3</cp:revision>
  <dcterms:created xsi:type="dcterms:W3CDTF">2024-02-08T10:59:55Z</dcterms:created>
  <dcterms:modified xsi:type="dcterms:W3CDTF">2024-02-08T11:22:39Z</dcterms:modified>
</cp:coreProperties>
</file>