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405384"/>
            <a:ext cx="7772400" cy="4312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9933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9933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9933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1914" y="1665224"/>
            <a:ext cx="6440170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9933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EWBqS8WQ2pE/TZhWttnzrSI/AAAAAAAAAfU/AuHvXeU2gCs/s1600/pel.gif" TargetMode="External"/><Relationship Id="rId13" Type="http://schemas.openxmlformats.org/officeDocument/2006/relationships/hyperlink" Target="http://2.bp.blogspot.com/-XuOQEMLx1HA/UIKWspbvKyI/AAAAAAAAHXY/Gvz7-fb7sKY/s220/%D1%88%D0%BA%D0%BE%D0%BB%D0%B0.jpeg" TargetMode="External"/><Relationship Id="rId3" Type="http://schemas.openxmlformats.org/officeDocument/2006/relationships/hyperlink" Target="http://www.pressa.tv/uploads/posts/2013-02/1361809364_8-kopiya.jpg" TargetMode="External"/><Relationship Id="rId7" Type="http://schemas.openxmlformats.org/officeDocument/2006/relationships/hyperlink" Target="http://neveducation.ucoz.ru/roditeliam/yak-zibrati-ditinu-do-shkoli500.jpg" TargetMode="External"/><Relationship Id="rId12" Type="http://schemas.openxmlformats.org/officeDocument/2006/relationships/hyperlink" Target="http://schoolinfo.at.ua/_pu/4/2928522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tom-luchschool.edu.tomsk.ru/wp-content/uploads/2015/04/05477275.jpg" TargetMode="External"/><Relationship Id="rId11" Type="http://schemas.openxmlformats.org/officeDocument/2006/relationships/hyperlink" Target="http://2.bp.blogspot.com/-77MQPLOOb9w/Uur8-nZDodI/AAAAAAAAAWI/SGnnbaeSXgI/s1600/20.jpg" TargetMode="External"/><Relationship Id="rId5" Type="http://schemas.openxmlformats.org/officeDocument/2006/relationships/hyperlink" Target="http://womantrick.ru/wp-content/uploads/2010/12/pervoklassnik.jpg" TargetMode="External"/><Relationship Id="rId10" Type="http://schemas.openxmlformats.org/officeDocument/2006/relationships/hyperlink" Target="http://s019.radikal.ru/i619/1206/d9/25a5a9e62947.png" TargetMode="External"/><Relationship Id="rId4" Type="http://schemas.openxmlformats.org/officeDocument/2006/relationships/hyperlink" Target="http://data.lact.ru/f1/s/56/172/image/1377/521/medium_medium_Chastnyie_Shkolyi.jpg" TargetMode="External"/><Relationship Id="rId9" Type="http://schemas.openxmlformats.org/officeDocument/2006/relationships/hyperlink" Target="http://manannikovaev.ucoz.ru/09288fba1b0c837673e461e2378ddfa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5400" y="1676400"/>
            <a:ext cx="647700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3260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Презентация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15823" y="1315211"/>
            <a:ext cx="3935095" cy="4582795"/>
            <a:chOff x="115823" y="1315211"/>
            <a:chExt cx="3935095" cy="45827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23" y="1315211"/>
              <a:ext cx="3934967" cy="45826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" y="1412747"/>
              <a:ext cx="3744467" cy="43921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9361" y="1390649"/>
              <a:ext cx="3789045" cy="4436745"/>
            </a:xfrm>
            <a:custGeom>
              <a:avLst/>
              <a:gdLst/>
              <a:ahLst/>
              <a:cxnLst/>
              <a:rect l="l" t="t" r="r" b="b"/>
              <a:pathLst>
                <a:path w="3789045" h="4436745">
                  <a:moveTo>
                    <a:pt x="0" y="4436364"/>
                  </a:moveTo>
                  <a:lnTo>
                    <a:pt x="3788664" y="4436364"/>
                  </a:lnTo>
                  <a:lnTo>
                    <a:pt x="3788664" y="0"/>
                  </a:lnTo>
                  <a:lnTo>
                    <a:pt x="0" y="0"/>
                  </a:lnTo>
                  <a:lnTo>
                    <a:pt x="0" y="4436364"/>
                  </a:lnTo>
                  <a:close/>
                </a:path>
              </a:pathLst>
            </a:custGeom>
            <a:ln w="44196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419600" y="2362200"/>
            <a:ext cx="4572000" cy="8802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72440" marR="464184" algn="ctr">
              <a:lnSpc>
                <a:spcPct val="80000"/>
              </a:lnSpc>
            </a:pPr>
            <a:r>
              <a:rPr lang="ru-RU" sz="3200" b="1" dirty="0" smtClean="0">
                <a:solidFill>
                  <a:srgbClr val="993300"/>
                </a:solidFill>
                <a:latin typeface="Cambria"/>
                <a:cs typeface="Cambria"/>
              </a:rPr>
              <a:t>«</a:t>
            </a:r>
            <a:r>
              <a:rPr lang="ru-RU" sz="3200" b="1" spc="-10" dirty="0" smtClean="0">
                <a:solidFill>
                  <a:srgbClr val="993300"/>
                </a:solidFill>
                <a:latin typeface="Cambria"/>
                <a:cs typeface="Cambria"/>
              </a:rPr>
              <a:t>П</a:t>
            </a:r>
            <a:r>
              <a:rPr lang="ru-RU" sz="3200" b="1" dirty="0" smtClean="0">
                <a:solidFill>
                  <a:srgbClr val="993300"/>
                </a:solidFill>
                <a:latin typeface="Cambria"/>
                <a:cs typeface="Cambria"/>
              </a:rPr>
              <a:t>еда</a:t>
            </a:r>
            <a:r>
              <a:rPr lang="ru-RU" sz="3200" b="1" spc="-40" dirty="0" smtClean="0">
                <a:solidFill>
                  <a:srgbClr val="993300"/>
                </a:solidFill>
                <a:latin typeface="Cambria"/>
                <a:cs typeface="Cambria"/>
              </a:rPr>
              <a:t>г</a:t>
            </a:r>
            <a:r>
              <a:rPr lang="ru-RU" sz="3200" b="1" spc="-5" dirty="0" smtClean="0">
                <a:solidFill>
                  <a:srgbClr val="993300"/>
                </a:solidFill>
                <a:latin typeface="Cambria"/>
                <a:cs typeface="Cambria"/>
              </a:rPr>
              <a:t>оги</a:t>
            </a:r>
            <a:r>
              <a:rPr lang="ru-RU" sz="3200" b="1" spc="-10" dirty="0" smtClean="0">
                <a:solidFill>
                  <a:srgbClr val="993300"/>
                </a:solidFill>
                <a:latin typeface="Cambria"/>
                <a:cs typeface="Cambria"/>
              </a:rPr>
              <a:t>ч</a:t>
            </a:r>
            <a:r>
              <a:rPr lang="ru-RU" sz="3200" b="1" dirty="0" smtClean="0">
                <a:solidFill>
                  <a:srgbClr val="993300"/>
                </a:solidFill>
                <a:latin typeface="Cambria"/>
                <a:cs typeface="Cambria"/>
              </a:rPr>
              <a:t>еская  </a:t>
            </a:r>
            <a:r>
              <a:rPr lang="ru-RU" sz="3200" b="1" spc="-5" dirty="0" smtClean="0">
                <a:solidFill>
                  <a:srgbClr val="993300"/>
                </a:solidFill>
                <a:latin typeface="Cambria"/>
                <a:cs typeface="Cambria"/>
              </a:rPr>
              <a:t>диагностика»</a:t>
            </a:r>
            <a:endParaRPr lang="ru-RU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530478"/>
            <a:ext cx="5464175" cy="4926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584835" algn="l"/>
              </a:tabLst>
            </a:pPr>
            <a:r>
              <a:rPr sz="3600" b="1" i="1" spc="-5" dirty="0">
                <a:solidFill>
                  <a:srgbClr val="993300"/>
                </a:solidFill>
                <a:latin typeface="Calibri"/>
                <a:cs typeface="Calibri"/>
              </a:rPr>
              <a:t>Средства</a:t>
            </a:r>
            <a:r>
              <a:rPr sz="3600" b="1" i="1" spc="-7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3600" b="1" i="1" spc="-5" dirty="0">
                <a:solidFill>
                  <a:srgbClr val="993300"/>
                </a:solidFill>
                <a:latin typeface="Calibri"/>
                <a:cs typeface="Calibri"/>
              </a:rPr>
              <a:t>диагностики: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50">
              <a:latin typeface="Calibri"/>
              <a:cs typeface="Calibri"/>
            </a:endParaRPr>
          </a:p>
          <a:p>
            <a:pPr marL="12700" marR="1621155">
              <a:lnSpc>
                <a:spcPct val="1201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b="1" i="1" dirty="0">
                <a:solidFill>
                  <a:srgbClr val="993300"/>
                </a:solidFill>
                <a:latin typeface="Cambria"/>
                <a:cs typeface="Cambria"/>
              </a:rPr>
              <a:t>Методики </a:t>
            </a:r>
            <a:r>
              <a:rPr sz="2400" b="1" i="1" spc="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993300"/>
                </a:solidFill>
                <a:latin typeface="Cambria"/>
                <a:cs typeface="Cambria"/>
              </a:rPr>
              <a:t>строгоформализованные</a:t>
            </a:r>
            <a:endParaRPr sz="2400">
              <a:latin typeface="Cambria"/>
              <a:cs typeface="Cambria"/>
            </a:endParaRPr>
          </a:p>
          <a:p>
            <a:pPr marL="12700" marR="1684655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(тесты,</a:t>
            </a:r>
            <a:r>
              <a:rPr sz="2000" b="1" i="1" spc="-4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опросники,</a:t>
            </a:r>
            <a:r>
              <a:rPr sz="2000" b="1" i="1" spc="-6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методики </a:t>
            </a:r>
            <a:r>
              <a:rPr sz="2000" b="1" i="1" spc="-42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проективной техники, </a:t>
            </a: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психофизические</a:t>
            </a:r>
            <a:r>
              <a:rPr sz="2000" b="1" i="1" spc="-5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методики).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b="1" i="1" dirty="0">
                <a:solidFill>
                  <a:srgbClr val="993300"/>
                </a:solidFill>
                <a:latin typeface="Cambria"/>
                <a:cs typeface="Cambria"/>
              </a:rPr>
              <a:t>Методики</a:t>
            </a:r>
            <a:endParaRPr sz="24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малоформализованные</a:t>
            </a:r>
            <a:endParaRPr sz="24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(наблюдения,</a:t>
            </a:r>
            <a:r>
              <a:rPr sz="2000" b="1" i="1" spc="-6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беседы,</a:t>
            </a:r>
            <a:endParaRPr sz="20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интервью,</a:t>
            </a:r>
            <a:r>
              <a:rPr sz="2000" b="1" i="1" spc="-3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анализ</a:t>
            </a:r>
            <a:r>
              <a:rPr sz="2000" b="1" i="1" spc="-2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продуктов</a:t>
            </a:r>
            <a:endParaRPr sz="200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</a:pP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деятельности).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85815" y="1507236"/>
            <a:ext cx="3351529" cy="4131945"/>
            <a:chOff x="5385815" y="1507236"/>
            <a:chExt cx="3351529" cy="41319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107" y="1557528"/>
              <a:ext cx="3250691" cy="40309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10961" y="1532382"/>
              <a:ext cx="3301365" cy="4081779"/>
            </a:xfrm>
            <a:custGeom>
              <a:avLst/>
              <a:gdLst/>
              <a:ahLst/>
              <a:cxnLst/>
              <a:rect l="l" t="t" r="r" b="b"/>
              <a:pathLst>
                <a:path w="3301365" h="4081779">
                  <a:moveTo>
                    <a:pt x="0" y="4081272"/>
                  </a:moveTo>
                  <a:lnTo>
                    <a:pt x="3300984" y="4081272"/>
                  </a:lnTo>
                  <a:lnTo>
                    <a:pt x="3300984" y="0"/>
                  </a:lnTo>
                  <a:lnTo>
                    <a:pt x="0" y="0"/>
                  </a:lnTo>
                  <a:lnTo>
                    <a:pt x="0" y="4081272"/>
                  </a:lnTo>
                  <a:close/>
                </a:path>
              </a:pathLst>
            </a:custGeom>
            <a:ln w="50292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530478"/>
            <a:ext cx="6454775" cy="470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584835" algn="l"/>
              </a:tabLst>
            </a:pPr>
            <a:r>
              <a:rPr sz="3600" b="1" i="1" spc="-5" dirty="0">
                <a:solidFill>
                  <a:srgbClr val="993300"/>
                </a:solidFill>
                <a:latin typeface="Calibri"/>
                <a:cs typeface="Calibri"/>
              </a:rPr>
              <a:t>Педагогические</a:t>
            </a:r>
            <a:r>
              <a:rPr sz="3600" b="1" i="1" spc="-5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3600" b="1" i="1" spc="-10" dirty="0">
                <a:solidFill>
                  <a:srgbClr val="993300"/>
                </a:solidFill>
                <a:latin typeface="Calibri"/>
                <a:cs typeface="Calibri"/>
              </a:rPr>
              <a:t>технологии: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Calibri"/>
              <a:cs typeface="Calibri"/>
            </a:endParaRPr>
          </a:p>
          <a:p>
            <a:pPr marL="355600" marR="2888615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Диагностика</a:t>
            </a:r>
            <a:r>
              <a:rPr sz="2400" b="1" i="1" spc="-4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учебной </a:t>
            </a:r>
            <a:r>
              <a:rPr sz="2400" b="1" i="1" spc="-509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мотивации.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93300"/>
              </a:buClr>
              <a:buFont typeface="Wingdings"/>
              <a:buChar char=""/>
            </a:pPr>
            <a:endParaRPr sz="3400">
              <a:latin typeface="Cambria"/>
              <a:cs typeface="Cambria"/>
            </a:endParaRPr>
          </a:p>
          <a:p>
            <a:pPr marL="355600" marR="3561715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Диагностика </a:t>
            </a:r>
            <a:r>
              <a:rPr sz="2400" b="1" i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пси</a:t>
            </a:r>
            <a:r>
              <a:rPr sz="2400" b="1" i="1" spc="-20" dirty="0">
                <a:solidFill>
                  <a:srgbClr val="993300"/>
                </a:solidFill>
                <a:latin typeface="Cambria"/>
                <a:cs typeface="Cambria"/>
              </a:rPr>
              <a:t>х</a:t>
            </a: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оф</a:t>
            </a:r>
            <a:r>
              <a:rPr sz="2400" b="1" i="1" spc="5" dirty="0">
                <a:solidFill>
                  <a:srgbClr val="993300"/>
                </a:solidFill>
                <a:latin typeface="Cambria"/>
                <a:cs typeface="Cambria"/>
              </a:rPr>
              <a:t>и</a:t>
            </a: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зических  особенностей.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93300"/>
              </a:buClr>
              <a:buFont typeface="Wingdings"/>
              <a:buChar char=""/>
            </a:pPr>
            <a:endParaRPr sz="3400">
              <a:latin typeface="Cambria"/>
              <a:cs typeface="Cambria"/>
            </a:endParaRPr>
          </a:p>
          <a:p>
            <a:pPr marL="355600" marR="4125595" indent="-3429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i="1" dirty="0">
                <a:solidFill>
                  <a:srgbClr val="993300"/>
                </a:solidFill>
                <a:latin typeface="Cambria"/>
                <a:cs typeface="Cambria"/>
              </a:rPr>
              <a:t>Диагности</a:t>
            </a:r>
            <a:r>
              <a:rPr sz="2400" b="1" i="1" spc="-25" dirty="0">
                <a:solidFill>
                  <a:srgbClr val="993300"/>
                </a:solidFill>
                <a:latin typeface="Cambria"/>
                <a:cs typeface="Cambria"/>
              </a:rPr>
              <a:t>к</a:t>
            </a:r>
            <a:r>
              <a:rPr sz="2400" b="1" i="1" dirty="0">
                <a:solidFill>
                  <a:srgbClr val="993300"/>
                </a:solidFill>
                <a:latin typeface="Cambria"/>
                <a:cs typeface="Cambria"/>
              </a:rPr>
              <a:t>а  утомления.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26152" y="1650492"/>
            <a:ext cx="3771900" cy="4276725"/>
            <a:chOff x="5026152" y="1650492"/>
            <a:chExt cx="3771900" cy="42767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444" y="1700784"/>
              <a:ext cx="3671315" cy="41757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51298" y="1675638"/>
              <a:ext cx="3721735" cy="4226560"/>
            </a:xfrm>
            <a:custGeom>
              <a:avLst/>
              <a:gdLst/>
              <a:ahLst/>
              <a:cxnLst/>
              <a:rect l="l" t="t" r="r" b="b"/>
              <a:pathLst>
                <a:path w="3721734" h="4226560">
                  <a:moveTo>
                    <a:pt x="0" y="4226052"/>
                  </a:moveTo>
                  <a:lnTo>
                    <a:pt x="3721607" y="4226052"/>
                  </a:lnTo>
                  <a:lnTo>
                    <a:pt x="3721607" y="0"/>
                  </a:lnTo>
                  <a:lnTo>
                    <a:pt x="0" y="0"/>
                  </a:lnTo>
                  <a:lnTo>
                    <a:pt x="0" y="4226052"/>
                  </a:lnTo>
                  <a:close/>
                </a:path>
              </a:pathLst>
            </a:custGeom>
            <a:ln w="50292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88567" y="492379"/>
            <a:ext cx="709549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000" b="1" i="1" spc="-20" dirty="0">
                <a:solidFill>
                  <a:srgbClr val="993300"/>
                </a:solidFill>
                <a:latin typeface="Calibri"/>
                <a:cs typeface="Calibri"/>
              </a:rPr>
              <a:t>«Если </a:t>
            </a:r>
            <a:r>
              <a:rPr sz="4000" b="1" i="1" dirty="0">
                <a:solidFill>
                  <a:srgbClr val="993300"/>
                </a:solidFill>
                <a:latin typeface="Calibri"/>
                <a:cs typeface="Calibri"/>
              </a:rPr>
              <a:t>мы </a:t>
            </a:r>
            <a:r>
              <a:rPr sz="4000" b="1" i="1" spc="-20" dirty="0">
                <a:solidFill>
                  <a:srgbClr val="993300"/>
                </a:solidFill>
                <a:latin typeface="Calibri"/>
                <a:cs typeface="Calibri"/>
              </a:rPr>
              <a:t>хотим </a:t>
            </a:r>
            <a:r>
              <a:rPr sz="4000" b="1" i="1" spc="-5" dirty="0">
                <a:solidFill>
                  <a:srgbClr val="993300"/>
                </a:solidFill>
                <a:latin typeface="Calibri"/>
                <a:cs typeface="Calibri"/>
              </a:rPr>
              <a:t>воспитывать </a:t>
            </a:r>
            <a:r>
              <a:rPr sz="4000" b="1" i="1" spc="-89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4000" b="1" i="1" spc="-10" dirty="0">
                <a:solidFill>
                  <a:srgbClr val="993300"/>
                </a:solidFill>
                <a:latin typeface="Calibri"/>
                <a:cs typeface="Calibri"/>
              </a:rPr>
              <a:t>ребенка </a:t>
            </a:r>
            <a:r>
              <a:rPr sz="4000" b="1" i="1" dirty="0">
                <a:solidFill>
                  <a:srgbClr val="993300"/>
                </a:solidFill>
                <a:latin typeface="Calibri"/>
                <a:cs typeface="Calibri"/>
              </a:rPr>
              <a:t>всесторонне,</a:t>
            </a:r>
            <a:r>
              <a:rPr sz="4000" b="1" i="1" spc="-1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4000" b="1" i="1" spc="-5" dirty="0">
                <a:solidFill>
                  <a:srgbClr val="993300"/>
                </a:solidFill>
                <a:latin typeface="Calibri"/>
                <a:cs typeface="Calibri"/>
              </a:rPr>
              <a:t>нужно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i="1" spc="-5" dirty="0">
                <a:solidFill>
                  <a:srgbClr val="993300"/>
                </a:solidFill>
                <a:latin typeface="Calibri"/>
                <a:cs typeface="Calibri"/>
              </a:rPr>
              <a:t>всесторонне</a:t>
            </a:r>
            <a:r>
              <a:rPr sz="4000" b="1" i="1" spc="-1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4000" b="1" i="1" spc="-5" dirty="0">
                <a:solidFill>
                  <a:srgbClr val="993300"/>
                </a:solidFill>
                <a:latin typeface="Calibri"/>
                <a:cs typeface="Calibri"/>
              </a:rPr>
              <a:t>его</a:t>
            </a:r>
            <a:r>
              <a:rPr sz="4000" b="1" i="1" spc="-2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4000" b="1" i="1" spc="-5" dirty="0">
                <a:solidFill>
                  <a:srgbClr val="993300"/>
                </a:solidFill>
                <a:latin typeface="Calibri"/>
                <a:cs typeface="Calibri"/>
              </a:rPr>
              <a:t>изучить».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i="1" spc="-5" dirty="0">
                <a:solidFill>
                  <a:srgbClr val="993300"/>
                </a:solidFill>
                <a:latin typeface="Calibri"/>
                <a:cs typeface="Calibri"/>
              </a:rPr>
              <a:t>К.Д.</a:t>
            </a:r>
            <a:r>
              <a:rPr sz="4000" b="1" i="1" spc="-3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4000" b="1" i="1" spc="-25" dirty="0">
                <a:solidFill>
                  <a:srgbClr val="993300"/>
                </a:solidFill>
                <a:latin typeface="Calibri"/>
                <a:cs typeface="Calibri"/>
              </a:rPr>
              <a:t>Ушинский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9324" y="4337303"/>
            <a:ext cx="6872605" cy="1520190"/>
            <a:chOff x="1449324" y="4337303"/>
            <a:chExt cx="6872605" cy="1520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9888" y="4695316"/>
              <a:ext cx="6067258" cy="6776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9324" y="4337303"/>
              <a:ext cx="6872478" cy="15201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740790"/>
            <a:ext cx="7662545" cy="4136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993300"/>
                </a:solidFill>
                <a:latin typeface="Calibri"/>
                <a:cs typeface="Calibri"/>
              </a:rPr>
              <a:t>Источники:</a:t>
            </a:r>
            <a:endParaRPr sz="1100">
              <a:latin typeface="Calibri"/>
              <a:cs typeface="Calibri"/>
            </a:endParaRPr>
          </a:p>
          <a:p>
            <a:pPr marL="12700" marR="2667000">
              <a:lnSpc>
                <a:spcPct val="120100"/>
              </a:lnSpc>
              <a:spcBef>
                <a:spcPts val="555"/>
              </a:spcBef>
            </a:pPr>
            <a:r>
              <a:rPr sz="10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3"/>
              </a:rPr>
              <a:t>http://www.pressa.tv/uploads/posts/2013-02/1361809364_8-ko</a:t>
            </a:r>
            <a:r>
              <a:rPr sz="1000" b="1" u="sng" spc="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3"/>
              </a:rPr>
              <a:t> </a:t>
            </a:r>
            <a:r>
              <a:rPr sz="10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3"/>
              </a:rPr>
              <a:t>piya.jpg </a:t>
            </a:r>
            <a:r>
              <a:rPr sz="10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4"/>
              </a:rPr>
              <a:t>http://data.lact.ru/f1/s/56/172/image/1377/521/medium_medium_Chastnyie_Shkolyi.jpg </a:t>
            </a:r>
            <a:r>
              <a:rPr sz="1000" spc="-2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5"/>
              </a:rPr>
              <a:t>http://womantrick.ru/wp-content/uploads/2010/12/pervoklassnik.jpg</a:t>
            </a:r>
            <a:endParaRPr sz="1000">
              <a:latin typeface="Cambria"/>
              <a:cs typeface="Cambria"/>
            </a:endParaRPr>
          </a:p>
          <a:p>
            <a:pPr marL="12700" marR="3152140">
              <a:lnSpc>
                <a:spcPct val="120000"/>
              </a:lnSpc>
            </a:pP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6"/>
              </a:rPr>
              <a:t>http://tom-luchschool.edu.tomsk.ru/wp-content/uploads/2015/04/05477275.jpg </a:t>
            </a:r>
            <a:r>
              <a:rPr sz="1000" spc="-2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7"/>
              </a:rPr>
              <a:t>http://neveducation.ucoz.ru/roditeliam/yak-zibrati-ditinu-do-shkoli500.jpg</a:t>
            </a:r>
            <a:endParaRPr sz="1000">
              <a:latin typeface="Cambria"/>
              <a:cs typeface="Cambria"/>
            </a:endParaRPr>
          </a:p>
          <a:p>
            <a:pPr marL="12700" marR="1980564" indent="28575">
              <a:lnSpc>
                <a:spcPct val="120000"/>
              </a:lnSpc>
            </a:pP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8"/>
              </a:rPr>
              <a:t>http://1.bp.blogspot.com/-EWBqS8WQ2pE/TZhWttnzrSI/AAAAAAAAAfU/AuHvXeU2gCs/s1600/pel.gif </a:t>
            </a:r>
            <a:r>
              <a:rPr sz="100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9"/>
              </a:rPr>
              <a:t>http://manannikovaev.ucoz.ru/09288fba1b0c837673e461e2378ddfa3.jpg </a:t>
            </a:r>
            <a:r>
              <a:rPr sz="100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10"/>
              </a:rPr>
              <a:t>http://s019.radikal.ru/i619/1206/d9/25a5a9e62947.png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11"/>
              </a:rPr>
              <a:t>http://2.bp.blogspot.com/-77MQPLOOb9w/Uur8-nZDodI/AAAAAAAAAWI/SGnnbaeSXgI/s1600/20.jpg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12"/>
              </a:rPr>
              <a:t>http://schoolinfo.at.ua/_pu/4/29285221.jpg</a:t>
            </a:r>
            <a:endParaRPr sz="1000">
              <a:latin typeface="Cambria"/>
              <a:cs typeface="Cambria"/>
            </a:endParaRPr>
          </a:p>
          <a:p>
            <a:pPr marL="12700" marR="2569210">
              <a:lnSpc>
                <a:spcPct val="100000"/>
              </a:lnSpc>
              <a:spcBef>
                <a:spcPts val="240"/>
              </a:spcBef>
            </a:pP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13"/>
              </a:rPr>
              <a:t>http://2.bp.blogspot.com/-XuOQEMLx1HA/UIKWspbvKyI/AAAAAAAAHXY/Gvz7- </a:t>
            </a:r>
            <a:r>
              <a:rPr sz="1000" dirty="0">
                <a:solidFill>
                  <a:srgbClr val="0000FF"/>
                </a:solidFill>
                <a:latin typeface="Cambria"/>
                <a:cs typeface="Cambria"/>
                <a:hlinkClick r:id="rId13"/>
              </a:rPr>
              <a:t> </a:t>
            </a: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13"/>
              </a:rPr>
              <a:t>fb7sKY/s220/%25D1%2588%25D0%25BA%25D0%25BE%25D0%25BB%25D0%25B0.jpeg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Выготский</a:t>
            </a:r>
            <a:r>
              <a:rPr sz="1000" b="1" spc="4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Л.С.</a:t>
            </a:r>
            <a:r>
              <a:rPr sz="1000" b="1" spc="3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«Педагогическая</a:t>
            </a:r>
            <a:r>
              <a:rPr sz="1000" b="1" spc="8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психология»,</a:t>
            </a:r>
            <a:r>
              <a:rPr sz="1000" b="1" spc="6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М.,</a:t>
            </a:r>
            <a:r>
              <a:rPr sz="1000" b="1" spc="4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1991</a:t>
            </a:r>
            <a:r>
              <a:rPr sz="1000" b="1" spc="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год.</a:t>
            </a:r>
            <a:endParaRPr sz="1000">
              <a:latin typeface="Cambria"/>
              <a:cs typeface="Cambria"/>
            </a:endParaRPr>
          </a:p>
          <a:p>
            <a:pPr marL="41275" marR="2810510">
              <a:lnSpc>
                <a:spcPct val="100000"/>
              </a:lnSpc>
            </a:pP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Рубинштейн</a:t>
            </a:r>
            <a:r>
              <a:rPr sz="1000" b="1" spc="3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С.Я.</a:t>
            </a:r>
            <a:r>
              <a:rPr sz="1000" b="1" spc="2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«Психология</a:t>
            </a:r>
            <a:r>
              <a:rPr sz="1000" b="1" spc="6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умственно</a:t>
            </a:r>
            <a:r>
              <a:rPr sz="1000" b="1" spc="6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отсталого</a:t>
            </a:r>
            <a:r>
              <a:rPr sz="1000" b="1" spc="6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школьника»,</a:t>
            </a:r>
            <a:r>
              <a:rPr sz="1000" b="1" spc="5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М.,</a:t>
            </a:r>
            <a:r>
              <a:rPr sz="1000" b="1" spc="3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1986</a:t>
            </a:r>
            <a:r>
              <a:rPr sz="1000" b="1" spc="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год. </a:t>
            </a:r>
            <a:r>
              <a:rPr sz="1000" b="1" spc="-204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Ингенкамп</a:t>
            </a:r>
            <a:r>
              <a:rPr sz="1000" b="1" spc="6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К.</a:t>
            </a:r>
            <a:r>
              <a:rPr sz="1000" b="1" spc="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«Педагогическая</a:t>
            </a:r>
            <a:r>
              <a:rPr sz="1000" b="1" spc="7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диагностика»,</a:t>
            </a:r>
            <a:r>
              <a:rPr sz="1000" b="1" spc="6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М.,</a:t>
            </a:r>
            <a:r>
              <a:rPr sz="1000" b="1" spc="2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1991</a:t>
            </a:r>
            <a:r>
              <a:rPr sz="1000" b="1" spc="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год.</a:t>
            </a:r>
            <a:endParaRPr sz="1000">
              <a:latin typeface="Cambria"/>
              <a:cs typeface="Cambria"/>
            </a:endParaRPr>
          </a:p>
          <a:p>
            <a:pPr marL="12700" marR="2146300">
              <a:lnSpc>
                <a:spcPct val="100000"/>
              </a:lnSpc>
            </a:pP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Гутник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И. Ю.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«Педагогическая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диагностика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 образованности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школьников»,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 СПб,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2000 год. </a:t>
            </a:r>
            <a:r>
              <a:rPr sz="1000" b="1" spc="-21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Агафонова</a:t>
            </a:r>
            <a:r>
              <a:rPr sz="1000" b="1" spc="4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И.</a:t>
            </a:r>
            <a:r>
              <a:rPr sz="1000" b="1" spc="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Н.</a:t>
            </a:r>
            <a:r>
              <a:rPr sz="1000" b="1" spc="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«Экспресс</a:t>
            </a:r>
            <a:r>
              <a:rPr sz="1000" b="1" spc="4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диагностика</a:t>
            </a:r>
            <a:r>
              <a:rPr sz="1000" b="1" spc="6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готовности</a:t>
            </a:r>
            <a:r>
              <a:rPr sz="1000" b="1" spc="6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к</a:t>
            </a:r>
            <a:r>
              <a:rPr sz="1000" b="1" spc="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школе»,</a:t>
            </a:r>
            <a:r>
              <a:rPr sz="1000" b="1" spc="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СПб,</a:t>
            </a:r>
            <a:r>
              <a:rPr sz="1000" b="1" spc="1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1997</a:t>
            </a:r>
            <a:r>
              <a:rPr sz="1000" b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год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Богданова</a:t>
            </a:r>
            <a:r>
              <a:rPr sz="1000" b="1" spc="7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Т.</a:t>
            </a:r>
            <a:r>
              <a:rPr sz="1000" b="1" spc="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Г.,</a:t>
            </a:r>
            <a:r>
              <a:rPr sz="1000" b="1" spc="3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Корнилова</a:t>
            </a:r>
            <a:r>
              <a:rPr sz="1000" b="1" spc="5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Т.</a:t>
            </a:r>
            <a:r>
              <a:rPr sz="1000" b="1" spc="2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В.</a:t>
            </a:r>
            <a:r>
              <a:rPr sz="1000" b="1" spc="2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«Диагностика</a:t>
            </a:r>
            <a:r>
              <a:rPr sz="1000" b="1" spc="7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познавательной</a:t>
            </a:r>
            <a:r>
              <a:rPr sz="1000" b="1" spc="5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сферы</a:t>
            </a:r>
            <a:r>
              <a:rPr sz="1000" b="1" spc="3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ребенка»,</a:t>
            </a:r>
            <a:r>
              <a:rPr sz="1000" b="1" spc="3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М.,</a:t>
            </a:r>
            <a:r>
              <a:rPr sz="1000" b="1" spc="3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1994</a:t>
            </a:r>
            <a:r>
              <a:rPr sz="1000" b="1" spc="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год.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Венгер</a:t>
            </a:r>
            <a:r>
              <a:rPr sz="1000" b="1" spc="3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Л.</a:t>
            </a:r>
            <a:r>
              <a:rPr sz="1000" b="1" spc="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А.,</a:t>
            </a:r>
            <a:r>
              <a:rPr sz="1000" b="1" spc="2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Цукерман</a:t>
            </a:r>
            <a:r>
              <a:rPr sz="1000" b="1" spc="3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Н.</a:t>
            </a:r>
            <a:r>
              <a:rPr sz="1000" b="1" spc="2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К.</a:t>
            </a:r>
            <a:r>
              <a:rPr sz="1000" b="1" spc="2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«Схема</a:t>
            </a:r>
            <a:r>
              <a:rPr sz="1000" b="1" spc="2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индивидуального</a:t>
            </a:r>
            <a:r>
              <a:rPr sz="1000" b="1" spc="6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обследования</a:t>
            </a:r>
            <a:r>
              <a:rPr sz="1000" b="1" spc="7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детей</a:t>
            </a:r>
            <a:r>
              <a:rPr sz="1000" b="1" spc="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младшего</a:t>
            </a:r>
            <a:r>
              <a:rPr sz="1000" b="1" spc="3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школьного</a:t>
            </a:r>
            <a:r>
              <a:rPr sz="1000" b="1" spc="5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возраста»,</a:t>
            </a:r>
            <a:r>
              <a:rPr sz="1000" b="1" spc="6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Томск,</a:t>
            </a:r>
            <a:r>
              <a:rPr sz="1000" b="1" spc="5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1993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dirty="0">
                <a:solidFill>
                  <a:srgbClr val="993300"/>
                </a:solidFill>
                <a:latin typeface="Cambria"/>
                <a:cs typeface="Cambria"/>
              </a:rPr>
              <a:t>год.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080"/>
              </a:lnSpc>
            </a:pP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Психолого-педагогическая</a:t>
            </a:r>
            <a:r>
              <a:rPr sz="1000" b="1" spc="8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диагностика»</a:t>
            </a:r>
            <a:r>
              <a:rPr sz="1000" b="1" spc="8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под.</a:t>
            </a:r>
            <a:r>
              <a:rPr sz="1000" b="1" spc="2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Редакцией</a:t>
            </a:r>
            <a:r>
              <a:rPr sz="1000" b="1" spc="2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И.</a:t>
            </a:r>
            <a:r>
              <a:rPr sz="1000" b="1" spc="3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Ю.</a:t>
            </a:r>
            <a:r>
              <a:rPr sz="1000" b="1" spc="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Левченко,</a:t>
            </a:r>
            <a:r>
              <a:rPr sz="1000" b="1" spc="6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С.</a:t>
            </a:r>
            <a:r>
              <a:rPr sz="1000" b="1" spc="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Д.</a:t>
            </a:r>
            <a:r>
              <a:rPr sz="1000" b="1" spc="4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Забрамной.</a:t>
            </a:r>
            <a:r>
              <a:rPr sz="1000" b="1" spc="7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Учебное</a:t>
            </a:r>
            <a:r>
              <a:rPr sz="1000" b="1" spc="3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пособие,</a:t>
            </a:r>
            <a:r>
              <a:rPr sz="1000" b="1" spc="5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М.,2003год.</a:t>
            </a:r>
            <a:endParaRPr sz="1000">
              <a:latin typeface="Cambria"/>
              <a:cs typeface="Cambria"/>
            </a:endParaRPr>
          </a:p>
          <a:p>
            <a:pPr marL="12700" marR="3275965" algn="just">
              <a:lnSpc>
                <a:spcPct val="80000"/>
              </a:lnSpc>
              <a:spcBef>
                <a:spcPts val="120"/>
              </a:spcBef>
            </a:pP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Шмелев А. Г.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«Основы психодиагностики»,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Ростов,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«Феникс», 1996 год.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 Рубинштейн С. Л.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«Основы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общей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психологии»,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СПб, «Питер»,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2009 год.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Анастази</a:t>
            </a:r>
            <a:r>
              <a:rPr sz="1000" b="1" spc="5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А.</a:t>
            </a:r>
            <a:r>
              <a:rPr sz="1000" b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«Психологическое</a:t>
            </a:r>
            <a:r>
              <a:rPr sz="1000" b="1" spc="5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тестирование»,</a:t>
            </a:r>
            <a:r>
              <a:rPr sz="1000" b="1" spc="6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СПб,</a:t>
            </a:r>
            <a:r>
              <a:rPr sz="1000" b="1" spc="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«Питер»,</a:t>
            </a:r>
            <a:r>
              <a:rPr sz="1000" b="1" spc="3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2010 год.</a:t>
            </a:r>
            <a:endParaRPr sz="1000">
              <a:latin typeface="Cambria"/>
              <a:cs typeface="Cambria"/>
            </a:endParaRPr>
          </a:p>
          <a:p>
            <a:pPr marL="12700" algn="just">
              <a:lnSpc>
                <a:spcPts val="960"/>
              </a:lnSpc>
            </a:pP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Забрамная</a:t>
            </a:r>
            <a:r>
              <a:rPr sz="1000" b="1" spc="5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С.</a:t>
            </a:r>
            <a:r>
              <a:rPr sz="1000" b="1" spc="2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Д.</a:t>
            </a:r>
            <a:r>
              <a:rPr sz="1000" b="1" spc="1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«Психолого-педагогическая</a:t>
            </a:r>
            <a:r>
              <a:rPr sz="1000" b="1" spc="8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диагностика</a:t>
            </a:r>
            <a:r>
              <a:rPr sz="1000" b="1" spc="5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умственного</a:t>
            </a:r>
            <a:r>
              <a:rPr sz="1000" b="1" spc="7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развития</a:t>
            </a:r>
            <a:r>
              <a:rPr sz="1000" b="1" spc="3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993300"/>
                </a:solidFill>
                <a:latin typeface="Cambria"/>
                <a:cs typeface="Cambria"/>
              </a:rPr>
              <a:t>детей»,</a:t>
            </a:r>
            <a:r>
              <a:rPr sz="1000" b="1" spc="3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М.,</a:t>
            </a:r>
            <a:r>
              <a:rPr sz="1000" b="1" spc="3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1995</a:t>
            </a:r>
            <a:r>
              <a:rPr sz="1000" b="1" spc="1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993300"/>
                </a:solidFill>
                <a:latin typeface="Cambria"/>
                <a:cs typeface="Cambria"/>
              </a:rPr>
              <a:t>год.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0242" y="173989"/>
            <a:ext cx="7872730" cy="6196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b="1" i="1" u="heavy" spc="-1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Особенности</a:t>
            </a:r>
            <a:r>
              <a:rPr sz="2800" b="1" i="1" u="heavy" spc="1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1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обучения</a:t>
            </a:r>
            <a:r>
              <a:rPr sz="2800" b="1" i="1"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 в</a:t>
            </a:r>
            <a:r>
              <a:rPr sz="2800" b="1" i="1" u="heavy" spc="1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современной</a:t>
            </a:r>
            <a:r>
              <a:rPr sz="2800" b="1" i="1" u="heavy" spc="2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1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школе</a:t>
            </a:r>
            <a:r>
              <a:rPr sz="2800" b="1" i="1" spc="-15" dirty="0">
                <a:solidFill>
                  <a:srgbClr val="993300"/>
                </a:solidFill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190625">
              <a:lnSpc>
                <a:spcPct val="100000"/>
              </a:lnSpc>
            </a:pPr>
            <a:r>
              <a:rPr sz="2800" b="1" i="1" spc="-5" dirty="0">
                <a:solidFill>
                  <a:srgbClr val="993300"/>
                </a:solidFill>
                <a:latin typeface="Calibri"/>
                <a:cs typeface="Calibri"/>
              </a:rPr>
              <a:t>-</a:t>
            </a:r>
            <a:r>
              <a:rPr sz="2800" b="1" i="1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993300"/>
                </a:solidFill>
                <a:latin typeface="Calibri"/>
                <a:cs typeface="Calibri"/>
              </a:rPr>
              <a:t>нарастающий</a:t>
            </a:r>
            <a:r>
              <a:rPr sz="2800" b="1" i="1" spc="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800" b="1" i="1" spc="-15" dirty="0">
                <a:solidFill>
                  <a:srgbClr val="993300"/>
                </a:solidFill>
                <a:latin typeface="Calibri"/>
                <a:cs typeface="Calibri"/>
              </a:rPr>
              <a:t>объем</a:t>
            </a:r>
            <a:r>
              <a:rPr sz="2800" b="1" i="1" spc="-10" dirty="0">
                <a:solidFill>
                  <a:srgbClr val="993300"/>
                </a:solidFill>
                <a:latin typeface="Calibri"/>
                <a:cs typeface="Calibri"/>
              </a:rPr>
              <a:t> информации;</a:t>
            </a:r>
            <a:endParaRPr sz="2800" dirty="0">
              <a:latin typeface="Calibri"/>
              <a:cs typeface="Calibri"/>
            </a:endParaRPr>
          </a:p>
          <a:p>
            <a:pPr marL="644525" lvl="1" indent="-190500">
              <a:lnSpc>
                <a:spcPct val="100000"/>
              </a:lnSpc>
              <a:buChar char="-"/>
              <a:tabLst>
                <a:tab pos="645160" algn="l"/>
              </a:tabLst>
            </a:pPr>
            <a:r>
              <a:rPr sz="2800" b="1" i="1" spc="-10" dirty="0">
                <a:solidFill>
                  <a:srgbClr val="993300"/>
                </a:solidFill>
                <a:latin typeface="Calibri"/>
                <a:cs typeface="Calibri"/>
              </a:rPr>
              <a:t>постоянное</a:t>
            </a:r>
            <a:r>
              <a:rPr sz="2800" b="1" i="1" spc="2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993300"/>
                </a:solidFill>
                <a:latin typeface="Calibri"/>
                <a:cs typeface="Calibri"/>
              </a:rPr>
              <a:t>усложнение </a:t>
            </a:r>
            <a:r>
              <a:rPr sz="2800" b="1" i="1" spc="-10" dirty="0">
                <a:solidFill>
                  <a:srgbClr val="993300"/>
                </a:solidFill>
                <a:latin typeface="Calibri"/>
                <a:cs typeface="Calibri"/>
              </a:rPr>
              <a:t>учебных </a:t>
            </a:r>
            <a:r>
              <a:rPr sz="2800" b="1" i="1" spc="-5" dirty="0">
                <a:solidFill>
                  <a:srgbClr val="993300"/>
                </a:solidFill>
                <a:latin typeface="Calibri"/>
                <a:cs typeface="Calibri"/>
              </a:rPr>
              <a:t>программ.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993300"/>
              </a:buClr>
              <a:buFont typeface="Calibri"/>
              <a:buChar char="-"/>
            </a:pPr>
            <a:endParaRPr sz="2550" dirty="0">
              <a:latin typeface="Calibri"/>
              <a:cs typeface="Calibri"/>
            </a:endParaRPr>
          </a:p>
          <a:p>
            <a:pPr marL="4655820" marR="893444" lvl="2" indent="-453390">
              <a:lnSpc>
                <a:spcPct val="100000"/>
              </a:lnSpc>
              <a:buFont typeface="Wingdings"/>
              <a:buChar char=""/>
              <a:tabLst>
                <a:tab pos="4546600" algn="l"/>
              </a:tabLst>
            </a:pPr>
            <a:r>
              <a:rPr sz="2200" b="1" i="1" u="heavy" spc="-1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mbria"/>
                <a:cs typeface="Cambria"/>
              </a:rPr>
              <a:t>Задача психолого- </a:t>
            </a:r>
            <a:r>
              <a:rPr sz="2200" b="1" i="1" spc="-47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u="heavy" spc="-1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mbria"/>
                <a:cs typeface="Cambria"/>
              </a:rPr>
              <a:t>педагогического</a:t>
            </a:r>
            <a:endParaRPr sz="2200" dirty="0">
              <a:latin typeface="Cambria"/>
              <a:cs typeface="Cambria"/>
            </a:endParaRPr>
          </a:p>
          <a:p>
            <a:pPr marL="3759200" marR="106680" algn="ctr">
              <a:lnSpc>
                <a:spcPct val="100000"/>
              </a:lnSpc>
            </a:pPr>
            <a:r>
              <a:rPr sz="2200" b="1" i="1" u="heavy" spc="-1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mbria"/>
                <a:cs typeface="Cambria"/>
              </a:rPr>
              <a:t>сопровождения</a:t>
            </a:r>
            <a:r>
              <a:rPr sz="2200" b="1" i="1" spc="2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–</a:t>
            </a:r>
            <a:r>
              <a:rPr sz="2200" b="1" i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10" dirty="0">
                <a:solidFill>
                  <a:srgbClr val="993300"/>
                </a:solidFill>
                <a:latin typeface="Cambria"/>
                <a:cs typeface="Cambria"/>
              </a:rPr>
              <a:t>вооружить </a:t>
            </a:r>
            <a:r>
              <a:rPr sz="2200" b="1" i="1" spc="-47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10" dirty="0">
                <a:solidFill>
                  <a:srgbClr val="993300"/>
                </a:solidFill>
                <a:latin typeface="Cambria"/>
                <a:cs typeface="Cambria"/>
              </a:rPr>
              <a:t>педагогов</a:t>
            </a:r>
            <a:r>
              <a:rPr sz="2200" b="1" i="1" spc="2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методами</a:t>
            </a:r>
            <a:r>
              <a:rPr sz="2200" b="1" i="1" spc="2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и </a:t>
            </a:r>
            <a:r>
              <a:rPr sz="2200" b="1" i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приемами,</a:t>
            </a:r>
            <a:r>
              <a:rPr sz="2200" b="1" i="1" spc="4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которые</a:t>
            </a:r>
            <a:endParaRPr sz="2200" dirty="0">
              <a:latin typeface="Cambria"/>
              <a:cs typeface="Cambria"/>
            </a:endParaRPr>
          </a:p>
          <a:p>
            <a:pPr marL="3655695" marR="5080" indent="5080" algn="ctr">
              <a:lnSpc>
                <a:spcPct val="100000"/>
              </a:lnSpc>
              <a:spcBef>
                <a:spcPts val="5"/>
              </a:spcBef>
            </a:pP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позволяют</a:t>
            </a:r>
            <a:r>
              <a:rPr sz="2200" b="1" i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выявить </a:t>
            </a:r>
            <a:r>
              <a:rPr sz="2200" b="1" i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трудности в</a:t>
            </a:r>
            <a:r>
              <a:rPr sz="2200" b="1" i="1" spc="-10" dirty="0">
                <a:solidFill>
                  <a:srgbClr val="993300"/>
                </a:solidFill>
                <a:latin typeface="Cambria"/>
                <a:cs typeface="Cambria"/>
              </a:rPr>
              <a:t> обучении</a:t>
            </a:r>
            <a:r>
              <a:rPr sz="2200" b="1" i="1" spc="1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и </a:t>
            </a:r>
            <a:r>
              <a:rPr sz="2200" b="1" i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10" dirty="0">
                <a:solidFill>
                  <a:srgbClr val="993300"/>
                </a:solidFill>
                <a:latin typeface="Cambria"/>
                <a:cs typeface="Cambria"/>
              </a:rPr>
              <a:t>причины,</a:t>
            </a:r>
            <a:r>
              <a:rPr sz="2200" b="1" i="1" spc="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10" dirty="0">
                <a:solidFill>
                  <a:srgbClr val="993300"/>
                </a:solidFill>
                <a:latin typeface="Cambria"/>
                <a:cs typeface="Cambria"/>
              </a:rPr>
              <a:t>лежащие</a:t>
            </a:r>
            <a:r>
              <a:rPr sz="2200" b="1" i="1" spc="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в</a:t>
            </a:r>
            <a:r>
              <a:rPr sz="2200" b="1" i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их</a:t>
            </a:r>
            <a:r>
              <a:rPr sz="2200" b="1" i="1" spc="-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10" dirty="0">
                <a:solidFill>
                  <a:srgbClr val="993300"/>
                </a:solidFill>
                <a:latin typeface="Cambria"/>
                <a:cs typeface="Cambria"/>
              </a:rPr>
              <a:t>основе.</a:t>
            </a:r>
            <a:endParaRPr sz="2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 dirty="0">
              <a:latin typeface="Cambria"/>
              <a:cs typeface="Cambria"/>
            </a:endParaRPr>
          </a:p>
          <a:p>
            <a:pPr marL="4713605" lvl="3" indent="-344170">
              <a:lnSpc>
                <a:spcPct val="100000"/>
              </a:lnSpc>
              <a:buFont typeface="Wingdings"/>
              <a:buChar char=""/>
              <a:tabLst>
                <a:tab pos="4714240" algn="l"/>
              </a:tabLst>
            </a:pPr>
            <a:r>
              <a:rPr sz="2200" b="1" i="1" u="heavy" spc="-1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mbria"/>
                <a:cs typeface="Cambria"/>
              </a:rPr>
              <a:t>Педагогическое</a:t>
            </a:r>
            <a:endParaRPr sz="2200" dirty="0">
              <a:latin typeface="Cambria"/>
              <a:cs typeface="Cambria"/>
            </a:endParaRPr>
          </a:p>
          <a:p>
            <a:pPr marL="3900804" marR="248285" algn="ctr">
              <a:lnSpc>
                <a:spcPct val="100000"/>
              </a:lnSpc>
            </a:pPr>
            <a:r>
              <a:rPr sz="2200" b="1" i="1" u="heavy" spc="-1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mbria"/>
                <a:cs typeface="Cambria"/>
              </a:rPr>
              <a:t>диагностирование</a:t>
            </a:r>
            <a:r>
              <a:rPr sz="2200" b="1" i="1" spc="3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–</a:t>
            </a:r>
            <a:r>
              <a:rPr sz="2200" b="1" i="1" spc="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10" dirty="0">
                <a:solidFill>
                  <a:srgbClr val="993300"/>
                </a:solidFill>
                <a:latin typeface="Cambria"/>
                <a:cs typeface="Cambria"/>
              </a:rPr>
              <a:t>основа </a:t>
            </a:r>
            <a:r>
              <a:rPr sz="2200" b="1" i="1" spc="-47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создания </a:t>
            </a:r>
            <a:r>
              <a:rPr sz="2200" b="1" i="1" spc="-10" dirty="0">
                <a:solidFill>
                  <a:srgbClr val="993300"/>
                </a:solidFill>
                <a:latin typeface="Cambria"/>
                <a:cs typeface="Cambria"/>
              </a:rPr>
              <a:t>индивидуальных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10" dirty="0">
                <a:solidFill>
                  <a:srgbClr val="993300"/>
                </a:solidFill>
                <a:latin typeface="Cambria"/>
                <a:cs typeface="Cambria"/>
              </a:rPr>
              <a:t>коррекционных</a:t>
            </a:r>
            <a:r>
              <a:rPr sz="2200" b="1" i="1" spc="2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10" dirty="0">
                <a:solidFill>
                  <a:srgbClr val="993300"/>
                </a:solidFill>
                <a:latin typeface="Cambria"/>
                <a:cs typeface="Cambria"/>
              </a:rPr>
              <a:t>программ.</a:t>
            </a:r>
            <a:endParaRPr sz="2200" dirty="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7263" y="1915667"/>
            <a:ext cx="3977640" cy="4498975"/>
            <a:chOff x="207263" y="1915667"/>
            <a:chExt cx="3977640" cy="44989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1959863"/>
              <a:ext cx="3889247" cy="44104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9361" y="1937765"/>
              <a:ext cx="3933825" cy="4455160"/>
            </a:xfrm>
            <a:custGeom>
              <a:avLst/>
              <a:gdLst/>
              <a:ahLst/>
              <a:cxnLst/>
              <a:rect l="l" t="t" r="r" b="b"/>
              <a:pathLst>
                <a:path w="3933825" h="4455160">
                  <a:moveTo>
                    <a:pt x="0" y="4454652"/>
                  </a:moveTo>
                  <a:lnTo>
                    <a:pt x="3933444" y="4454652"/>
                  </a:lnTo>
                  <a:lnTo>
                    <a:pt x="3933444" y="0"/>
                  </a:lnTo>
                  <a:lnTo>
                    <a:pt x="0" y="0"/>
                  </a:lnTo>
                  <a:lnTo>
                    <a:pt x="0" y="4454652"/>
                  </a:lnTo>
                  <a:close/>
                </a:path>
              </a:pathLst>
            </a:custGeom>
            <a:ln w="44196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218059"/>
            <a:ext cx="3881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  <a:tab pos="1963420" algn="l"/>
                <a:tab pos="3715385" algn="l"/>
              </a:tabLst>
            </a:pPr>
            <a:r>
              <a:rPr sz="2400" b="1" i="1" u="heavy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Ш</a:t>
            </a:r>
            <a:r>
              <a:rPr sz="2400" b="1" i="1" u="heavy" spc="-4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к</a:t>
            </a:r>
            <a:r>
              <a:rPr sz="2400" b="1" i="1" u="heavy" spc="-3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о</a:t>
            </a:r>
            <a:r>
              <a:rPr sz="2400" b="1" i="1" u="heavy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льные	</a:t>
            </a:r>
            <a:r>
              <a:rPr sz="2400" b="1" i="1" u="heavy" spc="-1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т</a:t>
            </a:r>
            <a:r>
              <a:rPr sz="2400" b="1" i="1" u="heavy" spc="-2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р</a:t>
            </a:r>
            <a:r>
              <a:rPr sz="2400" b="1" i="1"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удно</a:t>
            </a:r>
            <a:r>
              <a:rPr sz="2400" b="1" i="1" u="heavy" spc="-1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с</a:t>
            </a:r>
            <a:r>
              <a:rPr sz="2400" b="1" i="1" u="heavy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ти	</a:t>
            </a: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9746" y="218059"/>
            <a:ext cx="601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ве</a:t>
            </a:r>
            <a:r>
              <a:rPr sz="2400" b="1" i="1" spc="-10" dirty="0">
                <a:solidFill>
                  <a:srgbClr val="993300"/>
                </a:solidFill>
                <a:latin typeface="Calibri"/>
                <a:cs typeface="Calibri"/>
              </a:rPr>
              <a:t>с</a:t>
            </a: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5048" y="218059"/>
            <a:ext cx="1293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40" dirty="0">
                <a:solidFill>
                  <a:srgbClr val="993300"/>
                </a:solidFill>
                <a:latin typeface="Calibri"/>
                <a:cs typeface="Calibri"/>
              </a:rPr>
              <a:t>к</a:t>
            </a:r>
            <a:r>
              <a:rPr sz="2400" b="1" i="1" spc="-5" dirty="0">
                <a:solidFill>
                  <a:srgbClr val="993300"/>
                </a:solidFill>
                <a:latin typeface="Calibri"/>
                <a:cs typeface="Calibri"/>
              </a:rPr>
              <a:t>омпле</a:t>
            </a:r>
            <a:r>
              <a:rPr sz="2400" b="1" i="1" spc="-40" dirty="0">
                <a:solidFill>
                  <a:srgbClr val="993300"/>
                </a:solidFill>
                <a:latin typeface="Calibri"/>
                <a:cs typeface="Calibri"/>
              </a:rPr>
              <a:t>к</a:t>
            </a: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с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1993" y="218059"/>
            <a:ext cx="18059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с</a:t>
            </a:r>
            <a:r>
              <a:rPr sz="2400" b="1" i="1" spc="-10" dirty="0">
                <a:solidFill>
                  <a:srgbClr val="993300"/>
                </a:solidFill>
                <a:latin typeface="Calibri"/>
                <a:cs typeface="Calibri"/>
              </a:rPr>
              <a:t>л</a:t>
            </a:r>
            <a:r>
              <a:rPr sz="2400" b="1" i="1" spc="-20" dirty="0">
                <a:solidFill>
                  <a:srgbClr val="993300"/>
                </a:solidFill>
                <a:latin typeface="Calibri"/>
                <a:cs typeface="Calibri"/>
              </a:rPr>
              <a:t>о</a:t>
            </a: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жносте</a:t>
            </a:r>
            <a:r>
              <a:rPr sz="2400" b="1" i="1" spc="-15" dirty="0">
                <a:solidFill>
                  <a:srgbClr val="993300"/>
                </a:solidFill>
                <a:latin typeface="Calibri"/>
                <a:cs typeface="Calibri"/>
              </a:rPr>
              <a:t>й</a:t>
            </a: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583514"/>
            <a:ext cx="7324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4315" algn="l"/>
                <a:tab pos="3303270" algn="l"/>
                <a:tab pos="4041140" algn="l"/>
                <a:tab pos="5541010" algn="l"/>
                <a:tab pos="5955030" algn="l"/>
              </a:tabLst>
            </a:pPr>
            <a:r>
              <a:rPr sz="2400" b="1" i="1" spc="-35" dirty="0">
                <a:solidFill>
                  <a:srgbClr val="993300"/>
                </a:solidFill>
                <a:latin typeface="Calibri"/>
                <a:cs typeface="Calibri"/>
              </a:rPr>
              <a:t>к</a:t>
            </a:r>
            <a:r>
              <a:rPr sz="2400" b="1" i="1" spc="-5" dirty="0">
                <a:solidFill>
                  <a:srgbClr val="993300"/>
                </a:solidFill>
                <a:latin typeface="Calibri"/>
                <a:cs typeface="Calibri"/>
              </a:rPr>
              <a:t>оторы</a:t>
            </a: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е	в</a:t>
            </a:r>
            <a:r>
              <a:rPr sz="2400" b="1" i="1" spc="-10" dirty="0">
                <a:solidFill>
                  <a:srgbClr val="993300"/>
                </a:solidFill>
                <a:latin typeface="Calibri"/>
                <a:cs typeface="Calibri"/>
              </a:rPr>
              <a:t>о</a:t>
            </a: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з</a:t>
            </a:r>
            <a:r>
              <a:rPr sz="2400" b="1" i="1" spc="-10" dirty="0">
                <a:solidFill>
                  <a:srgbClr val="993300"/>
                </a:solidFill>
                <a:latin typeface="Calibri"/>
                <a:cs typeface="Calibri"/>
              </a:rPr>
              <a:t>н</a:t>
            </a:r>
            <a:r>
              <a:rPr sz="2400" b="1" i="1" spc="-5" dirty="0">
                <a:solidFill>
                  <a:srgbClr val="993300"/>
                </a:solidFill>
                <a:latin typeface="Calibri"/>
                <a:cs typeface="Calibri"/>
              </a:rPr>
              <a:t>и</a:t>
            </a:r>
            <a:r>
              <a:rPr sz="2400" b="1" i="1" spc="-45" dirty="0">
                <a:solidFill>
                  <a:srgbClr val="993300"/>
                </a:solidFill>
                <a:latin typeface="Calibri"/>
                <a:cs typeface="Calibri"/>
              </a:rPr>
              <a:t>к</a:t>
            </a: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ают	</a:t>
            </a:r>
            <a:r>
              <a:rPr sz="2400" b="1" i="1" spc="-5" dirty="0">
                <a:solidFill>
                  <a:srgbClr val="993300"/>
                </a:solidFill>
                <a:latin typeface="Calibri"/>
                <a:cs typeface="Calibri"/>
              </a:rPr>
              <a:t>пр</a:t>
            </a: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и	</a:t>
            </a:r>
            <a:r>
              <a:rPr sz="2400" b="1" i="1" spc="-5" dirty="0">
                <a:solidFill>
                  <a:srgbClr val="993300"/>
                </a:solidFill>
                <a:latin typeface="Calibri"/>
                <a:cs typeface="Calibri"/>
              </a:rPr>
              <a:t>о</a:t>
            </a:r>
            <a:r>
              <a:rPr sz="2400" b="1" i="1" spc="-25" dirty="0">
                <a:solidFill>
                  <a:srgbClr val="993300"/>
                </a:solidFill>
                <a:latin typeface="Calibri"/>
                <a:cs typeface="Calibri"/>
              </a:rPr>
              <a:t>б</a:t>
            </a:r>
            <a:r>
              <a:rPr sz="2400" b="1" i="1" spc="-5" dirty="0">
                <a:solidFill>
                  <a:srgbClr val="993300"/>
                </a:solidFill>
                <a:latin typeface="Calibri"/>
                <a:cs typeface="Calibri"/>
              </a:rPr>
              <a:t>учен</a:t>
            </a:r>
            <a:r>
              <a:rPr sz="2400" b="1" i="1" spc="-15" dirty="0">
                <a:solidFill>
                  <a:srgbClr val="993300"/>
                </a:solidFill>
                <a:latin typeface="Calibri"/>
                <a:cs typeface="Calibri"/>
              </a:rPr>
              <a:t>и</a:t>
            </a: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и	и	</a:t>
            </a:r>
            <a:r>
              <a:rPr sz="2400" b="1" i="1" spc="-5" dirty="0">
                <a:solidFill>
                  <a:srgbClr val="993300"/>
                </a:solidFill>
                <a:latin typeface="Calibri"/>
                <a:cs typeface="Calibri"/>
              </a:rPr>
              <a:t>прив</a:t>
            </a:r>
            <a:r>
              <a:rPr sz="2400" b="1" i="1" spc="-10" dirty="0">
                <a:solidFill>
                  <a:srgbClr val="993300"/>
                </a:solidFill>
                <a:latin typeface="Calibri"/>
                <a:cs typeface="Calibri"/>
              </a:rPr>
              <a:t>о</a:t>
            </a:r>
            <a:r>
              <a:rPr sz="2400" b="1" i="1" spc="-5" dirty="0">
                <a:solidFill>
                  <a:srgbClr val="993300"/>
                </a:solidFill>
                <a:latin typeface="Calibri"/>
                <a:cs typeface="Calibri"/>
              </a:rPr>
              <a:t>дят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31530" y="583514"/>
            <a:ext cx="176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к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55300" y="2397188"/>
            <a:ext cx="4735195" cy="3665854"/>
            <a:chOff x="4055300" y="2397188"/>
            <a:chExt cx="4735195" cy="3665854"/>
          </a:xfrm>
        </p:grpSpPr>
        <p:sp>
          <p:nvSpPr>
            <p:cNvPr id="10" name="object 10"/>
            <p:cNvSpPr/>
            <p:nvPr/>
          </p:nvSpPr>
          <p:spPr>
            <a:xfrm>
              <a:off x="4068318" y="2775966"/>
              <a:ext cx="3889375" cy="3274060"/>
            </a:xfrm>
            <a:custGeom>
              <a:avLst/>
              <a:gdLst/>
              <a:ahLst/>
              <a:cxnLst/>
              <a:rect l="l" t="t" r="r" b="b"/>
              <a:pathLst>
                <a:path w="3889375" h="3274060">
                  <a:moveTo>
                    <a:pt x="1944624" y="0"/>
                  </a:moveTo>
                  <a:lnTo>
                    <a:pt x="0" y="3273552"/>
                  </a:lnTo>
                  <a:lnTo>
                    <a:pt x="3889248" y="3273552"/>
                  </a:lnTo>
                  <a:lnTo>
                    <a:pt x="194462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68318" y="2775966"/>
              <a:ext cx="3889375" cy="3274060"/>
            </a:xfrm>
            <a:custGeom>
              <a:avLst/>
              <a:gdLst/>
              <a:ahLst/>
              <a:cxnLst/>
              <a:rect l="l" t="t" r="r" b="b"/>
              <a:pathLst>
                <a:path w="3889375" h="3274060">
                  <a:moveTo>
                    <a:pt x="0" y="3273552"/>
                  </a:moveTo>
                  <a:lnTo>
                    <a:pt x="1944624" y="0"/>
                  </a:lnTo>
                  <a:lnTo>
                    <a:pt x="3889248" y="3273552"/>
                  </a:lnTo>
                  <a:lnTo>
                    <a:pt x="0" y="3273552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68161" y="2410206"/>
              <a:ext cx="2784475" cy="1031875"/>
            </a:xfrm>
            <a:custGeom>
              <a:avLst/>
              <a:gdLst/>
              <a:ahLst/>
              <a:cxnLst/>
              <a:rect l="l" t="t" r="r" b="b"/>
              <a:pathLst>
                <a:path w="2784475" h="1031875">
                  <a:moveTo>
                    <a:pt x="2612390" y="0"/>
                  </a:moveTo>
                  <a:lnTo>
                    <a:pt x="171958" y="0"/>
                  </a:lnTo>
                  <a:lnTo>
                    <a:pt x="126235" y="6140"/>
                  </a:lnTo>
                  <a:lnTo>
                    <a:pt x="85155" y="23471"/>
                  </a:lnTo>
                  <a:lnTo>
                    <a:pt x="50355" y="50355"/>
                  </a:lnTo>
                  <a:lnTo>
                    <a:pt x="23471" y="85155"/>
                  </a:lnTo>
                  <a:lnTo>
                    <a:pt x="6140" y="126235"/>
                  </a:lnTo>
                  <a:lnTo>
                    <a:pt x="0" y="171958"/>
                  </a:lnTo>
                  <a:lnTo>
                    <a:pt x="0" y="859790"/>
                  </a:lnTo>
                  <a:lnTo>
                    <a:pt x="6140" y="905512"/>
                  </a:lnTo>
                  <a:lnTo>
                    <a:pt x="23471" y="946592"/>
                  </a:lnTo>
                  <a:lnTo>
                    <a:pt x="50355" y="981392"/>
                  </a:lnTo>
                  <a:lnTo>
                    <a:pt x="85155" y="1008276"/>
                  </a:lnTo>
                  <a:lnTo>
                    <a:pt x="126235" y="1025607"/>
                  </a:lnTo>
                  <a:lnTo>
                    <a:pt x="171958" y="1031748"/>
                  </a:lnTo>
                  <a:lnTo>
                    <a:pt x="2612390" y="1031748"/>
                  </a:lnTo>
                  <a:lnTo>
                    <a:pt x="2658112" y="1025607"/>
                  </a:lnTo>
                  <a:lnTo>
                    <a:pt x="2699192" y="1008276"/>
                  </a:lnTo>
                  <a:lnTo>
                    <a:pt x="2733992" y="981392"/>
                  </a:lnTo>
                  <a:lnTo>
                    <a:pt x="2760876" y="946592"/>
                  </a:lnTo>
                  <a:lnTo>
                    <a:pt x="2778207" y="905512"/>
                  </a:lnTo>
                  <a:lnTo>
                    <a:pt x="2784347" y="859790"/>
                  </a:lnTo>
                  <a:lnTo>
                    <a:pt x="2784347" y="171958"/>
                  </a:lnTo>
                  <a:lnTo>
                    <a:pt x="2778207" y="126235"/>
                  </a:lnTo>
                  <a:lnTo>
                    <a:pt x="2760876" y="85155"/>
                  </a:lnTo>
                  <a:lnTo>
                    <a:pt x="2733992" y="50355"/>
                  </a:lnTo>
                  <a:lnTo>
                    <a:pt x="2699192" y="23471"/>
                  </a:lnTo>
                  <a:lnTo>
                    <a:pt x="2658112" y="6140"/>
                  </a:lnTo>
                  <a:lnTo>
                    <a:pt x="2612390" y="0"/>
                  </a:lnTo>
                  <a:close/>
                </a:path>
              </a:pathLst>
            </a:custGeom>
            <a:solidFill>
              <a:srgbClr val="F1DCD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8161" y="2410206"/>
              <a:ext cx="2784475" cy="1031875"/>
            </a:xfrm>
            <a:custGeom>
              <a:avLst/>
              <a:gdLst/>
              <a:ahLst/>
              <a:cxnLst/>
              <a:rect l="l" t="t" r="r" b="b"/>
              <a:pathLst>
                <a:path w="2784475" h="1031875">
                  <a:moveTo>
                    <a:pt x="0" y="171958"/>
                  </a:moveTo>
                  <a:lnTo>
                    <a:pt x="6140" y="126235"/>
                  </a:lnTo>
                  <a:lnTo>
                    <a:pt x="23471" y="85155"/>
                  </a:lnTo>
                  <a:lnTo>
                    <a:pt x="50355" y="50355"/>
                  </a:lnTo>
                  <a:lnTo>
                    <a:pt x="85155" y="23471"/>
                  </a:lnTo>
                  <a:lnTo>
                    <a:pt x="126235" y="6140"/>
                  </a:lnTo>
                  <a:lnTo>
                    <a:pt x="171958" y="0"/>
                  </a:lnTo>
                  <a:lnTo>
                    <a:pt x="2612390" y="0"/>
                  </a:lnTo>
                  <a:lnTo>
                    <a:pt x="2658112" y="6140"/>
                  </a:lnTo>
                  <a:lnTo>
                    <a:pt x="2699192" y="23471"/>
                  </a:lnTo>
                  <a:lnTo>
                    <a:pt x="2733992" y="50355"/>
                  </a:lnTo>
                  <a:lnTo>
                    <a:pt x="2760876" y="85155"/>
                  </a:lnTo>
                  <a:lnTo>
                    <a:pt x="2778207" y="126235"/>
                  </a:lnTo>
                  <a:lnTo>
                    <a:pt x="2784347" y="171958"/>
                  </a:lnTo>
                  <a:lnTo>
                    <a:pt x="2784347" y="859790"/>
                  </a:lnTo>
                  <a:lnTo>
                    <a:pt x="2778207" y="905512"/>
                  </a:lnTo>
                  <a:lnTo>
                    <a:pt x="2760876" y="946592"/>
                  </a:lnTo>
                  <a:lnTo>
                    <a:pt x="2733992" y="981392"/>
                  </a:lnTo>
                  <a:lnTo>
                    <a:pt x="2699192" y="1008276"/>
                  </a:lnTo>
                  <a:lnTo>
                    <a:pt x="2658112" y="1025607"/>
                  </a:lnTo>
                  <a:lnTo>
                    <a:pt x="2612390" y="1031748"/>
                  </a:lnTo>
                  <a:lnTo>
                    <a:pt x="171958" y="1031748"/>
                  </a:lnTo>
                  <a:lnTo>
                    <a:pt x="126235" y="1025607"/>
                  </a:lnTo>
                  <a:lnTo>
                    <a:pt x="85155" y="1008276"/>
                  </a:lnTo>
                  <a:lnTo>
                    <a:pt x="50355" y="981392"/>
                  </a:lnTo>
                  <a:lnTo>
                    <a:pt x="23471" y="946592"/>
                  </a:lnTo>
                  <a:lnTo>
                    <a:pt x="6140" y="905512"/>
                  </a:lnTo>
                  <a:lnTo>
                    <a:pt x="0" y="859790"/>
                  </a:lnTo>
                  <a:lnTo>
                    <a:pt x="0" y="171958"/>
                  </a:lnTo>
                  <a:close/>
                </a:path>
              </a:pathLst>
            </a:custGeom>
            <a:ln w="25907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94654" y="3882390"/>
              <a:ext cx="2783205" cy="1041400"/>
            </a:xfrm>
            <a:custGeom>
              <a:avLst/>
              <a:gdLst/>
              <a:ahLst/>
              <a:cxnLst/>
              <a:rect l="l" t="t" r="r" b="b"/>
              <a:pathLst>
                <a:path w="2783204" h="1041400">
                  <a:moveTo>
                    <a:pt x="2609342" y="0"/>
                  </a:moveTo>
                  <a:lnTo>
                    <a:pt x="173482" y="0"/>
                  </a:lnTo>
                  <a:lnTo>
                    <a:pt x="127382" y="6200"/>
                  </a:lnTo>
                  <a:lnTo>
                    <a:pt x="85946" y="23697"/>
                  </a:lnTo>
                  <a:lnTo>
                    <a:pt x="50831" y="50831"/>
                  </a:lnTo>
                  <a:lnTo>
                    <a:pt x="23697" y="85946"/>
                  </a:lnTo>
                  <a:lnTo>
                    <a:pt x="6200" y="127382"/>
                  </a:lnTo>
                  <a:lnTo>
                    <a:pt x="0" y="173482"/>
                  </a:lnTo>
                  <a:lnTo>
                    <a:pt x="0" y="867410"/>
                  </a:lnTo>
                  <a:lnTo>
                    <a:pt x="6200" y="913509"/>
                  </a:lnTo>
                  <a:lnTo>
                    <a:pt x="23697" y="954945"/>
                  </a:lnTo>
                  <a:lnTo>
                    <a:pt x="50831" y="990060"/>
                  </a:lnTo>
                  <a:lnTo>
                    <a:pt x="85946" y="1017194"/>
                  </a:lnTo>
                  <a:lnTo>
                    <a:pt x="127382" y="1034691"/>
                  </a:lnTo>
                  <a:lnTo>
                    <a:pt x="173482" y="1040892"/>
                  </a:lnTo>
                  <a:lnTo>
                    <a:pt x="2609342" y="1040892"/>
                  </a:lnTo>
                  <a:lnTo>
                    <a:pt x="2655441" y="1034691"/>
                  </a:lnTo>
                  <a:lnTo>
                    <a:pt x="2696877" y="1017194"/>
                  </a:lnTo>
                  <a:lnTo>
                    <a:pt x="2731992" y="990060"/>
                  </a:lnTo>
                  <a:lnTo>
                    <a:pt x="2759126" y="954945"/>
                  </a:lnTo>
                  <a:lnTo>
                    <a:pt x="2776623" y="913509"/>
                  </a:lnTo>
                  <a:lnTo>
                    <a:pt x="2782824" y="867410"/>
                  </a:lnTo>
                  <a:lnTo>
                    <a:pt x="2782824" y="173482"/>
                  </a:lnTo>
                  <a:lnTo>
                    <a:pt x="2776623" y="127382"/>
                  </a:lnTo>
                  <a:lnTo>
                    <a:pt x="2759126" y="85946"/>
                  </a:lnTo>
                  <a:lnTo>
                    <a:pt x="2731992" y="50831"/>
                  </a:lnTo>
                  <a:lnTo>
                    <a:pt x="2696877" y="23697"/>
                  </a:lnTo>
                  <a:lnTo>
                    <a:pt x="2655441" y="6200"/>
                  </a:lnTo>
                  <a:lnTo>
                    <a:pt x="2609342" y="0"/>
                  </a:lnTo>
                  <a:close/>
                </a:path>
              </a:pathLst>
            </a:custGeom>
            <a:solidFill>
              <a:srgbClr val="F1DCD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94654" y="3882390"/>
              <a:ext cx="2783205" cy="1041400"/>
            </a:xfrm>
            <a:custGeom>
              <a:avLst/>
              <a:gdLst/>
              <a:ahLst/>
              <a:cxnLst/>
              <a:rect l="l" t="t" r="r" b="b"/>
              <a:pathLst>
                <a:path w="2783204" h="1041400">
                  <a:moveTo>
                    <a:pt x="0" y="173482"/>
                  </a:moveTo>
                  <a:lnTo>
                    <a:pt x="6200" y="127382"/>
                  </a:lnTo>
                  <a:lnTo>
                    <a:pt x="23697" y="85946"/>
                  </a:lnTo>
                  <a:lnTo>
                    <a:pt x="50831" y="50831"/>
                  </a:lnTo>
                  <a:lnTo>
                    <a:pt x="85946" y="23697"/>
                  </a:lnTo>
                  <a:lnTo>
                    <a:pt x="127382" y="6200"/>
                  </a:lnTo>
                  <a:lnTo>
                    <a:pt x="173482" y="0"/>
                  </a:lnTo>
                  <a:lnTo>
                    <a:pt x="2609342" y="0"/>
                  </a:lnTo>
                  <a:lnTo>
                    <a:pt x="2655441" y="6200"/>
                  </a:lnTo>
                  <a:lnTo>
                    <a:pt x="2696877" y="23697"/>
                  </a:lnTo>
                  <a:lnTo>
                    <a:pt x="2731992" y="50831"/>
                  </a:lnTo>
                  <a:lnTo>
                    <a:pt x="2759126" y="85946"/>
                  </a:lnTo>
                  <a:lnTo>
                    <a:pt x="2776623" y="127382"/>
                  </a:lnTo>
                  <a:lnTo>
                    <a:pt x="2782824" y="173482"/>
                  </a:lnTo>
                  <a:lnTo>
                    <a:pt x="2782824" y="867410"/>
                  </a:lnTo>
                  <a:lnTo>
                    <a:pt x="2776623" y="913509"/>
                  </a:lnTo>
                  <a:lnTo>
                    <a:pt x="2759126" y="954945"/>
                  </a:lnTo>
                  <a:lnTo>
                    <a:pt x="2731992" y="990060"/>
                  </a:lnTo>
                  <a:lnTo>
                    <a:pt x="2696877" y="1017194"/>
                  </a:lnTo>
                  <a:lnTo>
                    <a:pt x="2655441" y="1034691"/>
                  </a:lnTo>
                  <a:lnTo>
                    <a:pt x="2609342" y="1040892"/>
                  </a:lnTo>
                  <a:lnTo>
                    <a:pt x="173482" y="1040892"/>
                  </a:lnTo>
                  <a:lnTo>
                    <a:pt x="127382" y="1034691"/>
                  </a:lnTo>
                  <a:lnTo>
                    <a:pt x="85946" y="1017194"/>
                  </a:lnTo>
                  <a:lnTo>
                    <a:pt x="50831" y="990060"/>
                  </a:lnTo>
                  <a:lnTo>
                    <a:pt x="23697" y="954945"/>
                  </a:lnTo>
                  <a:lnTo>
                    <a:pt x="6200" y="913509"/>
                  </a:lnTo>
                  <a:lnTo>
                    <a:pt x="0" y="867410"/>
                  </a:lnTo>
                  <a:lnTo>
                    <a:pt x="0" y="173482"/>
                  </a:lnTo>
                  <a:close/>
                </a:path>
              </a:pathLst>
            </a:custGeom>
            <a:ln w="25908">
              <a:solidFill>
                <a:srgbClr val="C471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78839" y="949833"/>
            <a:ext cx="7728584" cy="378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090920" algn="l"/>
              </a:tabLst>
            </a:pPr>
            <a:r>
              <a:rPr sz="2400" b="1" i="1" spc="-5" dirty="0">
                <a:solidFill>
                  <a:srgbClr val="993300"/>
                </a:solidFill>
                <a:latin typeface="Calibri"/>
                <a:cs typeface="Calibri"/>
              </a:rPr>
              <a:t>ухудшению</a:t>
            </a:r>
            <a:r>
              <a:rPr sz="2400" b="1" i="1" spc="10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libri"/>
                <a:cs typeface="Calibri"/>
              </a:rPr>
              <a:t>состояния</a:t>
            </a:r>
            <a:r>
              <a:rPr sz="2400" b="1" i="1" spc="13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libri"/>
                <a:cs typeface="Calibri"/>
              </a:rPr>
              <a:t>здоровья,</a:t>
            </a:r>
            <a:r>
              <a:rPr sz="2400" b="1" i="1" spc="13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993300"/>
                </a:solidFill>
                <a:latin typeface="Calibri"/>
                <a:cs typeface="Calibri"/>
              </a:rPr>
              <a:t>нарушению</a:t>
            </a:r>
            <a:r>
              <a:rPr sz="2400" b="1" i="1" spc="114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libri"/>
                <a:cs typeface="Calibri"/>
              </a:rPr>
              <a:t>социально- </a:t>
            </a:r>
            <a:r>
              <a:rPr sz="2400" b="1" i="1" spc="-52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libri"/>
                <a:cs typeface="Calibri"/>
              </a:rPr>
              <a:t>пси</a:t>
            </a:r>
            <a:r>
              <a:rPr sz="2400" b="1" i="1" spc="-35" dirty="0">
                <a:solidFill>
                  <a:srgbClr val="993300"/>
                </a:solidFill>
                <a:latin typeface="Calibri"/>
                <a:cs typeface="Calibri"/>
              </a:rPr>
              <a:t>х</a:t>
            </a:r>
            <a:r>
              <a:rPr sz="2400" b="1" i="1" spc="-30" dirty="0">
                <a:solidFill>
                  <a:srgbClr val="993300"/>
                </a:solidFill>
                <a:latin typeface="Calibri"/>
                <a:cs typeface="Calibri"/>
              </a:rPr>
              <a:t>о</a:t>
            </a: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логи</a:t>
            </a:r>
            <a:r>
              <a:rPr sz="2400" b="1" i="1" spc="5" dirty="0">
                <a:solidFill>
                  <a:srgbClr val="993300"/>
                </a:solidFill>
                <a:latin typeface="Calibri"/>
                <a:cs typeface="Calibri"/>
              </a:rPr>
              <a:t>ч</a:t>
            </a:r>
            <a:r>
              <a:rPr sz="2400" b="1" i="1" spc="-5" dirty="0">
                <a:solidFill>
                  <a:srgbClr val="993300"/>
                </a:solidFill>
                <a:latin typeface="Calibri"/>
                <a:cs typeface="Calibri"/>
              </a:rPr>
              <a:t>ес</a:t>
            </a:r>
            <a:r>
              <a:rPr sz="2400" b="1" i="1" spc="-40" dirty="0">
                <a:solidFill>
                  <a:srgbClr val="993300"/>
                </a:solidFill>
                <a:latin typeface="Calibri"/>
                <a:cs typeface="Calibri"/>
              </a:rPr>
              <a:t>к</a:t>
            </a:r>
            <a:r>
              <a:rPr sz="2400" b="1" i="1" spc="-5" dirty="0">
                <a:solidFill>
                  <a:srgbClr val="993300"/>
                </a:solidFill>
                <a:latin typeface="Calibri"/>
                <a:cs typeface="Calibri"/>
              </a:rPr>
              <a:t>о</a:t>
            </a: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й	ад</a:t>
            </a:r>
            <a:r>
              <a:rPr sz="2400" b="1" i="1" spc="5" dirty="0">
                <a:solidFill>
                  <a:srgbClr val="993300"/>
                </a:solidFill>
                <a:latin typeface="Calibri"/>
                <a:cs typeface="Calibri"/>
              </a:rPr>
              <a:t>а</a:t>
            </a:r>
            <a:r>
              <a:rPr sz="2400" b="1" i="1" spc="-10" dirty="0">
                <a:solidFill>
                  <a:srgbClr val="993300"/>
                </a:solidFill>
                <a:latin typeface="Calibri"/>
                <a:cs typeface="Calibri"/>
              </a:rPr>
              <a:t>п</a:t>
            </a: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т</a:t>
            </a:r>
            <a:r>
              <a:rPr sz="2400" b="1" i="1" spc="5" dirty="0">
                <a:solidFill>
                  <a:srgbClr val="993300"/>
                </a:solidFill>
                <a:latin typeface="Calibri"/>
                <a:cs typeface="Calibri"/>
              </a:rPr>
              <a:t>а</a:t>
            </a: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ци</a:t>
            </a:r>
            <a:r>
              <a:rPr sz="2400" b="1" i="1" spc="-20" dirty="0">
                <a:solidFill>
                  <a:srgbClr val="993300"/>
                </a:solidFill>
                <a:latin typeface="Calibri"/>
                <a:cs typeface="Calibri"/>
              </a:rPr>
              <a:t>и</a:t>
            </a:r>
            <a:r>
              <a:rPr sz="2400" b="1" i="1" dirty="0">
                <a:solidFill>
                  <a:srgbClr val="99330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i="1"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Аспекты</a:t>
            </a:r>
            <a:r>
              <a:rPr sz="2400" b="1" i="1" u="heavy" spc="-3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1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школьных</a:t>
            </a:r>
            <a:r>
              <a:rPr sz="2400" b="1" i="1" u="heavy" spc="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1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трудностей</a:t>
            </a:r>
            <a:r>
              <a:rPr sz="2400" b="1" i="1" spc="-10" dirty="0">
                <a:solidFill>
                  <a:srgbClr val="99330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5852795" marR="406400" indent="-405765">
              <a:lnSpc>
                <a:spcPts val="2690"/>
              </a:lnSpc>
              <a:spcBef>
                <a:spcPts val="1150"/>
              </a:spcBef>
            </a:pPr>
            <a:r>
              <a:rPr sz="2400" b="1" spc="-10" dirty="0">
                <a:solidFill>
                  <a:srgbClr val="993300"/>
                </a:solidFill>
                <a:latin typeface="Cambria"/>
                <a:cs typeface="Cambria"/>
              </a:rPr>
              <a:t>С</a:t>
            </a:r>
            <a:r>
              <a:rPr sz="2400" b="1" spc="-5" dirty="0">
                <a:solidFill>
                  <a:srgbClr val="993300"/>
                </a:solidFill>
                <a:latin typeface="Cambria"/>
                <a:cs typeface="Cambria"/>
              </a:rPr>
              <a:t>оциа</a:t>
            </a:r>
            <a:r>
              <a:rPr sz="2400" b="1" dirty="0">
                <a:solidFill>
                  <a:srgbClr val="993300"/>
                </a:solidFill>
                <a:latin typeface="Cambria"/>
                <a:cs typeface="Cambria"/>
              </a:rPr>
              <a:t>льный  </a:t>
            </a:r>
            <a:r>
              <a:rPr sz="2400" b="1" spc="-5" dirty="0">
                <a:solidFill>
                  <a:srgbClr val="993300"/>
                </a:solidFill>
                <a:latin typeface="Cambria"/>
                <a:cs typeface="Cambria"/>
              </a:rPr>
              <a:t>аспект</a:t>
            </a:r>
            <a:r>
              <a:rPr sz="2600" spc="-5" dirty="0">
                <a:latin typeface="Cambria"/>
                <a:cs typeface="Cambria"/>
              </a:rPr>
              <a:t>.</a:t>
            </a: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Cambria"/>
              <a:cs typeface="Cambria"/>
            </a:endParaRPr>
          </a:p>
          <a:p>
            <a:pPr marL="5989320" marR="180340" indent="-518795">
              <a:lnSpc>
                <a:spcPts val="2530"/>
              </a:lnSpc>
            </a:pPr>
            <a:r>
              <a:rPr sz="2400" b="1" spc="-5" dirty="0">
                <a:solidFill>
                  <a:srgbClr val="993300"/>
                </a:solidFill>
                <a:latin typeface="Cambria"/>
                <a:cs typeface="Cambria"/>
              </a:rPr>
              <a:t>Медицинский  </a:t>
            </a:r>
            <a:r>
              <a:rPr sz="2400" b="1" spc="-35" dirty="0">
                <a:solidFill>
                  <a:srgbClr val="993300"/>
                </a:solidFill>
                <a:latin typeface="Cambria"/>
                <a:cs typeface="Cambria"/>
              </a:rPr>
              <a:t>аспект</a:t>
            </a:r>
            <a:r>
              <a:rPr sz="2400" b="1" spc="-35" dirty="0"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15228" y="5629655"/>
            <a:ext cx="2809240" cy="942340"/>
            <a:chOff x="6015228" y="5629655"/>
            <a:chExt cx="2809240" cy="942340"/>
          </a:xfrm>
        </p:grpSpPr>
        <p:sp>
          <p:nvSpPr>
            <p:cNvPr id="18" name="object 18"/>
            <p:cNvSpPr/>
            <p:nvPr/>
          </p:nvSpPr>
          <p:spPr>
            <a:xfrm>
              <a:off x="6028182" y="5642609"/>
              <a:ext cx="2783205" cy="916305"/>
            </a:xfrm>
            <a:custGeom>
              <a:avLst/>
              <a:gdLst/>
              <a:ahLst/>
              <a:cxnLst/>
              <a:rect l="l" t="t" r="r" b="b"/>
              <a:pathLst>
                <a:path w="2783204" h="916304">
                  <a:moveTo>
                    <a:pt x="2630169" y="0"/>
                  </a:moveTo>
                  <a:lnTo>
                    <a:pt x="152653" y="0"/>
                  </a:lnTo>
                  <a:lnTo>
                    <a:pt x="104396" y="7782"/>
                  </a:lnTo>
                  <a:lnTo>
                    <a:pt x="62490" y="29455"/>
                  </a:lnTo>
                  <a:lnTo>
                    <a:pt x="29447" y="62501"/>
                  </a:lnTo>
                  <a:lnTo>
                    <a:pt x="7780" y="104405"/>
                  </a:lnTo>
                  <a:lnTo>
                    <a:pt x="0" y="152653"/>
                  </a:lnTo>
                  <a:lnTo>
                    <a:pt x="0" y="763269"/>
                  </a:lnTo>
                  <a:lnTo>
                    <a:pt x="7780" y="811518"/>
                  </a:lnTo>
                  <a:lnTo>
                    <a:pt x="29447" y="853422"/>
                  </a:lnTo>
                  <a:lnTo>
                    <a:pt x="62490" y="886468"/>
                  </a:lnTo>
                  <a:lnTo>
                    <a:pt x="104396" y="908141"/>
                  </a:lnTo>
                  <a:lnTo>
                    <a:pt x="152653" y="915923"/>
                  </a:lnTo>
                  <a:lnTo>
                    <a:pt x="2630169" y="915923"/>
                  </a:lnTo>
                  <a:lnTo>
                    <a:pt x="2678427" y="908141"/>
                  </a:lnTo>
                  <a:lnTo>
                    <a:pt x="2720333" y="886468"/>
                  </a:lnTo>
                  <a:lnTo>
                    <a:pt x="2753376" y="853422"/>
                  </a:lnTo>
                  <a:lnTo>
                    <a:pt x="2775043" y="811518"/>
                  </a:lnTo>
                  <a:lnTo>
                    <a:pt x="2782823" y="763269"/>
                  </a:lnTo>
                  <a:lnTo>
                    <a:pt x="2782823" y="152653"/>
                  </a:lnTo>
                  <a:lnTo>
                    <a:pt x="2775043" y="104405"/>
                  </a:lnTo>
                  <a:lnTo>
                    <a:pt x="2753376" y="62501"/>
                  </a:lnTo>
                  <a:lnTo>
                    <a:pt x="2720333" y="29455"/>
                  </a:lnTo>
                  <a:lnTo>
                    <a:pt x="2678427" y="7782"/>
                  </a:lnTo>
                  <a:lnTo>
                    <a:pt x="2630169" y="0"/>
                  </a:lnTo>
                  <a:close/>
                </a:path>
              </a:pathLst>
            </a:custGeom>
            <a:solidFill>
              <a:srgbClr val="F1DCD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28182" y="5642609"/>
              <a:ext cx="2783205" cy="916305"/>
            </a:xfrm>
            <a:custGeom>
              <a:avLst/>
              <a:gdLst/>
              <a:ahLst/>
              <a:cxnLst/>
              <a:rect l="l" t="t" r="r" b="b"/>
              <a:pathLst>
                <a:path w="2783204" h="916304">
                  <a:moveTo>
                    <a:pt x="0" y="152653"/>
                  </a:moveTo>
                  <a:lnTo>
                    <a:pt x="7780" y="104405"/>
                  </a:lnTo>
                  <a:lnTo>
                    <a:pt x="29447" y="62501"/>
                  </a:lnTo>
                  <a:lnTo>
                    <a:pt x="62490" y="29455"/>
                  </a:lnTo>
                  <a:lnTo>
                    <a:pt x="104396" y="7782"/>
                  </a:lnTo>
                  <a:lnTo>
                    <a:pt x="152653" y="0"/>
                  </a:lnTo>
                  <a:lnTo>
                    <a:pt x="2630169" y="0"/>
                  </a:lnTo>
                  <a:lnTo>
                    <a:pt x="2678427" y="7782"/>
                  </a:lnTo>
                  <a:lnTo>
                    <a:pt x="2720333" y="29455"/>
                  </a:lnTo>
                  <a:lnTo>
                    <a:pt x="2753376" y="62501"/>
                  </a:lnTo>
                  <a:lnTo>
                    <a:pt x="2775043" y="104405"/>
                  </a:lnTo>
                  <a:lnTo>
                    <a:pt x="2782823" y="152653"/>
                  </a:lnTo>
                  <a:lnTo>
                    <a:pt x="2782823" y="763269"/>
                  </a:lnTo>
                  <a:lnTo>
                    <a:pt x="2775043" y="811518"/>
                  </a:lnTo>
                  <a:lnTo>
                    <a:pt x="2753376" y="853422"/>
                  </a:lnTo>
                  <a:lnTo>
                    <a:pt x="2720333" y="886468"/>
                  </a:lnTo>
                  <a:lnTo>
                    <a:pt x="2678427" y="908141"/>
                  </a:lnTo>
                  <a:lnTo>
                    <a:pt x="2630169" y="915923"/>
                  </a:lnTo>
                  <a:lnTo>
                    <a:pt x="152653" y="915923"/>
                  </a:lnTo>
                  <a:lnTo>
                    <a:pt x="104396" y="908141"/>
                  </a:lnTo>
                  <a:lnTo>
                    <a:pt x="62490" y="886468"/>
                  </a:lnTo>
                  <a:lnTo>
                    <a:pt x="29447" y="853422"/>
                  </a:lnTo>
                  <a:lnTo>
                    <a:pt x="7780" y="811518"/>
                  </a:lnTo>
                  <a:lnTo>
                    <a:pt x="0" y="763269"/>
                  </a:lnTo>
                  <a:lnTo>
                    <a:pt x="0" y="152653"/>
                  </a:lnTo>
                  <a:close/>
                </a:path>
              </a:pathLst>
            </a:custGeom>
            <a:ln w="25908">
              <a:solidFill>
                <a:srgbClr val="D5A0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42430" y="5731865"/>
            <a:ext cx="2352675" cy="68453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678180" marR="5080" indent="-666115">
              <a:lnSpc>
                <a:spcPts val="2420"/>
              </a:lnSpc>
              <a:spcBef>
                <a:spcPts val="465"/>
              </a:spcBef>
            </a:pPr>
            <a:r>
              <a:rPr sz="2300" b="1" spc="-5" dirty="0">
                <a:solidFill>
                  <a:srgbClr val="993300"/>
                </a:solidFill>
                <a:latin typeface="Cambria"/>
                <a:cs typeface="Cambria"/>
              </a:rPr>
              <a:t>Пед</a:t>
            </a:r>
            <a:r>
              <a:rPr sz="2300" b="1" spc="5" dirty="0">
                <a:solidFill>
                  <a:srgbClr val="993300"/>
                </a:solidFill>
                <a:latin typeface="Cambria"/>
                <a:cs typeface="Cambria"/>
              </a:rPr>
              <a:t>а</a:t>
            </a:r>
            <a:r>
              <a:rPr sz="2300" b="1" spc="-35" dirty="0">
                <a:solidFill>
                  <a:srgbClr val="993300"/>
                </a:solidFill>
                <a:latin typeface="Cambria"/>
                <a:cs typeface="Cambria"/>
              </a:rPr>
              <a:t>г</a:t>
            </a:r>
            <a:r>
              <a:rPr sz="2300" b="1" spc="-5" dirty="0">
                <a:solidFill>
                  <a:srgbClr val="993300"/>
                </a:solidFill>
                <a:latin typeface="Cambria"/>
                <a:cs typeface="Cambria"/>
              </a:rPr>
              <a:t>огич</a:t>
            </a:r>
            <a:r>
              <a:rPr sz="2300" b="1" dirty="0">
                <a:solidFill>
                  <a:srgbClr val="993300"/>
                </a:solidFill>
                <a:latin typeface="Cambria"/>
                <a:cs typeface="Cambria"/>
              </a:rPr>
              <a:t>еский  </a:t>
            </a:r>
            <a:r>
              <a:rPr sz="2300" b="1" spc="-30" dirty="0">
                <a:solidFill>
                  <a:srgbClr val="993300"/>
                </a:solidFill>
                <a:latin typeface="Cambria"/>
                <a:cs typeface="Cambria"/>
              </a:rPr>
              <a:t>аспект</a:t>
            </a:r>
            <a:r>
              <a:rPr sz="2300" b="1" spc="-30" dirty="0">
                <a:latin typeface="Cambria"/>
                <a:cs typeface="Cambria"/>
              </a:rPr>
              <a:t>.</a:t>
            </a:r>
            <a:endParaRPr sz="2300">
              <a:latin typeface="Cambria"/>
              <a:cs typeface="Cambr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52043" y="2880360"/>
            <a:ext cx="3183890" cy="3566160"/>
            <a:chOff x="352043" y="2880360"/>
            <a:chExt cx="3183890" cy="356616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2924555"/>
              <a:ext cx="3095244" cy="347776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74141" y="2902458"/>
              <a:ext cx="3139440" cy="3522345"/>
            </a:xfrm>
            <a:custGeom>
              <a:avLst/>
              <a:gdLst/>
              <a:ahLst/>
              <a:cxnLst/>
              <a:rect l="l" t="t" r="r" b="b"/>
              <a:pathLst>
                <a:path w="3139440" h="3522345">
                  <a:moveTo>
                    <a:pt x="0" y="3521964"/>
                  </a:moveTo>
                  <a:lnTo>
                    <a:pt x="3139439" y="3521964"/>
                  </a:lnTo>
                  <a:lnTo>
                    <a:pt x="3139439" y="0"/>
                  </a:lnTo>
                  <a:lnTo>
                    <a:pt x="0" y="0"/>
                  </a:lnTo>
                  <a:lnTo>
                    <a:pt x="0" y="3521964"/>
                  </a:lnTo>
                  <a:close/>
                </a:path>
              </a:pathLst>
            </a:custGeom>
            <a:ln w="44196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74109" y="1181862"/>
            <a:ext cx="5129530" cy="3886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7475" marR="104139" indent="57150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1147445" algn="l"/>
              </a:tabLst>
            </a:pPr>
            <a:r>
              <a:rPr sz="3200" b="1" i="1"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Педагогическая </a:t>
            </a:r>
            <a:r>
              <a:rPr sz="3200" b="1" i="1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3200" b="1" i="1" u="heavy" spc="-1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Calibri"/>
                <a:cs typeface="Calibri"/>
              </a:rPr>
              <a:t>диагностика</a:t>
            </a:r>
            <a:r>
              <a:rPr sz="3200" b="1" i="1" spc="-5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Calibri"/>
                <a:cs typeface="Calibri"/>
              </a:rPr>
              <a:t>–</a:t>
            </a:r>
            <a:r>
              <a:rPr sz="3200" b="1" i="1" spc="-1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700" b="1" i="1" dirty="0">
                <a:solidFill>
                  <a:srgbClr val="993300"/>
                </a:solidFill>
                <a:latin typeface="Calibri"/>
                <a:cs typeface="Calibri"/>
              </a:rPr>
              <a:t>совокупность</a:t>
            </a:r>
            <a:endParaRPr sz="27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30"/>
              </a:spcBef>
            </a:pPr>
            <a:r>
              <a:rPr sz="2700" b="1" i="1" spc="-5" dirty="0">
                <a:solidFill>
                  <a:srgbClr val="993300"/>
                </a:solidFill>
                <a:latin typeface="Calibri"/>
                <a:cs typeface="Calibri"/>
              </a:rPr>
              <a:t>приемов</a:t>
            </a:r>
            <a:r>
              <a:rPr sz="2700" b="1" i="1" spc="-4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700" b="1" i="1" spc="-10" dirty="0">
                <a:solidFill>
                  <a:srgbClr val="993300"/>
                </a:solidFill>
                <a:latin typeface="Calibri"/>
                <a:cs typeface="Calibri"/>
              </a:rPr>
              <a:t>контроля</a:t>
            </a:r>
            <a:r>
              <a:rPr sz="2700" b="1" i="1" dirty="0">
                <a:solidFill>
                  <a:srgbClr val="993300"/>
                </a:solidFill>
                <a:latin typeface="Calibri"/>
                <a:cs typeface="Calibri"/>
              </a:rPr>
              <a:t> и</a:t>
            </a:r>
            <a:r>
              <a:rPr sz="2700" b="1" i="1" spc="-1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700" b="1" i="1" spc="-5" dirty="0">
                <a:solidFill>
                  <a:srgbClr val="993300"/>
                </a:solidFill>
                <a:latin typeface="Calibri"/>
                <a:cs typeface="Calibri"/>
              </a:rPr>
              <a:t>оценки,</a:t>
            </a:r>
            <a:endParaRPr sz="2700">
              <a:latin typeface="Calibri"/>
              <a:cs typeface="Calibri"/>
            </a:endParaRPr>
          </a:p>
          <a:p>
            <a:pPr marL="12700" marR="5080" indent="1905" algn="ctr">
              <a:lnSpc>
                <a:spcPct val="100000"/>
              </a:lnSpc>
            </a:pPr>
            <a:r>
              <a:rPr sz="2700" b="1" i="1" spc="-5" dirty="0">
                <a:solidFill>
                  <a:srgbClr val="993300"/>
                </a:solidFill>
                <a:latin typeface="Calibri"/>
                <a:cs typeface="Calibri"/>
              </a:rPr>
              <a:t>направленных </a:t>
            </a:r>
            <a:r>
              <a:rPr sz="2700" b="1" i="1" dirty="0">
                <a:solidFill>
                  <a:srgbClr val="993300"/>
                </a:solidFill>
                <a:latin typeface="Calibri"/>
                <a:cs typeface="Calibri"/>
              </a:rPr>
              <a:t>на </a:t>
            </a:r>
            <a:r>
              <a:rPr sz="2700" b="1" i="1" spc="-5" dirty="0">
                <a:solidFill>
                  <a:srgbClr val="993300"/>
                </a:solidFill>
                <a:latin typeface="Calibri"/>
                <a:cs typeface="Calibri"/>
              </a:rPr>
              <a:t>решение </a:t>
            </a:r>
            <a:r>
              <a:rPr sz="2700" b="1" i="1" dirty="0">
                <a:solidFill>
                  <a:srgbClr val="993300"/>
                </a:solidFill>
                <a:latin typeface="Calibri"/>
                <a:cs typeface="Calibri"/>
              </a:rPr>
              <a:t>задач </a:t>
            </a:r>
            <a:r>
              <a:rPr sz="2700" b="1" i="1" spc="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700" b="1" i="1" spc="-5" dirty="0">
                <a:solidFill>
                  <a:srgbClr val="993300"/>
                </a:solidFill>
                <a:latin typeface="Calibri"/>
                <a:cs typeface="Calibri"/>
              </a:rPr>
              <a:t>оптимизации учебного процесса, </a:t>
            </a:r>
            <a:r>
              <a:rPr sz="2700" b="1" i="1" spc="-60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700" b="1" i="1" dirty="0">
                <a:solidFill>
                  <a:srgbClr val="993300"/>
                </a:solidFill>
                <a:latin typeface="Calibri"/>
                <a:cs typeface="Calibri"/>
              </a:rPr>
              <a:t>дифференциации</a:t>
            </a:r>
            <a:r>
              <a:rPr sz="2700" b="1" i="1" spc="-1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700" b="1" i="1" spc="-10" dirty="0">
                <a:solidFill>
                  <a:srgbClr val="993300"/>
                </a:solidFill>
                <a:latin typeface="Calibri"/>
                <a:cs typeface="Calibri"/>
              </a:rPr>
              <a:t>учащихся,</a:t>
            </a:r>
            <a:r>
              <a:rPr sz="2700" b="1" i="1" spc="1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700" b="1" i="1" dirty="0">
                <a:solidFill>
                  <a:srgbClr val="993300"/>
                </a:solidFill>
                <a:latin typeface="Calibri"/>
                <a:cs typeface="Calibri"/>
              </a:rPr>
              <a:t>а</a:t>
            </a:r>
            <a:endParaRPr sz="2700">
              <a:latin typeface="Calibri"/>
              <a:cs typeface="Calibri"/>
            </a:endParaRPr>
          </a:p>
          <a:p>
            <a:pPr marL="239395" marR="223520" indent="-6985" algn="ctr">
              <a:lnSpc>
                <a:spcPct val="100000"/>
              </a:lnSpc>
              <a:spcBef>
                <a:spcPts val="5"/>
              </a:spcBef>
            </a:pPr>
            <a:r>
              <a:rPr sz="2700" b="1" i="1" spc="-10" dirty="0">
                <a:solidFill>
                  <a:srgbClr val="993300"/>
                </a:solidFill>
                <a:latin typeface="Calibri"/>
                <a:cs typeface="Calibri"/>
              </a:rPr>
              <a:t>также </a:t>
            </a:r>
            <a:r>
              <a:rPr sz="2700" b="1" i="1" spc="-5" dirty="0">
                <a:solidFill>
                  <a:srgbClr val="993300"/>
                </a:solidFill>
                <a:latin typeface="Calibri"/>
                <a:cs typeface="Calibri"/>
              </a:rPr>
              <a:t>совершенствования </a:t>
            </a:r>
            <a:r>
              <a:rPr sz="2700" b="1" i="1" dirty="0">
                <a:solidFill>
                  <a:srgbClr val="993300"/>
                </a:solidFill>
                <a:latin typeface="Calibri"/>
                <a:cs typeface="Calibri"/>
              </a:rPr>
              <a:t> учебных программ и </a:t>
            </a:r>
            <a:r>
              <a:rPr sz="2700" b="1" i="1" spc="-5" dirty="0">
                <a:solidFill>
                  <a:srgbClr val="993300"/>
                </a:solidFill>
                <a:latin typeface="Calibri"/>
                <a:cs typeface="Calibri"/>
              </a:rPr>
              <a:t>методов </a:t>
            </a:r>
            <a:r>
              <a:rPr sz="2700" b="1" i="1" spc="-60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700" b="1" i="1" spc="-5" dirty="0">
                <a:solidFill>
                  <a:srgbClr val="993300"/>
                </a:solidFill>
                <a:latin typeface="Calibri"/>
                <a:cs typeface="Calibri"/>
              </a:rPr>
              <a:t>педагогического</a:t>
            </a:r>
            <a:r>
              <a:rPr sz="2700" b="1" i="1" spc="-9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700" b="1" i="1" dirty="0">
                <a:solidFill>
                  <a:srgbClr val="993300"/>
                </a:solidFill>
                <a:latin typeface="Calibri"/>
                <a:cs typeface="Calibri"/>
              </a:rPr>
              <a:t>воздействия.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9456" y="835152"/>
            <a:ext cx="3268979" cy="4947285"/>
            <a:chOff x="219456" y="835152"/>
            <a:chExt cx="3268979" cy="49472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652" y="879348"/>
              <a:ext cx="3180588" cy="4858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1554" y="857250"/>
              <a:ext cx="3225165" cy="4902835"/>
            </a:xfrm>
            <a:custGeom>
              <a:avLst/>
              <a:gdLst/>
              <a:ahLst/>
              <a:cxnLst/>
              <a:rect l="l" t="t" r="r" b="b"/>
              <a:pathLst>
                <a:path w="3225165" h="4902835">
                  <a:moveTo>
                    <a:pt x="0" y="4902708"/>
                  </a:moveTo>
                  <a:lnTo>
                    <a:pt x="3224784" y="4902708"/>
                  </a:lnTo>
                  <a:lnTo>
                    <a:pt x="3224784" y="0"/>
                  </a:lnTo>
                  <a:lnTo>
                    <a:pt x="0" y="0"/>
                  </a:lnTo>
                  <a:lnTo>
                    <a:pt x="0" y="4902708"/>
                  </a:lnTo>
                  <a:close/>
                </a:path>
              </a:pathLst>
            </a:custGeom>
            <a:ln w="44196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87311" y="1296924"/>
            <a:ext cx="2249805" cy="2824480"/>
            <a:chOff x="6687311" y="1296924"/>
            <a:chExt cx="2249805" cy="28244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1507" y="1341120"/>
              <a:ext cx="2161031" cy="27355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09409" y="1319022"/>
              <a:ext cx="2205355" cy="2780030"/>
            </a:xfrm>
            <a:custGeom>
              <a:avLst/>
              <a:gdLst/>
              <a:ahLst/>
              <a:cxnLst/>
              <a:rect l="l" t="t" r="r" b="b"/>
              <a:pathLst>
                <a:path w="2205354" h="2780029">
                  <a:moveTo>
                    <a:pt x="0" y="2779776"/>
                  </a:moveTo>
                  <a:lnTo>
                    <a:pt x="2205228" y="2779776"/>
                  </a:lnTo>
                  <a:lnTo>
                    <a:pt x="2205228" y="0"/>
                  </a:lnTo>
                  <a:lnTo>
                    <a:pt x="0" y="0"/>
                  </a:lnTo>
                  <a:lnTo>
                    <a:pt x="0" y="2779776"/>
                  </a:lnTo>
                  <a:close/>
                </a:path>
              </a:pathLst>
            </a:custGeom>
            <a:ln w="44196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1580" y="1472120"/>
            <a:ext cx="6823709" cy="4200525"/>
            <a:chOff x="711580" y="1472120"/>
            <a:chExt cx="6823709" cy="42005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903" y="4268724"/>
              <a:ext cx="864107" cy="13594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3805" y="4246625"/>
              <a:ext cx="908685" cy="1403985"/>
            </a:xfrm>
            <a:custGeom>
              <a:avLst/>
              <a:gdLst/>
              <a:ahLst/>
              <a:cxnLst/>
              <a:rect l="l" t="t" r="r" b="b"/>
              <a:pathLst>
                <a:path w="908685" h="1403985">
                  <a:moveTo>
                    <a:pt x="0" y="1403604"/>
                  </a:moveTo>
                  <a:lnTo>
                    <a:pt x="908304" y="1403604"/>
                  </a:lnTo>
                  <a:lnTo>
                    <a:pt x="908304" y="0"/>
                  </a:lnTo>
                  <a:lnTo>
                    <a:pt x="0" y="0"/>
                  </a:lnTo>
                  <a:lnTo>
                    <a:pt x="0" y="1403604"/>
                  </a:lnTo>
                  <a:close/>
                </a:path>
              </a:pathLst>
            </a:custGeom>
            <a:ln w="44196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76422" y="1485138"/>
              <a:ext cx="2763520" cy="1548765"/>
            </a:xfrm>
            <a:custGeom>
              <a:avLst/>
              <a:gdLst/>
              <a:ahLst/>
              <a:cxnLst/>
              <a:rect l="l" t="t" r="r" b="b"/>
              <a:pathLst>
                <a:path w="2763520" h="1548764">
                  <a:moveTo>
                    <a:pt x="1381505" y="0"/>
                  </a:moveTo>
                  <a:lnTo>
                    <a:pt x="0" y="1548384"/>
                  </a:lnTo>
                  <a:lnTo>
                    <a:pt x="2763012" y="1548384"/>
                  </a:lnTo>
                  <a:lnTo>
                    <a:pt x="1381505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76422" y="1485138"/>
              <a:ext cx="2763520" cy="1548765"/>
            </a:xfrm>
            <a:custGeom>
              <a:avLst/>
              <a:gdLst/>
              <a:ahLst/>
              <a:cxnLst/>
              <a:rect l="l" t="t" r="r" b="b"/>
              <a:pathLst>
                <a:path w="2763520" h="1548764">
                  <a:moveTo>
                    <a:pt x="0" y="1548384"/>
                  </a:moveTo>
                  <a:lnTo>
                    <a:pt x="1381505" y="0"/>
                  </a:lnTo>
                  <a:lnTo>
                    <a:pt x="2763012" y="1548384"/>
                  </a:lnTo>
                  <a:lnTo>
                    <a:pt x="0" y="15483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94153" y="3033522"/>
              <a:ext cx="5527675" cy="1548765"/>
            </a:xfrm>
            <a:custGeom>
              <a:avLst/>
              <a:gdLst/>
              <a:ahLst/>
              <a:cxnLst/>
              <a:rect l="l" t="t" r="r" b="b"/>
              <a:pathLst>
                <a:path w="5527675" h="1548764">
                  <a:moveTo>
                    <a:pt x="4145533" y="0"/>
                  </a:moveTo>
                  <a:lnTo>
                    <a:pt x="1382013" y="0"/>
                  </a:lnTo>
                  <a:lnTo>
                    <a:pt x="0" y="1548383"/>
                  </a:lnTo>
                  <a:lnTo>
                    <a:pt x="5527548" y="1548383"/>
                  </a:lnTo>
                  <a:lnTo>
                    <a:pt x="4145533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94153" y="3033522"/>
              <a:ext cx="5527675" cy="1548765"/>
            </a:xfrm>
            <a:custGeom>
              <a:avLst/>
              <a:gdLst/>
              <a:ahLst/>
              <a:cxnLst/>
              <a:rect l="l" t="t" r="r" b="b"/>
              <a:pathLst>
                <a:path w="5527675" h="1548764">
                  <a:moveTo>
                    <a:pt x="0" y="1548383"/>
                  </a:moveTo>
                  <a:lnTo>
                    <a:pt x="1382013" y="0"/>
                  </a:lnTo>
                  <a:lnTo>
                    <a:pt x="4145533" y="0"/>
                  </a:lnTo>
                  <a:lnTo>
                    <a:pt x="5527548" y="1548383"/>
                  </a:lnTo>
                  <a:lnTo>
                    <a:pt x="0" y="154838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58088" y="424941"/>
            <a:ext cx="723773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470534" algn="l"/>
              </a:tabLst>
            </a:pPr>
            <a:r>
              <a:rPr sz="2900" b="1" i="1" spc="-5" dirty="0">
                <a:solidFill>
                  <a:srgbClr val="993300"/>
                </a:solidFill>
                <a:latin typeface="Calibri"/>
                <a:cs typeface="Calibri"/>
              </a:rPr>
              <a:t>Педагогическая</a:t>
            </a:r>
            <a:r>
              <a:rPr sz="2900" b="1" i="1" spc="-5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900" b="1" i="1" spc="-10" dirty="0">
                <a:solidFill>
                  <a:srgbClr val="993300"/>
                </a:solidFill>
                <a:latin typeface="Calibri"/>
                <a:cs typeface="Calibri"/>
              </a:rPr>
              <a:t>диагностика</a:t>
            </a:r>
            <a:r>
              <a:rPr sz="2900" b="1" i="1" spc="-6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2900" b="1" i="1" spc="-5" dirty="0">
                <a:solidFill>
                  <a:srgbClr val="993300"/>
                </a:solidFill>
                <a:latin typeface="Calibri"/>
                <a:cs typeface="Calibri"/>
              </a:rPr>
              <a:t>позволяет: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78529" y="1668018"/>
            <a:ext cx="2559685" cy="25501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133985">
              <a:lnSpc>
                <a:spcPts val="2110"/>
              </a:lnSpc>
              <a:spcBef>
                <a:spcPts val="415"/>
              </a:spcBef>
            </a:pPr>
            <a:r>
              <a:rPr sz="2000" b="1" spc="-5" dirty="0">
                <a:solidFill>
                  <a:srgbClr val="993300"/>
                </a:solidFill>
                <a:latin typeface="Cambria"/>
                <a:cs typeface="Cambria"/>
              </a:rPr>
              <a:t>Выявить </a:t>
            </a:r>
            <a:r>
              <a:rPr sz="2000" b="1" spc="-10" dirty="0">
                <a:solidFill>
                  <a:srgbClr val="993300"/>
                </a:solidFill>
                <a:latin typeface="Cambria"/>
                <a:cs typeface="Cambria"/>
              </a:rPr>
              <a:t>характер </a:t>
            </a:r>
            <a:r>
              <a:rPr sz="2000" b="1" spc="-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spc="-25" dirty="0">
                <a:solidFill>
                  <a:srgbClr val="993300"/>
                </a:solidFill>
                <a:latin typeface="Cambria"/>
                <a:cs typeface="Cambria"/>
              </a:rPr>
              <a:t>трудностей</a:t>
            </a:r>
            <a:r>
              <a:rPr sz="2000" b="1" spc="-6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993300"/>
                </a:solidFill>
                <a:latin typeface="Cambria"/>
                <a:cs typeface="Cambria"/>
              </a:rPr>
              <a:t>ученика,</a:t>
            </a:r>
            <a:endParaRPr sz="2000">
              <a:latin typeface="Cambria"/>
              <a:cs typeface="Cambria"/>
            </a:endParaRPr>
          </a:p>
          <a:p>
            <a:pPr marL="680085" marR="404495" indent="-271780">
              <a:lnSpc>
                <a:spcPts val="2100"/>
              </a:lnSpc>
              <a:spcBef>
                <a:spcPts val="10"/>
              </a:spcBef>
            </a:pPr>
            <a:r>
              <a:rPr sz="2000" b="1" spc="-10" dirty="0">
                <a:solidFill>
                  <a:srgbClr val="993300"/>
                </a:solidFill>
                <a:latin typeface="Cambria"/>
                <a:cs typeface="Cambria"/>
              </a:rPr>
              <a:t>установить</a:t>
            </a:r>
            <a:r>
              <a:rPr sz="2000" b="1" spc="-6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993300"/>
                </a:solidFill>
                <a:latin typeface="Cambria"/>
                <a:cs typeface="Cambria"/>
              </a:rPr>
              <a:t>их </a:t>
            </a:r>
            <a:r>
              <a:rPr sz="2000" b="1" spc="-42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993300"/>
                </a:solidFill>
                <a:latin typeface="Cambria"/>
                <a:cs typeface="Cambria"/>
              </a:rPr>
              <a:t>причины.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Cambria"/>
              <a:cs typeface="Cambria"/>
            </a:endParaRPr>
          </a:p>
          <a:p>
            <a:pPr marL="56515" marR="50800" algn="ctr">
              <a:lnSpc>
                <a:spcPts val="2110"/>
              </a:lnSpc>
            </a:pPr>
            <a:r>
              <a:rPr sz="2000" b="1" spc="-30" dirty="0">
                <a:solidFill>
                  <a:srgbClr val="993300"/>
                </a:solidFill>
                <a:latin typeface="Cambria"/>
                <a:cs typeface="Cambria"/>
              </a:rPr>
              <a:t>Установить </a:t>
            </a:r>
            <a:r>
              <a:rPr sz="2000" b="1" spc="-5" dirty="0">
                <a:solidFill>
                  <a:srgbClr val="993300"/>
                </a:solidFill>
                <a:latin typeface="Cambria"/>
                <a:cs typeface="Cambria"/>
              </a:rPr>
              <a:t>уровень </a:t>
            </a:r>
            <a:r>
              <a:rPr sz="2000" b="1" spc="-43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993300"/>
                </a:solidFill>
                <a:latin typeface="Cambria"/>
                <a:cs typeface="Cambria"/>
              </a:rPr>
              <a:t>овладения </a:t>
            </a:r>
            <a:r>
              <a:rPr sz="2000" b="1" dirty="0">
                <a:solidFill>
                  <a:srgbClr val="993300"/>
                </a:solidFill>
                <a:latin typeface="Cambria"/>
                <a:cs typeface="Cambria"/>
              </a:rPr>
              <a:t>учебной </a:t>
            </a:r>
            <a:r>
              <a:rPr sz="2000" b="1" spc="-43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993300"/>
                </a:solidFill>
                <a:latin typeface="Cambria"/>
                <a:cs typeface="Cambria"/>
              </a:rPr>
              <a:t>деятельностью.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8931" y="4568952"/>
            <a:ext cx="8318500" cy="1574800"/>
            <a:chOff x="598931" y="4568952"/>
            <a:chExt cx="8318500" cy="1574800"/>
          </a:xfrm>
        </p:grpSpPr>
        <p:sp>
          <p:nvSpPr>
            <p:cNvPr id="16" name="object 16"/>
            <p:cNvSpPr/>
            <p:nvPr/>
          </p:nvSpPr>
          <p:spPr>
            <a:xfrm>
              <a:off x="611885" y="4581906"/>
              <a:ext cx="8292465" cy="1548765"/>
            </a:xfrm>
            <a:custGeom>
              <a:avLst/>
              <a:gdLst/>
              <a:ahLst/>
              <a:cxnLst/>
              <a:rect l="l" t="t" r="r" b="b"/>
              <a:pathLst>
                <a:path w="8292465" h="1548764">
                  <a:moveTo>
                    <a:pt x="6910070" y="0"/>
                  </a:moveTo>
                  <a:lnTo>
                    <a:pt x="1382014" y="0"/>
                  </a:lnTo>
                  <a:lnTo>
                    <a:pt x="0" y="1548384"/>
                  </a:lnTo>
                  <a:lnTo>
                    <a:pt x="8292084" y="1548384"/>
                  </a:lnTo>
                  <a:lnTo>
                    <a:pt x="6910070" y="0"/>
                  </a:lnTo>
                  <a:close/>
                </a:path>
              </a:pathLst>
            </a:custGeom>
            <a:solidFill>
              <a:srgbClr val="E6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1885" y="4581906"/>
              <a:ext cx="8292465" cy="1548765"/>
            </a:xfrm>
            <a:custGeom>
              <a:avLst/>
              <a:gdLst/>
              <a:ahLst/>
              <a:cxnLst/>
              <a:rect l="l" t="t" r="r" b="b"/>
              <a:pathLst>
                <a:path w="8292465" h="1548764">
                  <a:moveTo>
                    <a:pt x="0" y="1548384"/>
                  </a:moveTo>
                  <a:lnTo>
                    <a:pt x="1382014" y="0"/>
                  </a:lnTo>
                  <a:lnTo>
                    <a:pt x="6910070" y="0"/>
                  </a:lnTo>
                  <a:lnTo>
                    <a:pt x="8292084" y="1548384"/>
                  </a:lnTo>
                  <a:lnTo>
                    <a:pt x="0" y="15483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80817" y="5033009"/>
            <a:ext cx="4554220" cy="5994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980440" marR="5080" indent="-968375">
              <a:lnSpc>
                <a:spcPts val="2110"/>
              </a:lnSpc>
              <a:spcBef>
                <a:spcPts val="415"/>
              </a:spcBef>
            </a:pPr>
            <a:r>
              <a:rPr sz="2000" b="1" dirty="0">
                <a:solidFill>
                  <a:srgbClr val="993300"/>
                </a:solidFill>
                <a:latin typeface="Cambria"/>
                <a:cs typeface="Cambria"/>
              </a:rPr>
              <a:t>Оценить</a:t>
            </a:r>
            <a:r>
              <a:rPr sz="2000" b="1" spc="-4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993300"/>
                </a:solidFill>
                <a:latin typeface="Cambria"/>
                <a:cs typeface="Cambria"/>
              </a:rPr>
              <a:t>изменения,</a:t>
            </a:r>
            <a:r>
              <a:rPr sz="2000" b="1" spc="-2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993300"/>
                </a:solidFill>
                <a:latin typeface="Cambria"/>
                <a:cs typeface="Cambria"/>
              </a:rPr>
              <a:t>происшедшие</a:t>
            </a:r>
            <a:r>
              <a:rPr sz="2000" b="1" spc="-5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993300"/>
                </a:solidFill>
                <a:latin typeface="Cambria"/>
                <a:cs typeface="Cambria"/>
              </a:rPr>
              <a:t>в </a:t>
            </a:r>
            <a:r>
              <a:rPr sz="2000" b="1" spc="-42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993300"/>
                </a:solidFill>
                <a:latin typeface="Cambria"/>
                <a:cs typeface="Cambria"/>
              </a:rPr>
              <a:t>развитии</a:t>
            </a:r>
            <a:r>
              <a:rPr sz="2000" b="1" spc="-2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993300"/>
                </a:solidFill>
                <a:latin typeface="Cambria"/>
                <a:cs typeface="Cambria"/>
              </a:rPr>
              <a:t>учащегося.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5569" y="256159"/>
            <a:ext cx="6923405" cy="4502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7680" marR="5080" indent="-142430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061845" algn="l"/>
              </a:tabLst>
            </a:pPr>
            <a:r>
              <a:rPr sz="3600" b="1" i="1" spc="-5" dirty="0">
                <a:solidFill>
                  <a:srgbClr val="993300"/>
                </a:solidFill>
                <a:latin typeface="Calibri"/>
                <a:cs typeface="Calibri"/>
              </a:rPr>
              <a:t>Данные </a:t>
            </a:r>
            <a:r>
              <a:rPr sz="3600" b="1" i="1" spc="-15" dirty="0">
                <a:solidFill>
                  <a:srgbClr val="993300"/>
                </a:solidFill>
                <a:latin typeface="Calibri"/>
                <a:cs typeface="Calibri"/>
              </a:rPr>
              <a:t>педагогической </a:t>
            </a:r>
            <a:r>
              <a:rPr sz="3600" b="1" i="1" spc="-80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3600" b="1" i="1" spc="-5" dirty="0">
                <a:solidFill>
                  <a:srgbClr val="993300"/>
                </a:solidFill>
                <a:latin typeface="Calibri"/>
                <a:cs typeface="Calibri"/>
              </a:rPr>
              <a:t>диагностики</a:t>
            </a:r>
            <a:r>
              <a:rPr sz="3600" b="1" i="1" spc="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3600" b="1" i="1" dirty="0">
                <a:solidFill>
                  <a:srgbClr val="993300"/>
                </a:solidFill>
                <a:latin typeface="Calibri"/>
                <a:cs typeface="Calibri"/>
              </a:rPr>
              <a:t>-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Calibri"/>
              <a:cs typeface="Calibri"/>
            </a:endParaRPr>
          </a:p>
          <a:p>
            <a:pPr marL="405765" marR="2806065" algn="ctr">
              <a:lnSpc>
                <a:spcPct val="120000"/>
              </a:lnSpc>
            </a:pPr>
            <a:r>
              <a:rPr sz="3200" b="1" i="1" spc="-5" dirty="0">
                <a:solidFill>
                  <a:srgbClr val="993300"/>
                </a:solidFill>
                <a:latin typeface="Cambria"/>
                <a:cs typeface="Cambria"/>
              </a:rPr>
              <a:t>основа</a:t>
            </a:r>
            <a:r>
              <a:rPr sz="3200" b="1" i="1" spc="-7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3200" b="1" i="1" spc="-5" dirty="0">
                <a:solidFill>
                  <a:srgbClr val="993300"/>
                </a:solidFill>
                <a:latin typeface="Cambria"/>
                <a:cs typeface="Cambria"/>
              </a:rPr>
              <a:t>реализации </a:t>
            </a:r>
            <a:r>
              <a:rPr sz="3200" b="1" i="1" spc="-69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3200" b="1" i="1" spc="-5" dirty="0">
                <a:solidFill>
                  <a:srgbClr val="993300"/>
                </a:solidFill>
                <a:latin typeface="Cambria"/>
                <a:cs typeface="Cambria"/>
              </a:rPr>
              <a:t>индивидуально</a:t>
            </a:r>
            <a:r>
              <a:rPr sz="3200" b="1" i="1" spc="-4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Cambria"/>
                <a:cs typeface="Cambria"/>
              </a:rPr>
              <a:t>-</a:t>
            </a:r>
            <a:endParaRPr sz="3200">
              <a:latin typeface="Cambria"/>
              <a:cs typeface="Cambria"/>
            </a:endParaRPr>
          </a:p>
          <a:p>
            <a:pPr marR="2398395" algn="ctr">
              <a:lnSpc>
                <a:spcPct val="100000"/>
              </a:lnSpc>
              <a:spcBef>
                <a:spcPts val="5"/>
              </a:spcBef>
            </a:pPr>
            <a:r>
              <a:rPr sz="3200" b="1" i="1" dirty="0">
                <a:solidFill>
                  <a:srgbClr val="993300"/>
                </a:solidFill>
                <a:latin typeface="Cambria"/>
                <a:cs typeface="Cambria"/>
              </a:rPr>
              <a:t>дифференцированного</a:t>
            </a:r>
            <a:endParaRPr sz="3200">
              <a:latin typeface="Cambria"/>
              <a:cs typeface="Cambria"/>
            </a:endParaRPr>
          </a:p>
          <a:p>
            <a:pPr marR="2310765" algn="ctr">
              <a:lnSpc>
                <a:spcPct val="100000"/>
              </a:lnSpc>
              <a:spcBef>
                <a:spcPts val="765"/>
              </a:spcBef>
            </a:pPr>
            <a:r>
              <a:rPr sz="3200" b="1" i="1" spc="-10" dirty="0">
                <a:solidFill>
                  <a:srgbClr val="993300"/>
                </a:solidFill>
                <a:latin typeface="Cambria"/>
                <a:cs typeface="Cambria"/>
              </a:rPr>
              <a:t>подхода</a:t>
            </a:r>
            <a:r>
              <a:rPr sz="3200" b="1" i="1" spc="-2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3200" b="1" i="1" dirty="0">
                <a:solidFill>
                  <a:srgbClr val="993300"/>
                </a:solidFill>
                <a:latin typeface="Cambria"/>
                <a:cs typeface="Cambria"/>
              </a:rPr>
              <a:t>в</a:t>
            </a:r>
            <a:r>
              <a:rPr sz="3200" b="1" i="1" spc="-3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3200" b="1" i="1" spc="-5" dirty="0">
                <a:solidFill>
                  <a:srgbClr val="993300"/>
                </a:solidFill>
                <a:latin typeface="Cambria"/>
                <a:cs typeface="Cambria"/>
              </a:rPr>
              <a:t>обучении.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71" y="1461516"/>
            <a:ext cx="3995927" cy="44150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67992" y="496950"/>
            <a:ext cx="7297420" cy="528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584200" algn="l"/>
              </a:tabLst>
            </a:pPr>
            <a:r>
              <a:rPr sz="4000" b="1" i="1" spc="-10" dirty="0">
                <a:solidFill>
                  <a:srgbClr val="993300"/>
                </a:solidFill>
                <a:latin typeface="Calibri"/>
                <a:cs typeface="Calibri"/>
              </a:rPr>
              <a:t>Диагностика</a:t>
            </a:r>
            <a:r>
              <a:rPr sz="4000" b="1" i="1" spc="-2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4000" b="1" i="1" spc="-5" dirty="0">
                <a:solidFill>
                  <a:srgbClr val="993300"/>
                </a:solidFill>
                <a:latin typeface="Calibri"/>
                <a:cs typeface="Calibri"/>
              </a:rPr>
              <a:t>включает: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93300"/>
              </a:buClr>
              <a:buFont typeface="Wingdings"/>
              <a:buChar char=""/>
            </a:pPr>
            <a:endParaRPr sz="3500">
              <a:latin typeface="Calibri"/>
              <a:cs typeface="Calibri"/>
            </a:endParaRPr>
          </a:p>
          <a:p>
            <a:pPr marL="2746375" lvl="1" indent="-343535">
              <a:lnSpc>
                <a:spcPct val="100000"/>
              </a:lnSpc>
              <a:buFont typeface="Cambria"/>
              <a:buChar char="-"/>
              <a:tabLst>
                <a:tab pos="2746375" algn="l"/>
                <a:tab pos="2747010" algn="l"/>
              </a:tabLst>
            </a:pPr>
            <a:r>
              <a:rPr sz="2400" b="1" i="1" spc="-20" dirty="0">
                <a:solidFill>
                  <a:srgbClr val="993300"/>
                </a:solidFill>
                <a:latin typeface="Cambria"/>
                <a:cs typeface="Cambria"/>
              </a:rPr>
              <a:t>Контроль,</a:t>
            </a: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993300"/>
                </a:solidFill>
                <a:latin typeface="Cambria"/>
                <a:cs typeface="Cambria"/>
              </a:rPr>
              <a:t>проверка, оценка;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993300"/>
              </a:buClr>
              <a:buFont typeface="Cambria"/>
              <a:buChar char="-"/>
            </a:pPr>
            <a:endParaRPr sz="3400">
              <a:latin typeface="Cambria"/>
              <a:cs typeface="Cambria"/>
            </a:endParaRPr>
          </a:p>
          <a:p>
            <a:pPr marL="2403475" marR="285115" indent="66675">
              <a:lnSpc>
                <a:spcPct val="100000"/>
              </a:lnSpc>
            </a:pPr>
            <a:r>
              <a:rPr sz="2400" b="1" i="1" dirty="0">
                <a:solidFill>
                  <a:srgbClr val="993300"/>
                </a:solidFill>
                <a:latin typeface="Cambria"/>
                <a:cs typeface="Cambria"/>
              </a:rPr>
              <a:t>- </a:t>
            </a:r>
            <a:r>
              <a:rPr sz="2400" b="1" i="1" spc="-10" dirty="0">
                <a:solidFill>
                  <a:srgbClr val="993300"/>
                </a:solidFill>
                <a:latin typeface="Cambria"/>
                <a:cs typeface="Cambria"/>
              </a:rPr>
              <a:t>Накопление статистических </a:t>
            </a:r>
            <a:r>
              <a:rPr sz="2400" b="1" i="1" spc="-5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данных,</a:t>
            </a:r>
            <a:r>
              <a:rPr sz="2400" b="1" i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их анализ;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Cambria"/>
              <a:cs typeface="Cambria"/>
            </a:endParaRPr>
          </a:p>
          <a:p>
            <a:pPr marL="2746375" lvl="1" indent="-343535">
              <a:lnSpc>
                <a:spcPct val="100000"/>
              </a:lnSpc>
              <a:buFont typeface="Cambria"/>
              <a:buChar char="-"/>
              <a:tabLst>
                <a:tab pos="2746375" algn="l"/>
                <a:tab pos="2747010" algn="l"/>
              </a:tabLst>
            </a:pP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Выявление</a:t>
            </a:r>
            <a:r>
              <a:rPr sz="2400" b="1" i="1" spc="-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динамики,</a:t>
            </a:r>
            <a:endParaRPr sz="2400">
              <a:latin typeface="Cambria"/>
              <a:cs typeface="Cambria"/>
            </a:endParaRPr>
          </a:p>
          <a:p>
            <a:pPr marR="84455" algn="ctr">
              <a:lnSpc>
                <a:spcPct val="100000"/>
              </a:lnSpc>
              <a:spcBef>
                <a:spcPts val="5"/>
              </a:spcBef>
            </a:pP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тенденций;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Cambria"/>
              <a:cs typeface="Cambria"/>
            </a:endParaRPr>
          </a:p>
          <a:p>
            <a:pPr marL="2746375" marR="5080" lvl="1" indent="-342900">
              <a:lnSpc>
                <a:spcPct val="100000"/>
              </a:lnSpc>
              <a:buFont typeface="Cambria"/>
              <a:buChar char="-"/>
              <a:tabLst>
                <a:tab pos="2746375" algn="l"/>
                <a:tab pos="2747010" algn="l"/>
              </a:tabLst>
            </a:pPr>
            <a:r>
              <a:rPr sz="2400" b="1" i="1" spc="-10" dirty="0">
                <a:solidFill>
                  <a:srgbClr val="993300"/>
                </a:solidFill>
                <a:latin typeface="Cambria"/>
                <a:cs typeface="Cambria"/>
              </a:rPr>
              <a:t>Прогнозирование</a:t>
            </a:r>
            <a:r>
              <a:rPr sz="2400" b="1" i="1" spc="4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дальнейшего </a:t>
            </a:r>
            <a:r>
              <a:rPr sz="2400" b="1" i="1" spc="-5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развития</a:t>
            </a:r>
            <a:r>
              <a:rPr sz="2400" b="1" i="1" spc="-1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работы.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88820"/>
            <a:ext cx="4067555" cy="34594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88973" y="364627"/>
            <a:ext cx="7217409" cy="588962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135"/>
              </a:spcBef>
              <a:buFont typeface="Wingdings"/>
              <a:buChar char=""/>
              <a:tabLst>
                <a:tab pos="584200" algn="l"/>
              </a:tabLst>
            </a:pPr>
            <a:r>
              <a:rPr sz="4000" b="1" i="1" spc="-5" dirty="0">
                <a:solidFill>
                  <a:srgbClr val="993300"/>
                </a:solidFill>
                <a:latin typeface="Calibri"/>
                <a:cs typeface="Calibri"/>
              </a:rPr>
              <a:t>Функции</a:t>
            </a:r>
            <a:r>
              <a:rPr sz="4000" b="1" i="1" spc="-35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4000" b="1" i="1" spc="-5" dirty="0">
                <a:solidFill>
                  <a:srgbClr val="993300"/>
                </a:solidFill>
                <a:latin typeface="Calibri"/>
                <a:cs typeface="Calibri"/>
              </a:rPr>
              <a:t>диагностики.</a:t>
            </a:r>
            <a:endParaRPr sz="4000">
              <a:latin typeface="Calibri"/>
              <a:cs typeface="Calibri"/>
            </a:endParaRPr>
          </a:p>
          <a:p>
            <a:pPr marL="2093595" lvl="1" indent="-343535">
              <a:lnSpc>
                <a:spcPct val="100000"/>
              </a:lnSpc>
              <a:spcBef>
                <a:spcPts val="630"/>
              </a:spcBef>
              <a:buFont typeface="Wingdings"/>
              <a:buChar char=""/>
              <a:tabLst>
                <a:tab pos="2094230" algn="l"/>
              </a:tabLst>
            </a:pPr>
            <a:r>
              <a:rPr sz="2400" b="1" i="1" dirty="0">
                <a:solidFill>
                  <a:srgbClr val="993300"/>
                </a:solidFill>
                <a:latin typeface="Cambria"/>
                <a:cs typeface="Cambria"/>
              </a:rPr>
              <a:t>В</a:t>
            </a:r>
            <a:r>
              <a:rPr sz="2400" b="1" i="1" spc="-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сфере</a:t>
            </a:r>
            <a:r>
              <a:rPr sz="2400" b="1" i="1" spc="-10" dirty="0">
                <a:solidFill>
                  <a:srgbClr val="993300"/>
                </a:solidFill>
                <a:latin typeface="Cambria"/>
                <a:cs typeface="Cambria"/>
              </a:rPr>
              <a:t> воспитания:</a:t>
            </a:r>
            <a:endParaRPr sz="2400">
              <a:latin typeface="Cambria"/>
              <a:cs typeface="Cambria"/>
            </a:endParaRPr>
          </a:p>
          <a:p>
            <a:pPr marL="2093595" marR="793115" indent="-342900">
              <a:lnSpc>
                <a:spcPts val="2160"/>
              </a:lnSpc>
              <a:spcBef>
                <a:spcPts val="515"/>
              </a:spcBef>
              <a:buFont typeface="Arial MT"/>
              <a:buChar char="•"/>
              <a:tabLst>
                <a:tab pos="2093595" algn="l"/>
                <a:tab pos="2094230" algn="l"/>
              </a:tabLst>
            </a:pP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Выявление и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измерение состава </a:t>
            </a: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и </a:t>
            </a:r>
            <a:r>
              <a:rPr sz="2000" b="1" i="1" spc="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структуры</a:t>
            </a:r>
            <a:r>
              <a:rPr sz="2000" b="1" i="1" spc="-7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жизненных</a:t>
            </a:r>
            <a:r>
              <a:rPr sz="2000" b="1" i="1" spc="-3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установок </a:t>
            </a:r>
            <a:r>
              <a:rPr sz="2000" b="1" i="1" spc="-42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личности.</a:t>
            </a:r>
            <a:endParaRPr sz="2000">
              <a:latin typeface="Cambria"/>
              <a:cs typeface="Cambria"/>
            </a:endParaRPr>
          </a:p>
          <a:p>
            <a:pPr marL="2093595" marR="5080" indent="-342900">
              <a:lnSpc>
                <a:spcPts val="2160"/>
              </a:lnSpc>
              <a:spcBef>
                <a:spcPts val="480"/>
              </a:spcBef>
              <a:buFont typeface="Arial MT"/>
              <a:buChar char="•"/>
              <a:tabLst>
                <a:tab pos="2093595" algn="l"/>
                <a:tab pos="2094230" algn="l"/>
              </a:tabLst>
            </a:pP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Меры</a:t>
            </a:r>
            <a:r>
              <a:rPr sz="2000" b="1" i="1" spc="-3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овладения</a:t>
            </a:r>
            <a:r>
              <a:rPr sz="2000" b="1" i="1" spc="-2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личностью</a:t>
            </a:r>
            <a:r>
              <a:rPr sz="2000" b="1" i="1" spc="-6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15" dirty="0">
                <a:solidFill>
                  <a:srgbClr val="993300"/>
                </a:solidFill>
                <a:latin typeface="Cambria"/>
                <a:cs typeface="Cambria"/>
              </a:rPr>
              <a:t>культурным </a:t>
            </a:r>
            <a:r>
              <a:rPr sz="2000" b="1" i="1" spc="-42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потенциалом</a:t>
            </a:r>
            <a:r>
              <a:rPr sz="2000" b="1" i="1" spc="-2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человечества.</a:t>
            </a:r>
            <a:endParaRPr sz="2000">
              <a:latin typeface="Cambria"/>
              <a:cs typeface="Cambria"/>
            </a:endParaRPr>
          </a:p>
          <a:p>
            <a:pPr marL="2093595" indent="-343535">
              <a:lnSpc>
                <a:spcPct val="100000"/>
              </a:lnSpc>
              <a:spcBef>
                <a:spcPts val="254"/>
              </a:spcBef>
              <a:buFont typeface="Wingdings"/>
              <a:buChar char=""/>
              <a:tabLst>
                <a:tab pos="2094230" algn="l"/>
              </a:tabLst>
            </a:pPr>
            <a:r>
              <a:rPr sz="2400" b="1" i="1" dirty="0">
                <a:solidFill>
                  <a:srgbClr val="993300"/>
                </a:solidFill>
                <a:latin typeface="Cambria"/>
                <a:cs typeface="Cambria"/>
              </a:rPr>
              <a:t>В</a:t>
            </a:r>
            <a:r>
              <a:rPr sz="2400" b="1" i="1" spc="-2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сфере</a:t>
            </a:r>
            <a:r>
              <a:rPr sz="2400" b="1" i="1" spc="-10" dirty="0">
                <a:solidFill>
                  <a:srgbClr val="993300"/>
                </a:solidFill>
                <a:latin typeface="Cambria"/>
                <a:cs typeface="Cambria"/>
              </a:rPr>
              <a:t> образования:</a:t>
            </a:r>
            <a:endParaRPr sz="2400">
              <a:latin typeface="Cambria"/>
              <a:cs typeface="Cambria"/>
            </a:endParaRPr>
          </a:p>
          <a:p>
            <a:pPr marL="2093595" indent="-343535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2093595" algn="l"/>
                <a:tab pos="2094230" algn="l"/>
              </a:tabLst>
            </a:pP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Определение</a:t>
            </a:r>
            <a:r>
              <a:rPr sz="2000" b="1" i="1" spc="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меры</a:t>
            </a: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развития</a:t>
            </a:r>
            <a:r>
              <a:rPr sz="2000" b="1" i="1" spc="-2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личности.</a:t>
            </a:r>
            <a:endParaRPr sz="2000">
              <a:latin typeface="Cambria"/>
              <a:cs typeface="Cambria"/>
            </a:endParaRPr>
          </a:p>
          <a:p>
            <a:pPr marL="2093595" marR="247015" indent="-342900">
              <a:lnSpc>
                <a:spcPts val="2160"/>
              </a:lnSpc>
              <a:spcBef>
                <a:spcPts val="515"/>
              </a:spcBef>
              <a:buFont typeface="Arial MT"/>
              <a:buChar char="•"/>
              <a:tabLst>
                <a:tab pos="2093595" algn="l"/>
                <a:tab pos="2094230" algn="l"/>
              </a:tabLst>
            </a:pP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Меры </a:t>
            </a: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овладения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системой обобщенных </a:t>
            </a:r>
            <a:r>
              <a:rPr sz="2000" b="1" i="1" spc="-43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знаний</a:t>
            </a:r>
            <a:r>
              <a:rPr sz="2000" b="1" i="1" spc="-1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о</a:t>
            </a:r>
            <a:r>
              <a:rPr sz="2000" b="1" i="1" spc="-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себе,</a:t>
            </a:r>
            <a:r>
              <a:rPr sz="2000" b="1" i="1" spc="-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о</a:t>
            </a:r>
            <a:r>
              <a:rPr sz="2000" b="1" i="1" spc="-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мире,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 способах</a:t>
            </a:r>
            <a:endParaRPr sz="2000">
              <a:latin typeface="Cambria"/>
              <a:cs typeface="Cambria"/>
            </a:endParaRPr>
          </a:p>
          <a:p>
            <a:pPr marL="2093595">
              <a:lnSpc>
                <a:spcPts val="2130"/>
              </a:lnSpc>
            </a:pP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деятельности.</a:t>
            </a:r>
            <a:endParaRPr sz="2000">
              <a:latin typeface="Cambria"/>
              <a:cs typeface="Cambria"/>
            </a:endParaRPr>
          </a:p>
          <a:p>
            <a:pPr marL="2093595" indent="-343535">
              <a:lnSpc>
                <a:spcPct val="100000"/>
              </a:lnSpc>
              <a:spcBef>
                <a:spcPts val="285"/>
              </a:spcBef>
              <a:buFont typeface="Wingdings"/>
              <a:buChar char=""/>
              <a:tabLst>
                <a:tab pos="2094230" algn="l"/>
              </a:tabLst>
            </a:pPr>
            <a:r>
              <a:rPr sz="2400" b="1" i="1" dirty="0">
                <a:solidFill>
                  <a:srgbClr val="993300"/>
                </a:solidFill>
                <a:latin typeface="Cambria"/>
                <a:cs typeface="Cambria"/>
              </a:rPr>
              <a:t>В</a:t>
            </a:r>
            <a:r>
              <a:rPr sz="2400" b="1" i="1" spc="-3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сфере</a:t>
            </a:r>
            <a:r>
              <a:rPr sz="2400" b="1" i="1" spc="-2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993300"/>
                </a:solidFill>
                <a:latin typeface="Cambria"/>
                <a:cs typeface="Cambria"/>
              </a:rPr>
              <a:t>обучения:</a:t>
            </a:r>
            <a:endParaRPr sz="2400">
              <a:latin typeface="Cambria"/>
              <a:cs typeface="Cambria"/>
            </a:endParaRPr>
          </a:p>
          <a:p>
            <a:pPr marL="2093595" marR="487045" indent="-342900">
              <a:lnSpc>
                <a:spcPts val="2160"/>
              </a:lnSpc>
              <a:spcBef>
                <a:spcPts val="515"/>
              </a:spcBef>
              <a:buFont typeface="Arial MT"/>
              <a:buChar char="•"/>
              <a:tabLst>
                <a:tab pos="2093595" algn="l"/>
                <a:tab pos="2094230" algn="l"/>
              </a:tabLst>
            </a:pP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Определение уровня </a:t>
            </a: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овладения </a:t>
            </a:r>
            <a:r>
              <a:rPr sz="2000" b="1" i="1" spc="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10" dirty="0">
                <a:solidFill>
                  <a:srgbClr val="993300"/>
                </a:solidFill>
                <a:latin typeface="Cambria"/>
                <a:cs typeface="Cambria"/>
              </a:rPr>
              <a:t>конкретными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знаниями,</a:t>
            </a:r>
            <a:r>
              <a:rPr sz="2000" b="1" i="1" spc="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умениями</a:t>
            </a:r>
            <a:r>
              <a:rPr sz="2000" b="1" i="1" spc="-1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и </a:t>
            </a:r>
            <a:r>
              <a:rPr sz="2000" b="1" i="1" spc="-42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10" dirty="0">
                <a:solidFill>
                  <a:srgbClr val="993300"/>
                </a:solidFill>
                <a:latin typeface="Cambria"/>
                <a:cs typeface="Cambria"/>
              </a:rPr>
              <a:t>навыками,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приобретенными</a:t>
            </a:r>
            <a:r>
              <a:rPr sz="2000" b="1" i="1" spc="-1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dirty="0">
                <a:solidFill>
                  <a:srgbClr val="993300"/>
                </a:solidFill>
                <a:latin typeface="Cambria"/>
                <a:cs typeface="Cambria"/>
              </a:rPr>
              <a:t>в</a:t>
            </a:r>
            <a:endParaRPr sz="2000">
              <a:latin typeface="Cambria"/>
              <a:cs typeface="Cambria"/>
            </a:endParaRPr>
          </a:p>
          <a:p>
            <a:pPr marL="2093595">
              <a:lnSpc>
                <a:spcPts val="2130"/>
              </a:lnSpc>
            </a:pP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образовательном</a:t>
            </a:r>
            <a:r>
              <a:rPr sz="2000" b="1" i="1" spc="-4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993300"/>
                </a:solidFill>
                <a:latin typeface="Cambria"/>
                <a:cs typeface="Cambria"/>
              </a:rPr>
              <a:t>учреждении.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1700783"/>
            <a:ext cx="3168396" cy="41757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530478"/>
            <a:ext cx="5298440" cy="514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584835" algn="l"/>
              </a:tabLst>
            </a:pPr>
            <a:r>
              <a:rPr sz="3600" b="1" i="1" spc="-5" dirty="0">
                <a:solidFill>
                  <a:srgbClr val="993300"/>
                </a:solidFill>
                <a:latin typeface="Calibri"/>
                <a:cs typeface="Calibri"/>
              </a:rPr>
              <a:t>Методы</a:t>
            </a:r>
            <a:r>
              <a:rPr sz="3600" b="1" i="1" spc="-80" dirty="0">
                <a:solidFill>
                  <a:srgbClr val="993300"/>
                </a:solidFill>
                <a:latin typeface="Calibri"/>
                <a:cs typeface="Calibri"/>
              </a:rPr>
              <a:t> </a:t>
            </a:r>
            <a:r>
              <a:rPr sz="3600" b="1" i="1" spc="-5" dirty="0">
                <a:solidFill>
                  <a:srgbClr val="993300"/>
                </a:solidFill>
                <a:latin typeface="Calibri"/>
                <a:cs typeface="Calibri"/>
              </a:rPr>
              <a:t>диагностики: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Calibri"/>
              <a:cs typeface="Calibri"/>
            </a:endParaRPr>
          </a:p>
          <a:p>
            <a:pPr marL="355600" marR="2030095" indent="-342900">
              <a:lnSpc>
                <a:spcPct val="80100"/>
              </a:lnSpc>
              <a:buFont typeface="Wingdings"/>
              <a:buChar char=""/>
              <a:tabLst>
                <a:tab pos="355600" algn="l"/>
              </a:tabLst>
            </a:pP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Методы </a:t>
            </a:r>
            <a:r>
              <a:rPr sz="2200" b="1" i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психодиагностики </a:t>
            </a:r>
            <a:r>
              <a:rPr sz="2200" b="1" i="1" spc="-10" dirty="0">
                <a:solidFill>
                  <a:srgbClr val="993300"/>
                </a:solidFill>
                <a:latin typeface="Cambria"/>
                <a:cs typeface="Cambria"/>
              </a:rPr>
              <a:t>на </a:t>
            </a:r>
            <a:r>
              <a:rPr sz="2200" b="1" i="1" spc="-47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основе</a:t>
            </a:r>
            <a:r>
              <a:rPr sz="2200" b="1" i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наблюдения.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93300"/>
              </a:buClr>
              <a:buFont typeface="Wingdings"/>
              <a:buChar char=""/>
            </a:pPr>
            <a:endParaRPr sz="2650">
              <a:latin typeface="Cambria"/>
              <a:cs typeface="Cambria"/>
            </a:endParaRPr>
          </a:p>
          <a:p>
            <a:pPr marL="355600" marR="1857375" indent="-342900">
              <a:lnSpc>
                <a:spcPts val="2110"/>
              </a:lnSpc>
              <a:buFont typeface="Wingdings"/>
              <a:buChar char=""/>
              <a:tabLst>
                <a:tab pos="355600" algn="l"/>
              </a:tabLst>
            </a:pP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Опросные </a:t>
            </a:r>
            <a:r>
              <a:rPr sz="2200" b="1" i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10" dirty="0">
                <a:solidFill>
                  <a:srgbClr val="993300"/>
                </a:solidFill>
                <a:latin typeface="Cambria"/>
                <a:cs typeface="Cambria"/>
              </a:rPr>
              <a:t>психодиагностические</a:t>
            </a:r>
            <a:endParaRPr sz="2200">
              <a:latin typeface="Cambria"/>
              <a:cs typeface="Cambria"/>
            </a:endParaRPr>
          </a:p>
          <a:p>
            <a:pPr marL="355600" marR="1525905">
              <a:lnSpc>
                <a:spcPts val="2110"/>
              </a:lnSpc>
              <a:spcBef>
                <a:spcPts val="5"/>
              </a:spcBef>
            </a:pP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методы,</a:t>
            </a:r>
            <a:r>
              <a:rPr sz="2200" b="1" i="1" dirty="0">
                <a:solidFill>
                  <a:srgbClr val="993300"/>
                </a:solidFill>
                <a:latin typeface="Cambria"/>
                <a:cs typeface="Cambria"/>
              </a:rPr>
              <a:t> включая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 учет</a:t>
            </a:r>
            <a:r>
              <a:rPr sz="2200" b="1" i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и </a:t>
            </a:r>
            <a:r>
              <a:rPr sz="2200" b="1" i="1" spc="-47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анализ</a:t>
            </a:r>
            <a:r>
              <a:rPr sz="2200" b="1" i="1" spc="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поведенческих</a:t>
            </a:r>
            <a:endParaRPr sz="2200">
              <a:latin typeface="Cambria"/>
              <a:cs typeface="Cambria"/>
            </a:endParaRPr>
          </a:p>
          <a:p>
            <a:pPr marL="355600" marR="2055495">
              <a:lnSpc>
                <a:spcPct val="80000"/>
              </a:lnSpc>
              <a:spcBef>
                <a:spcPts val="20"/>
              </a:spcBef>
            </a:pP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реакций</a:t>
            </a:r>
            <a:r>
              <a:rPr sz="2200" b="1" i="1" spc="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и</a:t>
            </a:r>
            <a:r>
              <a:rPr sz="2200" b="1" i="1" spc="-15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продуктов </a:t>
            </a:r>
            <a:r>
              <a:rPr sz="2200" b="1" i="1" spc="-47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деятельности.</a:t>
            </a:r>
            <a:endParaRPr sz="22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700">
              <a:latin typeface="Cambria"/>
              <a:cs typeface="Cambria"/>
            </a:endParaRPr>
          </a:p>
          <a:p>
            <a:pPr marL="355600" marR="2103755" indent="-342900">
              <a:lnSpc>
                <a:spcPct val="80000"/>
              </a:lnSpc>
              <a:spcBef>
                <a:spcPts val="5"/>
              </a:spcBef>
              <a:buFont typeface="Wingdings"/>
              <a:buChar char=""/>
              <a:tabLst>
                <a:tab pos="355600" algn="l"/>
              </a:tabLst>
            </a:pPr>
            <a:r>
              <a:rPr sz="2200" b="1" i="1" spc="-10" dirty="0">
                <a:solidFill>
                  <a:srgbClr val="993300"/>
                </a:solidFill>
                <a:latin typeface="Cambria"/>
                <a:cs typeface="Cambria"/>
              </a:rPr>
              <a:t>Экспериментальные </a:t>
            </a:r>
            <a:r>
              <a:rPr sz="2200" b="1" i="1" spc="-470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993300"/>
                </a:solidFill>
                <a:latin typeface="Cambria"/>
                <a:cs typeface="Cambria"/>
              </a:rPr>
              <a:t>методы </a:t>
            </a:r>
            <a:r>
              <a:rPr sz="2200" b="1" i="1" dirty="0">
                <a:solidFill>
                  <a:srgbClr val="993300"/>
                </a:solidFill>
                <a:latin typeface="Cambria"/>
                <a:cs typeface="Cambria"/>
              </a:rPr>
              <a:t> </a:t>
            </a:r>
            <a:r>
              <a:rPr sz="2200" b="1" i="1" spc="-10" dirty="0">
                <a:solidFill>
                  <a:srgbClr val="993300"/>
                </a:solidFill>
                <a:latin typeface="Cambria"/>
                <a:cs typeface="Cambria"/>
              </a:rPr>
              <a:t>психодиагностики.</a:t>
            </a:r>
            <a:endParaRPr sz="22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43144" y="1549908"/>
            <a:ext cx="3528060" cy="4895215"/>
            <a:chOff x="5343144" y="1549908"/>
            <a:chExt cx="3528060" cy="48952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436" y="1600200"/>
              <a:ext cx="3427475" cy="47945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68290" y="1575054"/>
              <a:ext cx="3477895" cy="4845050"/>
            </a:xfrm>
            <a:custGeom>
              <a:avLst/>
              <a:gdLst/>
              <a:ahLst/>
              <a:cxnLst/>
              <a:rect l="l" t="t" r="r" b="b"/>
              <a:pathLst>
                <a:path w="3477895" h="4845050">
                  <a:moveTo>
                    <a:pt x="0" y="4844796"/>
                  </a:moveTo>
                  <a:lnTo>
                    <a:pt x="3477767" y="4844796"/>
                  </a:lnTo>
                  <a:lnTo>
                    <a:pt x="3477767" y="0"/>
                  </a:lnTo>
                  <a:lnTo>
                    <a:pt x="0" y="0"/>
                  </a:lnTo>
                  <a:lnTo>
                    <a:pt x="0" y="4844796"/>
                  </a:lnTo>
                  <a:close/>
                </a:path>
              </a:pathLst>
            </a:custGeom>
            <a:ln w="50291">
              <a:solidFill>
                <a:srgbClr val="99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576</Words>
  <Application>Microsoft Office PowerPoint</Application>
  <PresentationFormat>Экран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CloudConvert</dc:creator>
  <cp:lastModifiedBy>Кучукова</cp:lastModifiedBy>
  <cp:revision>1</cp:revision>
  <dcterms:created xsi:type="dcterms:W3CDTF">2024-01-31T06:37:22Z</dcterms:created>
  <dcterms:modified xsi:type="dcterms:W3CDTF">2024-01-31T06:40:12Z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2016-04-28T00:00:00Z</vt:filetime>
  </property>
  <property fmtid="{D5CDD505-2E9C-101B-9397-08002B2CF9AE}" pid="3" name="Creator">
    <vt:lpwstr>CloudConvert</vt:lpwstr>
  </property>
  <property fmtid="{D5CDD505-2E9C-101B-9397-08002B2CF9AE}" pid="4" name="LastSaved">
    <vt:filetime>2024-01-31T00:00:00Z</vt:filetime>
  </property>
</Properties>
</file>