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2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506" y="0"/>
                </a:lnTo>
                <a:lnTo>
                  <a:pt x="0" y="819404"/>
                </a:lnTo>
                <a:lnTo>
                  <a:pt x="48653" y="818012"/>
                </a:lnTo>
                <a:lnTo>
                  <a:pt x="96069" y="813890"/>
                </a:lnTo>
                <a:lnTo>
                  <a:pt x="142676" y="807114"/>
                </a:lnTo>
                <a:lnTo>
                  <a:pt x="188396" y="797760"/>
                </a:lnTo>
                <a:lnTo>
                  <a:pt x="233153" y="785906"/>
                </a:lnTo>
                <a:lnTo>
                  <a:pt x="276870" y="771629"/>
                </a:lnTo>
                <a:lnTo>
                  <a:pt x="319469" y="755005"/>
                </a:lnTo>
                <a:lnTo>
                  <a:pt x="360876" y="736111"/>
                </a:lnTo>
                <a:lnTo>
                  <a:pt x="401011" y="715024"/>
                </a:lnTo>
                <a:lnTo>
                  <a:pt x="439799" y="691821"/>
                </a:lnTo>
                <a:lnTo>
                  <a:pt x="477163" y="666580"/>
                </a:lnTo>
                <a:lnTo>
                  <a:pt x="513025" y="639376"/>
                </a:lnTo>
                <a:lnTo>
                  <a:pt x="547310" y="610287"/>
                </a:lnTo>
                <a:lnTo>
                  <a:pt x="579939" y="579389"/>
                </a:lnTo>
                <a:lnTo>
                  <a:pt x="610837" y="546760"/>
                </a:lnTo>
                <a:lnTo>
                  <a:pt x="639926" y="512477"/>
                </a:lnTo>
                <a:lnTo>
                  <a:pt x="667130" y="476615"/>
                </a:lnTo>
                <a:lnTo>
                  <a:pt x="692371" y="439253"/>
                </a:lnTo>
                <a:lnTo>
                  <a:pt x="715574" y="400467"/>
                </a:lnTo>
                <a:lnTo>
                  <a:pt x="736660" y="360334"/>
                </a:lnTo>
                <a:lnTo>
                  <a:pt x="755553" y="318930"/>
                </a:lnTo>
                <a:lnTo>
                  <a:pt x="772177" y="276333"/>
                </a:lnTo>
                <a:lnTo>
                  <a:pt x="786453" y="232620"/>
                </a:lnTo>
                <a:lnTo>
                  <a:pt x="798307" y="187868"/>
                </a:lnTo>
                <a:lnTo>
                  <a:pt x="807660" y="142152"/>
                </a:lnTo>
                <a:lnTo>
                  <a:pt x="814436" y="95551"/>
                </a:lnTo>
                <a:lnTo>
                  <a:pt x="818558" y="48141"/>
                </a:lnTo>
                <a:lnTo>
                  <a:pt x="819949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818558" y="48141"/>
                </a:lnTo>
                <a:lnTo>
                  <a:pt x="814436" y="95551"/>
                </a:lnTo>
                <a:lnTo>
                  <a:pt x="807660" y="142152"/>
                </a:lnTo>
                <a:lnTo>
                  <a:pt x="798307" y="187868"/>
                </a:lnTo>
                <a:lnTo>
                  <a:pt x="786453" y="232620"/>
                </a:lnTo>
                <a:lnTo>
                  <a:pt x="772177" y="276333"/>
                </a:lnTo>
                <a:lnTo>
                  <a:pt x="755553" y="318930"/>
                </a:lnTo>
                <a:lnTo>
                  <a:pt x="736660" y="360334"/>
                </a:lnTo>
                <a:lnTo>
                  <a:pt x="715574" y="400467"/>
                </a:lnTo>
                <a:lnTo>
                  <a:pt x="692371" y="439253"/>
                </a:lnTo>
                <a:lnTo>
                  <a:pt x="667130" y="476615"/>
                </a:lnTo>
                <a:lnTo>
                  <a:pt x="639926" y="512477"/>
                </a:lnTo>
                <a:lnTo>
                  <a:pt x="610837" y="546760"/>
                </a:lnTo>
                <a:lnTo>
                  <a:pt x="579939" y="579389"/>
                </a:lnTo>
                <a:lnTo>
                  <a:pt x="547310" y="610287"/>
                </a:lnTo>
                <a:lnTo>
                  <a:pt x="513025" y="639376"/>
                </a:lnTo>
                <a:lnTo>
                  <a:pt x="477163" y="666580"/>
                </a:lnTo>
                <a:lnTo>
                  <a:pt x="439799" y="691821"/>
                </a:lnTo>
                <a:lnTo>
                  <a:pt x="401011" y="715024"/>
                </a:lnTo>
                <a:lnTo>
                  <a:pt x="360876" y="736111"/>
                </a:lnTo>
                <a:lnTo>
                  <a:pt x="319469" y="755005"/>
                </a:lnTo>
                <a:lnTo>
                  <a:pt x="276870" y="771629"/>
                </a:lnTo>
                <a:lnTo>
                  <a:pt x="233153" y="785906"/>
                </a:lnTo>
                <a:lnTo>
                  <a:pt x="188396" y="797760"/>
                </a:lnTo>
                <a:lnTo>
                  <a:pt x="142676" y="807114"/>
                </a:lnTo>
                <a:lnTo>
                  <a:pt x="96069" y="813890"/>
                </a:lnTo>
                <a:lnTo>
                  <a:pt x="48653" y="818012"/>
                </a:lnTo>
                <a:lnTo>
                  <a:pt x="505" y="819404"/>
                </a:lnTo>
                <a:lnTo>
                  <a:pt x="336" y="819404"/>
                </a:lnTo>
                <a:lnTo>
                  <a:pt x="168" y="819404"/>
                </a:lnTo>
                <a:lnTo>
                  <a:pt x="0" y="819404"/>
                </a:lnTo>
                <a:lnTo>
                  <a:pt x="506" y="0"/>
                </a:lnTo>
                <a:lnTo>
                  <a:pt x="819949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7000" y="5080"/>
            <a:ext cx="1785620" cy="178562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8821" y="21081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09" y="708461"/>
                </a:lnTo>
                <a:lnTo>
                  <a:pt x="20981" y="662500"/>
                </a:lnTo>
                <a:lnTo>
                  <a:pt x="32484" y="617462"/>
                </a:lnTo>
                <a:lnTo>
                  <a:pt x="46346" y="573417"/>
                </a:lnTo>
                <a:lnTo>
                  <a:pt x="62495" y="530438"/>
                </a:lnTo>
                <a:lnTo>
                  <a:pt x="80860" y="488596"/>
                </a:lnTo>
                <a:lnTo>
                  <a:pt x="101369" y="447964"/>
                </a:lnTo>
                <a:lnTo>
                  <a:pt x="123949" y="408613"/>
                </a:lnTo>
                <a:lnTo>
                  <a:pt x="148530" y="370615"/>
                </a:lnTo>
                <a:lnTo>
                  <a:pt x="175039" y="334042"/>
                </a:lnTo>
                <a:lnTo>
                  <a:pt x="203404" y="298966"/>
                </a:lnTo>
                <a:lnTo>
                  <a:pt x="233553" y="265459"/>
                </a:lnTo>
                <a:lnTo>
                  <a:pt x="265416" y="233593"/>
                </a:lnTo>
                <a:lnTo>
                  <a:pt x="298919" y="203439"/>
                </a:lnTo>
                <a:lnTo>
                  <a:pt x="333991" y="175070"/>
                </a:lnTo>
                <a:lnTo>
                  <a:pt x="370561" y="148557"/>
                </a:lnTo>
                <a:lnTo>
                  <a:pt x="408556" y="123973"/>
                </a:lnTo>
                <a:lnTo>
                  <a:pt x="447904" y="101388"/>
                </a:lnTo>
                <a:lnTo>
                  <a:pt x="488534" y="80876"/>
                </a:lnTo>
                <a:lnTo>
                  <a:pt x="530373" y="62508"/>
                </a:lnTo>
                <a:lnTo>
                  <a:pt x="573351" y="46355"/>
                </a:lnTo>
                <a:lnTo>
                  <a:pt x="617394" y="32490"/>
                </a:lnTo>
                <a:lnTo>
                  <a:pt x="662432" y="20985"/>
                </a:lnTo>
                <a:lnTo>
                  <a:pt x="708393" y="11912"/>
                </a:lnTo>
                <a:lnTo>
                  <a:pt x="755204" y="5342"/>
                </a:lnTo>
                <a:lnTo>
                  <a:pt x="802793" y="1347"/>
                </a:lnTo>
                <a:lnTo>
                  <a:pt x="851090" y="0"/>
                </a:lnTo>
                <a:lnTo>
                  <a:pt x="899386" y="1347"/>
                </a:lnTo>
                <a:lnTo>
                  <a:pt x="946976" y="5342"/>
                </a:lnTo>
                <a:lnTo>
                  <a:pt x="993786" y="11912"/>
                </a:lnTo>
                <a:lnTo>
                  <a:pt x="1039746" y="20985"/>
                </a:lnTo>
                <a:lnTo>
                  <a:pt x="1084783" y="32490"/>
                </a:lnTo>
                <a:lnTo>
                  <a:pt x="1128825" y="46355"/>
                </a:lnTo>
                <a:lnTo>
                  <a:pt x="1171801" y="62508"/>
                </a:lnTo>
                <a:lnTo>
                  <a:pt x="1213639" y="80876"/>
                </a:lnTo>
                <a:lnTo>
                  <a:pt x="1254268" y="101388"/>
                </a:lnTo>
                <a:lnTo>
                  <a:pt x="1293614" y="123973"/>
                </a:lnTo>
                <a:lnTo>
                  <a:pt x="1331607" y="148557"/>
                </a:lnTo>
                <a:lnTo>
                  <a:pt x="1368174" y="175070"/>
                </a:lnTo>
                <a:lnTo>
                  <a:pt x="1403245" y="203439"/>
                </a:lnTo>
                <a:lnTo>
                  <a:pt x="1436746" y="233593"/>
                </a:lnTo>
                <a:lnTo>
                  <a:pt x="1468606" y="265459"/>
                </a:lnTo>
                <a:lnTo>
                  <a:pt x="1498754" y="298966"/>
                </a:lnTo>
                <a:lnTo>
                  <a:pt x="1527117" y="334042"/>
                </a:lnTo>
                <a:lnTo>
                  <a:pt x="1553624" y="370615"/>
                </a:lnTo>
                <a:lnTo>
                  <a:pt x="1578203" y="408613"/>
                </a:lnTo>
                <a:lnTo>
                  <a:pt x="1600782" y="447964"/>
                </a:lnTo>
                <a:lnTo>
                  <a:pt x="1621289" y="488596"/>
                </a:lnTo>
                <a:lnTo>
                  <a:pt x="1639653" y="530438"/>
                </a:lnTo>
                <a:lnTo>
                  <a:pt x="1655801" y="573417"/>
                </a:lnTo>
                <a:lnTo>
                  <a:pt x="1669661" y="617462"/>
                </a:lnTo>
                <a:lnTo>
                  <a:pt x="1681163" y="662500"/>
                </a:lnTo>
                <a:lnTo>
                  <a:pt x="1690234" y="708461"/>
                </a:lnTo>
                <a:lnTo>
                  <a:pt x="1696802" y="755271"/>
                </a:lnTo>
                <a:lnTo>
                  <a:pt x="1700795" y="802859"/>
                </a:lnTo>
                <a:lnTo>
                  <a:pt x="1702142" y="851154"/>
                </a:lnTo>
                <a:lnTo>
                  <a:pt x="1700795" y="899447"/>
                </a:lnTo>
                <a:lnTo>
                  <a:pt x="1696802" y="947034"/>
                </a:lnTo>
                <a:lnTo>
                  <a:pt x="1690234" y="993843"/>
                </a:lnTo>
                <a:lnTo>
                  <a:pt x="1681163" y="1039800"/>
                </a:lnTo>
                <a:lnTo>
                  <a:pt x="1669661" y="1084835"/>
                </a:lnTo>
                <a:lnTo>
                  <a:pt x="1655801" y="1128876"/>
                </a:lnTo>
                <a:lnTo>
                  <a:pt x="1639653" y="1171850"/>
                </a:lnTo>
                <a:lnTo>
                  <a:pt x="1621289" y="1213687"/>
                </a:lnTo>
                <a:lnTo>
                  <a:pt x="1600782" y="1254314"/>
                </a:lnTo>
                <a:lnTo>
                  <a:pt x="1578203" y="1293659"/>
                </a:lnTo>
                <a:lnTo>
                  <a:pt x="1553624" y="1331651"/>
                </a:lnTo>
                <a:lnTo>
                  <a:pt x="1527117" y="1368218"/>
                </a:lnTo>
                <a:lnTo>
                  <a:pt x="1498754" y="1403287"/>
                </a:lnTo>
                <a:lnTo>
                  <a:pt x="1468606" y="1436788"/>
                </a:lnTo>
                <a:lnTo>
                  <a:pt x="1436746" y="1468647"/>
                </a:lnTo>
                <a:lnTo>
                  <a:pt x="1403245" y="1498795"/>
                </a:lnTo>
                <a:lnTo>
                  <a:pt x="1368174" y="1527157"/>
                </a:lnTo>
                <a:lnTo>
                  <a:pt x="1331607" y="1553664"/>
                </a:lnTo>
                <a:lnTo>
                  <a:pt x="1293614" y="1578242"/>
                </a:lnTo>
                <a:lnTo>
                  <a:pt x="1254268" y="1600821"/>
                </a:lnTo>
                <a:lnTo>
                  <a:pt x="1213639" y="1621328"/>
                </a:lnTo>
                <a:lnTo>
                  <a:pt x="1171801" y="1639691"/>
                </a:lnTo>
                <a:lnTo>
                  <a:pt x="1128825" y="1655839"/>
                </a:lnTo>
                <a:lnTo>
                  <a:pt x="1084783" y="1669700"/>
                </a:lnTo>
                <a:lnTo>
                  <a:pt x="1039746" y="1681201"/>
                </a:lnTo>
                <a:lnTo>
                  <a:pt x="993786" y="1690272"/>
                </a:lnTo>
                <a:lnTo>
                  <a:pt x="946976" y="1696840"/>
                </a:lnTo>
                <a:lnTo>
                  <a:pt x="899386" y="1700833"/>
                </a:lnTo>
                <a:lnTo>
                  <a:pt x="851090" y="1702181"/>
                </a:lnTo>
                <a:lnTo>
                  <a:pt x="802793" y="1700833"/>
                </a:lnTo>
                <a:lnTo>
                  <a:pt x="755204" y="1696840"/>
                </a:lnTo>
                <a:lnTo>
                  <a:pt x="708393" y="1690272"/>
                </a:lnTo>
                <a:lnTo>
                  <a:pt x="662432" y="1681201"/>
                </a:lnTo>
                <a:lnTo>
                  <a:pt x="617394" y="1669700"/>
                </a:lnTo>
                <a:lnTo>
                  <a:pt x="573351" y="1655839"/>
                </a:lnTo>
                <a:lnTo>
                  <a:pt x="530373" y="1639691"/>
                </a:lnTo>
                <a:lnTo>
                  <a:pt x="488534" y="1621328"/>
                </a:lnTo>
                <a:lnTo>
                  <a:pt x="447904" y="1600821"/>
                </a:lnTo>
                <a:lnTo>
                  <a:pt x="408556" y="1578242"/>
                </a:lnTo>
                <a:lnTo>
                  <a:pt x="370561" y="1553664"/>
                </a:lnTo>
                <a:lnTo>
                  <a:pt x="333991" y="1527157"/>
                </a:lnTo>
                <a:lnTo>
                  <a:pt x="298919" y="1498795"/>
                </a:lnTo>
                <a:lnTo>
                  <a:pt x="265416" y="1468647"/>
                </a:lnTo>
                <a:lnTo>
                  <a:pt x="233553" y="1436788"/>
                </a:lnTo>
                <a:lnTo>
                  <a:pt x="203404" y="1403287"/>
                </a:lnTo>
                <a:lnTo>
                  <a:pt x="175039" y="1368218"/>
                </a:lnTo>
                <a:lnTo>
                  <a:pt x="148530" y="1331651"/>
                </a:lnTo>
                <a:lnTo>
                  <a:pt x="123949" y="1293659"/>
                </a:lnTo>
                <a:lnTo>
                  <a:pt x="101369" y="1254314"/>
                </a:lnTo>
                <a:lnTo>
                  <a:pt x="80860" y="1213687"/>
                </a:lnTo>
                <a:lnTo>
                  <a:pt x="62495" y="1171850"/>
                </a:lnTo>
                <a:lnTo>
                  <a:pt x="46346" y="1128876"/>
                </a:lnTo>
                <a:lnTo>
                  <a:pt x="32484" y="1084835"/>
                </a:lnTo>
                <a:lnTo>
                  <a:pt x="20981" y="1039800"/>
                </a:lnTo>
                <a:lnTo>
                  <a:pt x="11909" y="993843"/>
                </a:lnTo>
                <a:lnTo>
                  <a:pt x="5341" y="947034"/>
                </a:lnTo>
                <a:lnTo>
                  <a:pt x="1347" y="899447"/>
                </a:lnTo>
                <a:lnTo>
                  <a:pt x="0" y="851154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2720" y="1046480"/>
            <a:ext cx="1153160" cy="114808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7319" y="1050633"/>
            <a:ext cx="1116813" cy="111147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</a:path>
              <a:path w="1116965" h="1111885">
                <a:moveTo>
                  <a:pt x="220477" y="286041"/>
                </a:moveTo>
                <a:lnTo>
                  <a:pt x="193856" y="323455"/>
                </a:lnTo>
                <a:lnTo>
                  <a:pt x="171955" y="362810"/>
                </a:lnTo>
                <a:lnTo>
                  <a:pt x="154729" y="403741"/>
                </a:lnTo>
                <a:lnTo>
                  <a:pt x="142131" y="445881"/>
                </a:lnTo>
                <a:lnTo>
                  <a:pt x="134116" y="488865"/>
                </a:lnTo>
                <a:lnTo>
                  <a:pt x="130638" y="532328"/>
                </a:lnTo>
                <a:lnTo>
                  <a:pt x="131651" y="575903"/>
                </a:lnTo>
                <a:lnTo>
                  <a:pt x="137108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9" y="744028"/>
                </a:lnTo>
                <a:lnTo>
                  <a:pt x="202465" y="782686"/>
                </a:lnTo>
                <a:lnTo>
                  <a:pt x="229457" y="819265"/>
                </a:lnTo>
                <a:lnTo>
                  <a:pt x="260618" y="853397"/>
                </a:lnTo>
                <a:lnTo>
                  <a:pt x="295902" y="884719"/>
                </a:lnTo>
                <a:lnTo>
                  <a:pt x="334265" y="912179"/>
                </a:lnTo>
                <a:lnTo>
                  <a:pt x="374453" y="934995"/>
                </a:lnTo>
                <a:lnTo>
                  <a:pt x="416101" y="953204"/>
                </a:lnTo>
                <a:lnTo>
                  <a:pt x="458841" y="966841"/>
                </a:lnTo>
                <a:lnTo>
                  <a:pt x="502308" y="975943"/>
                </a:lnTo>
                <a:lnTo>
                  <a:pt x="546136" y="980546"/>
                </a:lnTo>
                <a:lnTo>
                  <a:pt x="589957" y="980687"/>
                </a:lnTo>
                <a:lnTo>
                  <a:pt x="633406" y="976403"/>
                </a:lnTo>
                <a:lnTo>
                  <a:pt x="676117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8" y="889862"/>
                </a:lnTo>
                <a:lnTo>
                  <a:pt x="865771" y="859785"/>
                </a:lnTo>
                <a:lnTo>
                  <a:pt x="896358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1" y="707789"/>
                </a:lnTo>
                <a:lnTo>
                  <a:pt x="974709" y="665643"/>
                </a:lnTo>
                <a:lnTo>
                  <a:pt x="982725" y="622657"/>
                </a:lnTo>
                <a:lnTo>
                  <a:pt x="986203" y="579196"/>
                </a:lnTo>
                <a:lnTo>
                  <a:pt x="985191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69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0" y="176583"/>
                </a:lnTo>
                <a:lnTo>
                  <a:pt x="700741" y="158375"/>
                </a:lnTo>
                <a:lnTo>
                  <a:pt x="657999" y="144737"/>
                </a:lnTo>
                <a:lnTo>
                  <a:pt x="614531" y="135635"/>
                </a:lnTo>
                <a:lnTo>
                  <a:pt x="570702" y="131032"/>
                </a:lnTo>
                <a:lnTo>
                  <a:pt x="526880" y="130891"/>
                </a:lnTo>
                <a:lnTo>
                  <a:pt x="483430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8" y="174222"/>
                </a:lnTo>
                <a:lnTo>
                  <a:pt x="320681" y="195847"/>
                </a:lnTo>
                <a:lnTo>
                  <a:pt x="284587" y="221716"/>
                </a:lnTo>
                <a:lnTo>
                  <a:pt x="251064" y="251793"/>
                </a:lnTo>
                <a:lnTo>
                  <a:pt x="220477" y="286041"/>
                </a:lnTo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12875" y="0"/>
            <a:ext cx="8131175" cy="6858000"/>
          </a:xfrm>
          <a:custGeom>
            <a:avLst/>
            <a:gdLst/>
            <a:ahLst/>
            <a:cxnLst/>
            <a:rect l="l" t="t" r="r" b="b"/>
            <a:pathLst>
              <a:path w="8131175" h="6858000">
                <a:moveTo>
                  <a:pt x="8131175" y="0"/>
                </a:moveTo>
                <a:lnTo>
                  <a:pt x="0" y="0"/>
                </a:lnTo>
                <a:lnTo>
                  <a:pt x="0" y="6858000"/>
                </a:lnTo>
                <a:lnTo>
                  <a:pt x="8131175" y="6858000"/>
                </a:lnTo>
                <a:lnTo>
                  <a:pt x="81311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34719" y="0"/>
            <a:ext cx="157480" cy="6858000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6326" y="208597"/>
            <a:ext cx="7991347" cy="1214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4045" y="1544954"/>
            <a:ext cx="7915909" cy="4523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orenlib.ru/index.php?dn=article&amp;to=art&amp;id=402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fimc.gnpbu.ru/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products/ipo/prime/doc/74192422/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676400"/>
            <a:ext cx="7915909" cy="1800493"/>
          </a:xfrm>
        </p:spPr>
        <p:txBody>
          <a:bodyPr/>
          <a:lstStyle/>
          <a:p>
            <a:pPr marL="12700" algn="ctr"/>
            <a:r>
              <a:rPr lang="ru-RU" sz="3900" b="1" spc="-30" dirty="0" smtClean="0">
                <a:solidFill>
                  <a:srgbClr val="562213"/>
                </a:solidFill>
                <a:ea typeface="+mj-ea"/>
              </a:rPr>
              <a:t>НОРМАТИВНО-ПРАВОВЫЕ АСПЕКТЫ ДЕЯТЕЛЬНОСТИ ШКОЛЬНЫХ  БИБЛИОТЕК</a:t>
            </a:r>
            <a:endParaRPr lang="ru-RU" sz="3900" b="1" spc="-30" dirty="0">
              <a:solidFill>
                <a:srgbClr val="562213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3004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9160" y="0"/>
            <a:ext cx="6863080" cy="1442720"/>
            <a:chOff x="899160" y="0"/>
            <a:chExt cx="6863080" cy="1442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160" y="0"/>
              <a:ext cx="6863080" cy="8940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60" y="416559"/>
              <a:ext cx="3035300" cy="102616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94752" y="0"/>
            <a:ext cx="61963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25" dirty="0"/>
              <a:t>Законодательство</a:t>
            </a:r>
            <a:r>
              <a:rPr sz="3600" spc="-90" dirty="0"/>
              <a:t> </a:t>
            </a:r>
            <a:r>
              <a:rPr sz="3600" spc="-30" dirty="0"/>
              <a:t>Российской </a:t>
            </a:r>
            <a:r>
              <a:rPr sz="3600" spc="-730" dirty="0"/>
              <a:t> </a:t>
            </a:r>
            <a:r>
              <a:rPr sz="3600" spc="-20" dirty="0"/>
              <a:t>Федерации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1206500" y="1354073"/>
            <a:ext cx="7275195" cy="4126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521970" indent="-281940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b="1" dirty="0">
                <a:latin typeface="Corbel"/>
                <a:cs typeface="Corbel"/>
              </a:rPr>
              <a:t>Ф</a:t>
            </a:r>
            <a:r>
              <a:rPr sz="2400" b="1" spc="5" dirty="0">
                <a:latin typeface="Corbel"/>
                <a:cs typeface="Corbel"/>
              </a:rPr>
              <a:t>е</a:t>
            </a:r>
            <a:r>
              <a:rPr sz="2400" b="1" spc="-50" dirty="0">
                <a:latin typeface="Corbel"/>
                <a:cs typeface="Corbel"/>
              </a:rPr>
              <a:t>д</a:t>
            </a:r>
            <a:r>
              <a:rPr sz="2400" b="1" spc="5" dirty="0">
                <a:latin typeface="Corbel"/>
                <a:cs typeface="Corbel"/>
              </a:rPr>
              <a:t>е</a:t>
            </a:r>
            <a:r>
              <a:rPr sz="2400" b="1" dirty="0">
                <a:latin typeface="Corbel"/>
                <a:cs typeface="Corbel"/>
              </a:rPr>
              <a:t>рал</a:t>
            </a:r>
            <a:r>
              <a:rPr sz="2400" b="1" spc="5" dirty="0">
                <a:latin typeface="Corbel"/>
                <a:cs typeface="Corbel"/>
              </a:rPr>
              <a:t>ь</a:t>
            </a:r>
            <a:r>
              <a:rPr sz="2400" b="1" spc="-5" dirty="0">
                <a:latin typeface="Corbel"/>
                <a:cs typeface="Corbel"/>
              </a:rPr>
              <a:t>ны</a:t>
            </a:r>
            <a:r>
              <a:rPr sz="2400" b="1" dirty="0">
                <a:latin typeface="Corbel"/>
                <a:cs typeface="Corbel"/>
              </a:rPr>
              <a:t>й</a:t>
            </a:r>
            <a:r>
              <a:rPr sz="2400" b="1" spc="-4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за</a:t>
            </a:r>
            <a:r>
              <a:rPr sz="2400" b="1" spc="-65" dirty="0">
                <a:latin typeface="Corbel"/>
                <a:cs typeface="Corbel"/>
              </a:rPr>
              <a:t>к</a:t>
            </a:r>
            <a:r>
              <a:rPr sz="2400" b="1" spc="-10" dirty="0">
                <a:latin typeface="Corbel"/>
                <a:cs typeface="Corbel"/>
              </a:rPr>
              <a:t>о</a:t>
            </a:r>
            <a:r>
              <a:rPr sz="2400" b="1" dirty="0">
                <a:latin typeface="Corbel"/>
                <a:cs typeface="Corbel"/>
              </a:rPr>
              <a:t>н </a:t>
            </a:r>
            <a:r>
              <a:rPr sz="2400" b="1" spc="-105" dirty="0">
                <a:latin typeface="Corbel"/>
                <a:cs typeface="Corbel"/>
              </a:rPr>
              <a:t>Р</a:t>
            </a:r>
            <a:r>
              <a:rPr sz="2400" b="1" spc="-10" dirty="0">
                <a:latin typeface="Corbel"/>
                <a:cs typeface="Corbel"/>
              </a:rPr>
              <a:t>о</a:t>
            </a:r>
            <a:r>
              <a:rPr sz="2400" b="1" spc="-40" dirty="0">
                <a:latin typeface="Corbel"/>
                <a:cs typeface="Corbel"/>
              </a:rPr>
              <a:t>с</a:t>
            </a:r>
            <a:r>
              <a:rPr sz="2400" b="1" dirty="0">
                <a:latin typeface="Corbel"/>
                <a:cs typeface="Corbel"/>
              </a:rPr>
              <a:t>с</a:t>
            </a:r>
            <a:r>
              <a:rPr sz="2400" b="1" spc="5" dirty="0">
                <a:latin typeface="Corbel"/>
                <a:cs typeface="Corbel"/>
              </a:rPr>
              <a:t>и</a:t>
            </a:r>
            <a:r>
              <a:rPr sz="2400" b="1" spc="-5" dirty="0">
                <a:latin typeface="Corbel"/>
                <a:cs typeface="Corbel"/>
              </a:rPr>
              <a:t>й</a:t>
            </a:r>
            <a:r>
              <a:rPr sz="2400" b="1" dirty="0">
                <a:latin typeface="Corbel"/>
                <a:cs typeface="Corbel"/>
              </a:rPr>
              <a:t>с</a:t>
            </a:r>
            <a:r>
              <a:rPr sz="2400" b="1" spc="-60" dirty="0">
                <a:latin typeface="Corbel"/>
                <a:cs typeface="Corbel"/>
              </a:rPr>
              <a:t>к</a:t>
            </a:r>
            <a:r>
              <a:rPr sz="2400" b="1" spc="-10" dirty="0">
                <a:latin typeface="Corbel"/>
                <a:cs typeface="Corbel"/>
              </a:rPr>
              <a:t>о</a:t>
            </a:r>
            <a:r>
              <a:rPr sz="2400" b="1" dirty="0">
                <a:latin typeface="Corbel"/>
                <a:cs typeface="Corbel"/>
              </a:rPr>
              <a:t>й</a:t>
            </a:r>
            <a:r>
              <a:rPr sz="2400" b="1" spc="-9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Ф</a:t>
            </a:r>
            <a:r>
              <a:rPr sz="2400" b="1" spc="5" dirty="0">
                <a:latin typeface="Corbel"/>
                <a:cs typeface="Corbel"/>
              </a:rPr>
              <a:t>е</a:t>
            </a:r>
            <a:r>
              <a:rPr sz="2400" b="1" spc="-50" dirty="0">
                <a:latin typeface="Corbel"/>
                <a:cs typeface="Corbel"/>
              </a:rPr>
              <a:t>д</a:t>
            </a:r>
            <a:r>
              <a:rPr sz="2400" b="1" spc="5" dirty="0">
                <a:latin typeface="Corbel"/>
                <a:cs typeface="Corbel"/>
              </a:rPr>
              <a:t>е</a:t>
            </a:r>
            <a:r>
              <a:rPr sz="2400" b="1" dirty="0">
                <a:latin typeface="Corbel"/>
                <a:cs typeface="Corbel"/>
              </a:rPr>
              <a:t>ра</a:t>
            </a:r>
            <a:r>
              <a:rPr sz="2400" b="1" spc="-45" dirty="0">
                <a:latin typeface="Corbel"/>
                <a:cs typeface="Corbel"/>
              </a:rPr>
              <a:t>ц</a:t>
            </a:r>
            <a:r>
              <a:rPr sz="2400" b="1" spc="-5" dirty="0">
                <a:latin typeface="Corbel"/>
                <a:cs typeface="Corbel"/>
              </a:rPr>
              <a:t>и</a:t>
            </a:r>
            <a:r>
              <a:rPr sz="2400" b="1" dirty="0">
                <a:latin typeface="Corbel"/>
                <a:cs typeface="Corbel"/>
              </a:rPr>
              <a:t>и</a:t>
            </a:r>
            <a:r>
              <a:rPr sz="2400" b="1" spc="-3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о</a:t>
            </a:r>
            <a:r>
              <a:rPr sz="2400" b="1" dirty="0">
                <a:latin typeface="Corbel"/>
                <a:cs typeface="Corbel"/>
              </a:rPr>
              <a:t>т  </a:t>
            </a:r>
            <a:r>
              <a:rPr sz="2400" b="1" spc="-5" dirty="0">
                <a:latin typeface="Corbel"/>
                <a:cs typeface="Corbel"/>
              </a:rPr>
              <a:t>29.12.1994 </a:t>
            </a:r>
            <a:r>
              <a:rPr sz="2400" b="1" dirty="0">
                <a:latin typeface="Corbel"/>
                <a:cs typeface="Corbel"/>
              </a:rPr>
              <a:t>№ </a:t>
            </a:r>
            <a:r>
              <a:rPr sz="2400" b="1" spc="5" dirty="0">
                <a:latin typeface="Corbel"/>
                <a:cs typeface="Corbel"/>
              </a:rPr>
              <a:t>78-ФЗ </a:t>
            </a:r>
            <a:r>
              <a:rPr sz="2400" b="1" dirty="0">
                <a:latin typeface="Corbel"/>
                <a:cs typeface="Corbel"/>
              </a:rPr>
              <a:t>«О </a:t>
            </a:r>
            <a:r>
              <a:rPr sz="2400" b="1" spc="-10" dirty="0">
                <a:latin typeface="Corbel"/>
                <a:cs typeface="Corbel"/>
              </a:rPr>
              <a:t>библиотечном </a:t>
            </a:r>
            <a:r>
              <a:rPr sz="2400" b="1" spc="-15" dirty="0">
                <a:latin typeface="Corbel"/>
                <a:cs typeface="Corbel"/>
              </a:rPr>
              <a:t>деле» </a:t>
            </a:r>
            <a:r>
              <a:rPr sz="2400" b="1" dirty="0">
                <a:latin typeface="Corbel"/>
                <a:cs typeface="Corbel"/>
              </a:rPr>
              <a:t>( с </a:t>
            </a:r>
            <a:r>
              <a:rPr sz="2400" b="1" spc="-48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изменениями</a:t>
            </a:r>
            <a:r>
              <a:rPr sz="2400" b="1" spc="-7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и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дополнениями)</a:t>
            </a:r>
            <a:endParaRPr sz="24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i="1" spc="-10" dirty="0">
                <a:latin typeface="Corbel"/>
                <a:cs typeface="Corbel"/>
              </a:rPr>
              <a:t>Пользователи</a:t>
            </a:r>
            <a:r>
              <a:rPr sz="2400" i="1" spc="-20" dirty="0">
                <a:latin typeface="Corbel"/>
                <a:cs typeface="Corbel"/>
              </a:rPr>
              <a:t> </a:t>
            </a:r>
            <a:r>
              <a:rPr sz="2400" i="1" spc="-10" dirty="0">
                <a:latin typeface="Corbel"/>
                <a:cs typeface="Corbel"/>
              </a:rPr>
              <a:t>библиотек</a:t>
            </a:r>
            <a:r>
              <a:rPr sz="2400" i="1" spc="-3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детского</a:t>
            </a:r>
            <a:r>
              <a:rPr sz="2400" i="1" spc="-2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и</a:t>
            </a:r>
            <a:r>
              <a:rPr sz="2400" i="1" spc="5" dirty="0">
                <a:latin typeface="Corbel"/>
                <a:cs typeface="Corbel"/>
              </a:rPr>
              <a:t> </a:t>
            </a:r>
            <a:r>
              <a:rPr sz="2400" i="1" spc="-10" dirty="0">
                <a:latin typeface="Corbel"/>
                <a:cs typeface="Corbel"/>
              </a:rPr>
              <a:t>юношеского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2400" i="1" spc="-10" dirty="0">
                <a:latin typeface="Corbel"/>
                <a:cs typeface="Corbel"/>
              </a:rPr>
              <a:t>возраста</a:t>
            </a:r>
            <a:r>
              <a:rPr sz="2400" i="1" spc="-15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имеют</a:t>
            </a:r>
            <a:r>
              <a:rPr sz="2400" i="1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право</a:t>
            </a:r>
            <a:r>
              <a:rPr sz="2400" i="1" spc="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на</a:t>
            </a:r>
            <a:r>
              <a:rPr sz="2400" i="1" spc="-20" dirty="0">
                <a:latin typeface="Corbel"/>
                <a:cs typeface="Corbel"/>
              </a:rPr>
              <a:t> </a:t>
            </a:r>
            <a:r>
              <a:rPr sz="2400" i="1" spc="-10" dirty="0">
                <a:latin typeface="Corbel"/>
                <a:cs typeface="Corbel"/>
              </a:rPr>
              <a:t>библиотечное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400" i="1" spc="-5" dirty="0">
                <a:latin typeface="Corbel"/>
                <a:cs typeface="Corbel"/>
              </a:rPr>
              <a:t>обслуживание</a:t>
            </a:r>
            <a:r>
              <a:rPr sz="2400" i="1" spc="-20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в </a:t>
            </a:r>
            <a:r>
              <a:rPr sz="2400" i="1" spc="-5" dirty="0">
                <a:latin typeface="Corbel"/>
                <a:cs typeface="Corbel"/>
              </a:rPr>
              <a:t>общедоступных</a:t>
            </a:r>
            <a:r>
              <a:rPr sz="2400" i="1" spc="-30" dirty="0">
                <a:latin typeface="Corbel"/>
                <a:cs typeface="Corbel"/>
              </a:rPr>
              <a:t> </a:t>
            </a:r>
            <a:r>
              <a:rPr sz="2400" i="1" spc="-10" dirty="0">
                <a:latin typeface="Corbel"/>
                <a:cs typeface="Corbel"/>
              </a:rPr>
              <a:t>библиотеках,</a:t>
            </a:r>
            <a:endParaRPr sz="2400">
              <a:latin typeface="Corbel"/>
              <a:cs typeface="Corbel"/>
            </a:endParaRPr>
          </a:p>
          <a:p>
            <a:pPr marL="294640" marR="38735">
              <a:lnSpc>
                <a:spcPct val="100000"/>
              </a:lnSpc>
            </a:pPr>
            <a:r>
              <a:rPr sz="2400" i="1" spc="-5" dirty="0">
                <a:latin typeface="Corbel"/>
                <a:cs typeface="Corbel"/>
              </a:rPr>
              <a:t>специализированных </a:t>
            </a:r>
            <a:r>
              <a:rPr sz="2400" i="1" dirty="0">
                <a:latin typeface="Corbel"/>
                <a:cs typeface="Corbel"/>
              </a:rPr>
              <a:t>государственных детских и </a:t>
            </a:r>
            <a:r>
              <a:rPr sz="2400" i="1" spc="5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юношеских </a:t>
            </a:r>
            <a:r>
              <a:rPr sz="2400" i="1" spc="-10" dirty="0">
                <a:latin typeface="Corbel"/>
                <a:cs typeface="Corbel"/>
              </a:rPr>
              <a:t>библиотеках, </a:t>
            </a:r>
            <a:r>
              <a:rPr sz="2400" i="1" dirty="0">
                <a:latin typeface="Corbel"/>
                <a:cs typeface="Corbel"/>
              </a:rPr>
              <a:t>а </a:t>
            </a:r>
            <a:r>
              <a:rPr sz="2400" i="1" spc="-10" dirty="0">
                <a:latin typeface="Corbel"/>
                <a:cs typeface="Corbel"/>
              </a:rPr>
              <a:t>также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 </a:t>
            </a:r>
            <a:r>
              <a:rPr sz="2400" i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библиотеках </a:t>
            </a:r>
            <a:r>
              <a:rPr sz="2400" i="1" spc="-5" dirty="0">
                <a:latin typeface="Corbel"/>
                <a:cs typeface="Corbel"/>
              </a:rPr>
              <a:t> </a:t>
            </a:r>
            <a:r>
              <a:rPr sz="2400" i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образовательных</a:t>
            </a:r>
            <a:r>
              <a:rPr sz="2400" i="1" u="sng" spc="-6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i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организаций</a:t>
            </a:r>
            <a:r>
              <a:rPr sz="2400" i="1" u="sng" spc="-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</a:t>
            </a:r>
            <a:r>
              <a:rPr sz="2400" i="1" u="sng" spc="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i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соответствии</a:t>
            </a:r>
            <a:r>
              <a:rPr sz="2400" i="1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 их</a:t>
            </a:r>
            <a:endParaRPr sz="2400">
              <a:latin typeface="Corbel"/>
              <a:cs typeface="Corbel"/>
            </a:endParaRPr>
          </a:p>
          <a:p>
            <a:pPr marL="294640" marR="5080">
              <a:lnSpc>
                <a:spcPct val="100000"/>
              </a:lnSpc>
              <a:spcBef>
                <a:spcPts val="5"/>
              </a:spcBef>
            </a:pPr>
            <a:r>
              <a:rPr sz="2400" i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уставами</a:t>
            </a:r>
            <a:r>
              <a:rPr sz="2400" i="1" dirty="0">
                <a:latin typeface="Corbel"/>
                <a:cs typeface="Corbel"/>
              </a:rPr>
              <a:t>.</a:t>
            </a:r>
            <a:r>
              <a:rPr sz="2400" i="1" spc="-1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(Пункт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в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редакции,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введенной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в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действие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с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1</a:t>
            </a:r>
            <a:r>
              <a:rPr sz="2400" spc="-5" dirty="0">
                <a:latin typeface="Corbel"/>
                <a:cs typeface="Corbel"/>
              </a:rPr>
              <a:t> сентября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25" dirty="0">
                <a:latin typeface="Corbel"/>
                <a:cs typeface="Corbel"/>
              </a:rPr>
              <a:t>2013</a:t>
            </a:r>
            <a:r>
              <a:rPr sz="2400" spc="-5" dirty="0">
                <a:latin typeface="Corbel"/>
                <a:cs typeface="Corbel"/>
              </a:rPr>
              <a:t> </a:t>
            </a:r>
            <a:r>
              <a:rPr sz="2400" spc="-25" dirty="0">
                <a:latin typeface="Corbel"/>
                <a:cs typeface="Corbel"/>
              </a:rPr>
              <a:t>года </a:t>
            </a:r>
            <a:r>
              <a:rPr sz="2400" dirty="0">
                <a:latin typeface="Corbel"/>
                <a:cs typeface="Corbel"/>
              </a:rPr>
              <a:t>)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5839" y="223520"/>
            <a:ext cx="4866640" cy="1402080"/>
            <a:chOff x="1005839" y="223520"/>
            <a:chExt cx="486664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839" y="223520"/>
              <a:ext cx="394970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839" y="711200"/>
              <a:ext cx="486664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66825" y="320357"/>
            <a:ext cx="425640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Законодательство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sz="3200" spc="-145" dirty="0"/>
              <a:t>Р</a:t>
            </a:r>
            <a:r>
              <a:rPr sz="3200" dirty="0"/>
              <a:t>о</a:t>
            </a:r>
            <a:r>
              <a:rPr sz="3200" spc="-25" dirty="0"/>
              <a:t>с</a:t>
            </a:r>
            <a:r>
              <a:rPr sz="3200" dirty="0"/>
              <a:t>сийс</a:t>
            </a:r>
            <a:r>
              <a:rPr sz="3200" spc="-75" dirty="0"/>
              <a:t>к</a:t>
            </a:r>
            <a:r>
              <a:rPr sz="3200" dirty="0"/>
              <a:t>ой</a:t>
            </a:r>
            <a:r>
              <a:rPr sz="3200" spc="-114" dirty="0"/>
              <a:t> </a:t>
            </a:r>
            <a:r>
              <a:rPr sz="3200" dirty="0"/>
              <a:t>Фе</a:t>
            </a:r>
            <a:r>
              <a:rPr sz="3200" spc="-60" dirty="0"/>
              <a:t>д</a:t>
            </a:r>
            <a:r>
              <a:rPr sz="3200" dirty="0"/>
              <a:t>ера</a:t>
            </a:r>
            <a:r>
              <a:rPr sz="3200" spc="-45" dirty="0"/>
              <a:t>ц</a:t>
            </a:r>
            <a:r>
              <a:rPr sz="3200" spc="-5" dirty="0"/>
              <a:t>ии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062355" y="1544954"/>
            <a:ext cx="7572375" cy="4904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104" indent="-193040">
              <a:lnSpc>
                <a:spcPts val="2700"/>
              </a:lnSpc>
              <a:spcBef>
                <a:spcPts val="100"/>
              </a:spcBef>
              <a:buChar char="•"/>
              <a:tabLst>
                <a:tab pos="205740" algn="l"/>
              </a:tabLst>
            </a:pPr>
            <a:r>
              <a:rPr sz="2500" spc="-10" dirty="0">
                <a:latin typeface="Corbel"/>
                <a:cs typeface="Corbel"/>
              </a:rPr>
              <a:t>Федеральный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закон </a:t>
            </a:r>
            <a:r>
              <a:rPr sz="2500" dirty="0">
                <a:latin typeface="Corbel"/>
                <a:cs typeface="Corbel"/>
              </a:rPr>
              <a:t>от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25.07.2002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№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И4-ФЗ </a:t>
            </a:r>
            <a:r>
              <a:rPr sz="2500" b="1" dirty="0">
                <a:latin typeface="Corbel"/>
                <a:cs typeface="Corbel"/>
              </a:rPr>
              <a:t>«О</a:t>
            </a:r>
            <a:endParaRPr sz="2500">
              <a:latin typeface="Corbel"/>
              <a:cs typeface="Corbel"/>
            </a:endParaRPr>
          </a:p>
          <a:p>
            <a:pPr marL="294640" marR="33655">
              <a:lnSpc>
                <a:spcPts val="2400"/>
              </a:lnSpc>
              <a:spcBef>
                <a:spcPts val="280"/>
              </a:spcBef>
            </a:pPr>
            <a:r>
              <a:rPr sz="2500" b="1" spc="-10" dirty="0">
                <a:latin typeface="Corbel"/>
                <a:cs typeface="Corbel"/>
              </a:rPr>
              <a:t>противодействии экстремистской деятельности» </a:t>
            </a:r>
            <a:r>
              <a:rPr sz="2500" spc="-25" dirty="0">
                <a:latin typeface="Corbel"/>
                <a:cs typeface="Corbel"/>
              </a:rPr>
              <a:t>(с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изменениями</a:t>
            </a:r>
            <a:r>
              <a:rPr sz="2500" spc="3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дополнениями)</a:t>
            </a:r>
            <a:endParaRPr sz="2500">
              <a:latin typeface="Corbel"/>
              <a:cs typeface="Corbel"/>
            </a:endParaRPr>
          </a:p>
          <a:p>
            <a:pPr marL="205740" marR="5080" indent="-205740">
              <a:lnSpc>
                <a:spcPct val="80000"/>
              </a:lnSpc>
              <a:spcBef>
                <a:spcPts val="620"/>
              </a:spcBef>
              <a:buChar char="•"/>
              <a:tabLst>
                <a:tab pos="205740" algn="l"/>
              </a:tabLst>
            </a:pPr>
            <a:r>
              <a:rPr sz="2500" spc="-10" dirty="0">
                <a:latin typeface="Corbel"/>
                <a:cs typeface="Corbel"/>
              </a:rPr>
              <a:t>Федеральный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закон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от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27.07.2006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№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5" dirty="0">
                <a:latin typeface="Corbel"/>
                <a:cs typeface="Corbel"/>
              </a:rPr>
              <a:t>149-ФЗ </a:t>
            </a:r>
            <a:r>
              <a:rPr sz="2500" b="1" dirty="0">
                <a:latin typeface="Corbel"/>
                <a:cs typeface="Corbel"/>
              </a:rPr>
              <a:t>«Об 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информации, информационных </a:t>
            </a:r>
            <a:r>
              <a:rPr sz="2500" b="1" spc="-5" dirty="0">
                <a:latin typeface="Corbel"/>
                <a:cs typeface="Corbel"/>
              </a:rPr>
              <a:t>технологиях </a:t>
            </a:r>
            <a:r>
              <a:rPr sz="2500" b="1" dirty="0">
                <a:latin typeface="Corbel"/>
                <a:cs typeface="Corbel"/>
              </a:rPr>
              <a:t>и о 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защите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информации»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(с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изменениями</a:t>
            </a:r>
            <a:r>
              <a:rPr sz="2500" spc="4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на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30 </a:t>
            </a:r>
            <a:r>
              <a:rPr sz="2500" spc="-15" dirty="0">
                <a:latin typeface="Corbel"/>
                <a:cs typeface="Corbel"/>
              </a:rPr>
              <a:t>декабря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2021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года)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(редакция,</a:t>
            </a:r>
            <a:r>
              <a:rPr sz="2500" spc="3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действующая</a:t>
            </a:r>
            <a:r>
              <a:rPr sz="2500" dirty="0">
                <a:latin typeface="Corbel"/>
                <a:cs typeface="Corbel"/>
              </a:rPr>
              <a:t> с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1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января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spc="-50" dirty="0">
                <a:latin typeface="Corbel"/>
                <a:cs typeface="Corbel"/>
              </a:rPr>
              <a:t>2022 </a:t>
            </a:r>
            <a:r>
              <a:rPr sz="2500" spc="-4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года).</a:t>
            </a:r>
            <a:endParaRPr sz="2500">
              <a:latin typeface="Corbel"/>
              <a:cs typeface="Corbel"/>
            </a:endParaRPr>
          </a:p>
          <a:p>
            <a:pPr marL="205104" indent="-193040">
              <a:lnSpc>
                <a:spcPts val="2700"/>
              </a:lnSpc>
              <a:buChar char="•"/>
              <a:tabLst>
                <a:tab pos="205740" algn="l"/>
              </a:tabLst>
            </a:pPr>
            <a:r>
              <a:rPr sz="2500" spc="-10" dirty="0">
                <a:latin typeface="Corbel"/>
                <a:cs typeface="Corbel"/>
              </a:rPr>
              <a:t>Федеральный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закон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от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27.07.2006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№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152-ФЗ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«О</a:t>
            </a:r>
            <a:endParaRPr sz="2500">
              <a:latin typeface="Corbel"/>
              <a:cs typeface="Corbel"/>
            </a:endParaRPr>
          </a:p>
          <a:p>
            <a:pPr marL="294640" marR="289560">
              <a:lnSpc>
                <a:spcPts val="2400"/>
              </a:lnSpc>
              <a:spcBef>
                <a:spcPts val="280"/>
              </a:spcBef>
            </a:pPr>
            <a:r>
              <a:rPr sz="2500" b="1" spc="-5" dirty="0">
                <a:latin typeface="Corbel"/>
                <a:cs typeface="Corbel"/>
              </a:rPr>
              <a:t>персональных</a:t>
            </a:r>
            <a:r>
              <a:rPr sz="2500" b="1" spc="-20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данных»</a:t>
            </a:r>
            <a:r>
              <a:rPr sz="2500" b="1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(с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изменениями</a:t>
            </a:r>
            <a:r>
              <a:rPr sz="2500" spc="4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на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2 </a:t>
            </a:r>
            <a:r>
              <a:rPr sz="2500" spc="-20" dirty="0">
                <a:latin typeface="Corbel"/>
                <a:cs typeface="Corbel"/>
              </a:rPr>
              <a:t>июля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2021 </a:t>
            </a:r>
            <a:r>
              <a:rPr sz="2500" spc="-20" dirty="0">
                <a:latin typeface="Corbel"/>
                <a:cs typeface="Corbel"/>
              </a:rPr>
              <a:t>года)</a:t>
            </a:r>
            <a:endParaRPr sz="2500">
              <a:latin typeface="Corbel"/>
              <a:cs typeface="Corbel"/>
            </a:endParaRPr>
          </a:p>
          <a:p>
            <a:pPr marL="294640" marR="8255" indent="-282575">
              <a:lnSpc>
                <a:spcPct val="80000"/>
              </a:lnSpc>
              <a:spcBef>
                <a:spcPts val="62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500" spc="-10" dirty="0">
                <a:latin typeface="Corbel"/>
                <a:cs typeface="Corbel"/>
              </a:rPr>
              <a:t>Федеральный </a:t>
            </a:r>
            <a:r>
              <a:rPr sz="2500" spc="-15" dirty="0">
                <a:latin typeface="Corbel"/>
                <a:cs typeface="Corbel"/>
              </a:rPr>
              <a:t>закон </a:t>
            </a:r>
            <a:r>
              <a:rPr sz="2500" spc="-5" dirty="0">
                <a:latin typeface="Corbel"/>
                <a:cs typeface="Corbel"/>
              </a:rPr>
              <a:t>от 29.12.2010 </a:t>
            </a:r>
            <a:r>
              <a:rPr sz="2500" dirty="0">
                <a:latin typeface="Corbel"/>
                <a:cs typeface="Corbel"/>
              </a:rPr>
              <a:t>№ 436-ФЗ </a:t>
            </a:r>
            <a:r>
              <a:rPr sz="2500" b="1" dirty="0">
                <a:latin typeface="Corbel"/>
                <a:cs typeface="Corbel"/>
              </a:rPr>
              <a:t>«О 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защите </a:t>
            </a:r>
            <a:r>
              <a:rPr sz="2500" b="1" spc="-30" dirty="0">
                <a:latin typeface="Corbel"/>
                <a:cs typeface="Corbel"/>
              </a:rPr>
              <a:t>детей </a:t>
            </a:r>
            <a:r>
              <a:rPr sz="2500" b="1" dirty="0">
                <a:latin typeface="Corbel"/>
                <a:cs typeface="Corbel"/>
              </a:rPr>
              <a:t>от </a:t>
            </a:r>
            <a:r>
              <a:rPr sz="2500" b="1" spc="-10" dirty="0">
                <a:latin typeface="Corbel"/>
                <a:cs typeface="Corbel"/>
              </a:rPr>
              <a:t>информации, </a:t>
            </a:r>
            <a:r>
              <a:rPr sz="2500" b="1" spc="-5" dirty="0">
                <a:latin typeface="Corbel"/>
                <a:cs typeface="Corbel"/>
              </a:rPr>
              <a:t>причиняющей вред </a:t>
            </a:r>
            <a:r>
              <a:rPr sz="2500" b="1" dirty="0">
                <a:latin typeface="Corbel"/>
                <a:cs typeface="Corbel"/>
              </a:rPr>
              <a:t> их</a:t>
            </a:r>
            <a:r>
              <a:rPr sz="2500" b="1" spc="-2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здоровью </a:t>
            </a:r>
            <a:r>
              <a:rPr sz="2500" b="1" dirty="0">
                <a:latin typeface="Corbel"/>
                <a:cs typeface="Corbel"/>
              </a:rPr>
              <a:t>и</a:t>
            </a:r>
            <a:r>
              <a:rPr sz="2500" b="1" spc="1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развитию»</a:t>
            </a:r>
            <a:r>
              <a:rPr sz="2500" b="1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(последняя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редакция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от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1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июля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2021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65" dirty="0">
                <a:latin typeface="Corbel"/>
                <a:cs typeface="Corbel"/>
              </a:rPr>
              <a:t>г.)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919" y="358140"/>
            <a:ext cx="8260080" cy="83311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74382" y="291256"/>
            <a:ext cx="8221345" cy="6152515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360680">
              <a:lnSpc>
                <a:spcPct val="100000"/>
              </a:lnSpc>
              <a:spcBef>
                <a:spcPts val="1330"/>
              </a:spcBef>
            </a:pPr>
            <a:r>
              <a:rPr sz="2900" b="1" spc="-5" dirty="0">
                <a:solidFill>
                  <a:srgbClr val="562213"/>
                </a:solidFill>
                <a:latin typeface="Corbel"/>
                <a:cs typeface="Corbel"/>
              </a:rPr>
              <a:t>Постановления</a:t>
            </a:r>
            <a:r>
              <a:rPr sz="2900" b="1" spc="-35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2900" b="1" dirty="0">
                <a:solidFill>
                  <a:srgbClr val="562213"/>
                </a:solidFill>
                <a:latin typeface="Corbel"/>
                <a:cs typeface="Corbel"/>
              </a:rPr>
              <a:t>и</a:t>
            </a:r>
            <a:r>
              <a:rPr sz="2900" b="1" spc="-1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2900" b="1" spc="-5" dirty="0">
                <a:solidFill>
                  <a:srgbClr val="562213"/>
                </a:solidFill>
                <a:latin typeface="Corbel"/>
                <a:cs typeface="Corbel"/>
              </a:rPr>
              <a:t>Распоряжения</a:t>
            </a:r>
            <a:r>
              <a:rPr sz="2900" b="1" spc="-3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2900" b="1" spc="-10" dirty="0">
                <a:solidFill>
                  <a:srgbClr val="562213"/>
                </a:solidFill>
                <a:latin typeface="Corbel"/>
                <a:cs typeface="Corbel"/>
              </a:rPr>
              <a:t>Правительства</a:t>
            </a:r>
            <a:endParaRPr sz="2900">
              <a:latin typeface="Corbel"/>
              <a:cs typeface="Corbel"/>
            </a:endParaRPr>
          </a:p>
          <a:p>
            <a:pPr marL="294005" marR="426720" indent="-281940">
              <a:lnSpc>
                <a:spcPct val="80000"/>
              </a:lnSpc>
              <a:spcBef>
                <a:spcPts val="199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3006725" algn="l"/>
              </a:tabLst>
            </a:pPr>
            <a:r>
              <a:rPr sz="3000" spc="-5" dirty="0">
                <a:latin typeface="Corbel"/>
                <a:cs typeface="Corbel"/>
              </a:rPr>
              <a:t>Постановление	Правительства </a:t>
            </a:r>
            <a:r>
              <a:rPr sz="3000" spc="-30" dirty="0">
                <a:latin typeface="Corbel"/>
                <a:cs typeface="Corbel"/>
              </a:rPr>
              <a:t>Российской 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Федерации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 </a:t>
            </a:r>
            <a:r>
              <a:rPr sz="3000" dirty="0">
                <a:latin typeface="Corbel"/>
                <a:cs typeface="Corbel"/>
              </a:rPr>
              <a:t>26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декабря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2017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1642</a:t>
            </a:r>
            <a:r>
              <a:rPr sz="3000" spc="45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«Об </a:t>
            </a:r>
            <a:r>
              <a:rPr sz="3000" b="1" i="1" spc="5" dirty="0">
                <a:latin typeface="Corbel"/>
                <a:cs typeface="Corbel"/>
              </a:rPr>
              <a:t> </a:t>
            </a:r>
            <a:r>
              <a:rPr sz="3000" b="1" i="1" spc="-10" dirty="0">
                <a:latin typeface="Corbel"/>
                <a:cs typeface="Corbel"/>
              </a:rPr>
              <a:t>утверждении </a:t>
            </a:r>
            <a:r>
              <a:rPr sz="3000" b="1" i="1" spc="-5" dirty="0">
                <a:latin typeface="Corbel"/>
                <a:cs typeface="Corbel"/>
              </a:rPr>
              <a:t>государственной программы </a:t>
            </a:r>
            <a:r>
              <a:rPr sz="3000" b="1" i="1" spc="-605" dirty="0">
                <a:latin typeface="Corbel"/>
                <a:cs typeface="Corbel"/>
              </a:rPr>
              <a:t> </a:t>
            </a:r>
            <a:r>
              <a:rPr sz="3000" b="1" i="1" spc="-80" dirty="0">
                <a:latin typeface="Corbel"/>
                <a:cs typeface="Corbel"/>
              </a:rPr>
              <a:t>Р</a:t>
            </a:r>
            <a:r>
              <a:rPr sz="3000" b="1" i="1" dirty="0">
                <a:latin typeface="Corbel"/>
                <a:cs typeface="Corbel"/>
              </a:rPr>
              <a:t>о</a:t>
            </a:r>
            <a:r>
              <a:rPr sz="3000" b="1" i="1" spc="-25" dirty="0">
                <a:latin typeface="Corbel"/>
                <a:cs typeface="Corbel"/>
              </a:rPr>
              <a:t>с</a:t>
            </a:r>
            <a:r>
              <a:rPr sz="3000" b="1" i="1" spc="-5" dirty="0">
                <a:latin typeface="Corbel"/>
                <a:cs typeface="Corbel"/>
              </a:rPr>
              <a:t>с</a:t>
            </a:r>
            <a:r>
              <a:rPr sz="3000" b="1" i="1" spc="-20" dirty="0">
                <a:latin typeface="Corbel"/>
                <a:cs typeface="Corbel"/>
              </a:rPr>
              <a:t>и</a:t>
            </a:r>
            <a:r>
              <a:rPr sz="3000" b="1" i="1" spc="-10" dirty="0">
                <a:latin typeface="Corbel"/>
                <a:cs typeface="Corbel"/>
              </a:rPr>
              <a:t>й</a:t>
            </a:r>
            <a:r>
              <a:rPr sz="3000" b="1" i="1" spc="-5" dirty="0">
                <a:latin typeface="Corbel"/>
                <a:cs typeface="Corbel"/>
              </a:rPr>
              <a:t>с</a:t>
            </a:r>
            <a:r>
              <a:rPr sz="3000" b="1" i="1" spc="-50" dirty="0">
                <a:latin typeface="Corbel"/>
                <a:cs typeface="Corbel"/>
              </a:rPr>
              <a:t>к</a:t>
            </a:r>
            <a:r>
              <a:rPr sz="3000" b="1" i="1" dirty="0">
                <a:latin typeface="Corbel"/>
                <a:cs typeface="Corbel"/>
              </a:rPr>
              <a:t>ой</a:t>
            </a:r>
            <a:r>
              <a:rPr sz="3000" b="1" i="1" spc="-165" dirty="0">
                <a:latin typeface="Corbel"/>
                <a:cs typeface="Corbel"/>
              </a:rPr>
              <a:t> </a:t>
            </a:r>
            <a:r>
              <a:rPr sz="3000" b="1" i="1" spc="-15" dirty="0">
                <a:latin typeface="Corbel"/>
                <a:cs typeface="Corbel"/>
              </a:rPr>
              <a:t>Ф</a:t>
            </a:r>
            <a:r>
              <a:rPr sz="3000" b="1" i="1" dirty="0">
                <a:latin typeface="Corbel"/>
                <a:cs typeface="Corbel"/>
              </a:rPr>
              <a:t>е</a:t>
            </a:r>
            <a:r>
              <a:rPr sz="3000" b="1" i="1" spc="5" dirty="0">
                <a:latin typeface="Corbel"/>
                <a:cs typeface="Corbel"/>
              </a:rPr>
              <a:t>д</a:t>
            </a:r>
            <a:r>
              <a:rPr sz="3000" b="1" i="1" dirty="0">
                <a:latin typeface="Corbel"/>
                <a:cs typeface="Corbel"/>
              </a:rPr>
              <a:t>е</a:t>
            </a:r>
            <a:r>
              <a:rPr sz="3000" b="1" i="1" spc="5" dirty="0">
                <a:latin typeface="Corbel"/>
                <a:cs typeface="Corbel"/>
              </a:rPr>
              <a:t>р</a:t>
            </a:r>
            <a:r>
              <a:rPr sz="3000" b="1" i="1" spc="-5" dirty="0">
                <a:latin typeface="Corbel"/>
                <a:cs typeface="Corbel"/>
              </a:rPr>
              <a:t>ац</a:t>
            </a:r>
            <a:r>
              <a:rPr sz="3000" b="1" i="1" spc="-10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и</a:t>
            </a:r>
            <a:r>
              <a:rPr sz="3000" b="1" i="1" spc="-30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"</a:t>
            </a:r>
            <a:r>
              <a:rPr sz="3000" b="1" i="1" spc="-85" dirty="0">
                <a:latin typeface="Corbel"/>
                <a:cs typeface="Corbel"/>
              </a:rPr>
              <a:t>Р</a:t>
            </a:r>
            <a:r>
              <a:rPr sz="3000" b="1" i="1" spc="-5" dirty="0">
                <a:latin typeface="Corbel"/>
                <a:cs typeface="Corbel"/>
              </a:rPr>
              <a:t>азв</a:t>
            </a:r>
            <a:r>
              <a:rPr sz="3000" b="1" i="1" spc="-15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т</a:t>
            </a:r>
            <a:r>
              <a:rPr sz="3000" b="1" i="1" spc="-15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е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2820"/>
              </a:lnSpc>
            </a:pPr>
            <a:r>
              <a:rPr sz="3000" b="1" i="1" spc="-5" dirty="0">
                <a:latin typeface="Corbel"/>
                <a:cs typeface="Corbel"/>
              </a:rPr>
              <a:t>образовани</a:t>
            </a:r>
            <a:r>
              <a:rPr sz="3000" b="1" spc="-5" dirty="0">
                <a:latin typeface="Corbel"/>
                <a:cs typeface="Corbel"/>
              </a:rPr>
              <a:t>я»</a:t>
            </a:r>
            <a:r>
              <a:rPr sz="3000" b="1" spc="-3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на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2018 </a:t>
            </a:r>
            <a:r>
              <a:rPr sz="3000" dirty="0">
                <a:latin typeface="Corbel"/>
                <a:cs typeface="Corbel"/>
              </a:rPr>
              <a:t>-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50" dirty="0">
                <a:latin typeface="Corbel"/>
                <a:cs typeface="Corbel"/>
              </a:rPr>
              <a:t>2025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годы</a:t>
            </a:r>
            <a:endParaRPr sz="3000">
              <a:latin typeface="Corbel"/>
              <a:cs typeface="Corbel"/>
            </a:endParaRPr>
          </a:p>
          <a:p>
            <a:pPr marL="294005" marR="821055" indent="-281940">
              <a:lnSpc>
                <a:spcPct val="80000"/>
              </a:lnSpc>
              <a:spcBef>
                <a:spcPts val="66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dirty="0">
                <a:latin typeface="Corbel"/>
                <a:cs typeface="Corbel"/>
              </a:rPr>
              <a:t>Постановление </a:t>
            </a:r>
            <a:r>
              <a:rPr sz="3000" spc="-5" dirty="0">
                <a:latin typeface="Corbel"/>
                <a:cs typeface="Corbel"/>
              </a:rPr>
              <a:t>Правительства </a:t>
            </a:r>
            <a:r>
              <a:rPr sz="3000" spc="-30" dirty="0">
                <a:latin typeface="Corbel"/>
                <a:cs typeface="Corbel"/>
              </a:rPr>
              <a:t>Российской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Федерации </a:t>
            </a:r>
            <a:r>
              <a:rPr sz="3000" spc="-5" dirty="0">
                <a:latin typeface="Corbel"/>
                <a:cs typeface="Corbel"/>
              </a:rPr>
              <a:t>от 29.05.2015 </a:t>
            </a:r>
            <a:r>
              <a:rPr sz="3000" spc="-110" dirty="0">
                <a:latin typeface="Corbel"/>
                <a:cs typeface="Corbel"/>
              </a:rPr>
              <a:t>г. </a:t>
            </a:r>
            <a:r>
              <a:rPr sz="3000" dirty="0">
                <a:latin typeface="Corbel"/>
                <a:cs typeface="Corbel"/>
              </a:rPr>
              <a:t>№ </a:t>
            </a:r>
            <a:r>
              <a:rPr sz="3000" spc="5" dirty="0">
                <a:latin typeface="Corbel"/>
                <a:cs typeface="Corbel"/>
              </a:rPr>
              <a:t>996-р </a:t>
            </a:r>
            <a:r>
              <a:rPr sz="3000" b="1" i="1" dirty="0">
                <a:latin typeface="Corbel"/>
                <a:cs typeface="Corbel"/>
              </a:rPr>
              <a:t>«Об </a:t>
            </a:r>
            <a:r>
              <a:rPr sz="3000" b="1" i="1" spc="5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утве</a:t>
            </a:r>
            <a:r>
              <a:rPr sz="3000" b="1" i="1" spc="-35" dirty="0">
                <a:latin typeface="Corbel"/>
                <a:cs typeface="Corbel"/>
              </a:rPr>
              <a:t>рж</a:t>
            </a:r>
            <a:r>
              <a:rPr sz="3000" b="1" i="1" dirty="0">
                <a:latin typeface="Corbel"/>
                <a:cs typeface="Corbel"/>
              </a:rPr>
              <a:t>д</a:t>
            </a:r>
            <a:r>
              <a:rPr sz="3000" b="1" i="1" spc="5" dirty="0">
                <a:latin typeface="Corbel"/>
                <a:cs typeface="Corbel"/>
              </a:rPr>
              <a:t>е</a:t>
            </a:r>
            <a:r>
              <a:rPr sz="3000" b="1" i="1" dirty="0">
                <a:latin typeface="Corbel"/>
                <a:cs typeface="Corbel"/>
              </a:rPr>
              <a:t>н</a:t>
            </a:r>
            <a:r>
              <a:rPr sz="3000" b="1" i="1" spc="-15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и</a:t>
            </a:r>
            <a:r>
              <a:rPr sz="3000" b="1" i="1" spc="-170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Страт</a:t>
            </a:r>
            <a:r>
              <a:rPr sz="3000" b="1" i="1" spc="-30" dirty="0">
                <a:latin typeface="Corbel"/>
                <a:cs typeface="Corbel"/>
              </a:rPr>
              <a:t>е</a:t>
            </a:r>
            <a:r>
              <a:rPr sz="3000" b="1" i="1" spc="-5" dirty="0">
                <a:latin typeface="Corbel"/>
                <a:cs typeface="Corbel"/>
              </a:rPr>
              <a:t>г</a:t>
            </a:r>
            <a:r>
              <a:rPr sz="3000" b="1" i="1" spc="-15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и</a:t>
            </a:r>
            <a:r>
              <a:rPr sz="3000" b="1" i="1" spc="-30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ра</a:t>
            </a:r>
            <a:r>
              <a:rPr sz="3000" b="1" i="1" spc="5" dirty="0">
                <a:latin typeface="Corbel"/>
                <a:cs typeface="Corbel"/>
              </a:rPr>
              <a:t>з</a:t>
            </a:r>
            <a:r>
              <a:rPr sz="3000" b="1" i="1" spc="-5" dirty="0">
                <a:latin typeface="Corbel"/>
                <a:cs typeface="Corbel"/>
              </a:rPr>
              <a:t>в</a:t>
            </a:r>
            <a:r>
              <a:rPr sz="3000" b="1" i="1" spc="-20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т</a:t>
            </a:r>
            <a:r>
              <a:rPr sz="3000" b="1" i="1" spc="-15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я  </a:t>
            </a:r>
            <a:r>
              <a:rPr sz="3000" b="1" i="1" spc="-5" dirty="0">
                <a:latin typeface="Corbel"/>
                <a:cs typeface="Corbel"/>
              </a:rPr>
              <a:t>восп</a:t>
            </a:r>
            <a:r>
              <a:rPr sz="3000" b="1" i="1" spc="-15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тания в</a:t>
            </a:r>
            <a:r>
              <a:rPr sz="3000" b="1" i="1" spc="-25" dirty="0">
                <a:latin typeface="Corbel"/>
                <a:cs typeface="Corbel"/>
              </a:rPr>
              <a:t> </a:t>
            </a:r>
            <a:r>
              <a:rPr sz="3000" b="1" i="1" spc="-80" dirty="0">
                <a:latin typeface="Corbel"/>
                <a:cs typeface="Corbel"/>
              </a:rPr>
              <a:t>Р</a:t>
            </a:r>
            <a:r>
              <a:rPr sz="3000" b="1" i="1" dirty="0">
                <a:latin typeface="Corbel"/>
                <a:cs typeface="Corbel"/>
              </a:rPr>
              <a:t>о</a:t>
            </a:r>
            <a:r>
              <a:rPr sz="3000" b="1" i="1" spc="-25" dirty="0">
                <a:latin typeface="Corbel"/>
                <a:cs typeface="Corbel"/>
              </a:rPr>
              <a:t>с</a:t>
            </a:r>
            <a:r>
              <a:rPr sz="3000" b="1" i="1" spc="-5" dirty="0">
                <a:latin typeface="Corbel"/>
                <a:cs typeface="Corbel"/>
              </a:rPr>
              <a:t>с</a:t>
            </a:r>
            <a:r>
              <a:rPr sz="3000" b="1" i="1" spc="-20" dirty="0">
                <a:latin typeface="Corbel"/>
                <a:cs typeface="Corbel"/>
              </a:rPr>
              <a:t>и</a:t>
            </a:r>
            <a:r>
              <a:rPr sz="3000" b="1" i="1" spc="-10" dirty="0">
                <a:latin typeface="Corbel"/>
                <a:cs typeface="Corbel"/>
              </a:rPr>
              <a:t>й</a:t>
            </a:r>
            <a:r>
              <a:rPr sz="3000" b="1" i="1" spc="-5" dirty="0">
                <a:latin typeface="Corbel"/>
                <a:cs typeface="Corbel"/>
              </a:rPr>
              <a:t>с</a:t>
            </a:r>
            <a:r>
              <a:rPr sz="3000" b="1" i="1" spc="-50" dirty="0">
                <a:latin typeface="Corbel"/>
                <a:cs typeface="Corbel"/>
              </a:rPr>
              <a:t>к</a:t>
            </a:r>
            <a:r>
              <a:rPr sz="3000" b="1" i="1" dirty="0">
                <a:latin typeface="Corbel"/>
                <a:cs typeface="Corbel"/>
              </a:rPr>
              <a:t>ой</a:t>
            </a:r>
            <a:r>
              <a:rPr sz="3000" b="1" i="1" spc="-145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Фед</a:t>
            </a:r>
            <a:r>
              <a:rPr sz="3000" b="1" i="1" spc="10" dirty="0">
                <a:latin typeface="Corbel"/>
                <a:cs typeface="Corbel"/>
              </a:rPr>
              <a:t>е</a:t>
            </a:r>
            <a:r>
              <a:rPr sz="3000" b="1" i="1" spc="-5" dirty="0">
                <a:latin typeface="Corbel"/>
                <a:cs typeface="Corbel"/>
              </a:rPr>
              <a:t>р</a:t>
            </a:r>
            <a:r>
              <a:rPr sz="3000" b="1" i="1" spc="5" dirty="0">
                <a:latin typeface="Corbel"/>
                <a:cs typeface="Corbel"/>
              </a:rPr>
              <a:t>а</a:t>
            </a:r>
            <a:r>
              <a:rPr sz="3000" b="1" i="1" dirty="0">
                <a:latin typeface="Corbel"/>
                <a:cs typeface="Corbel"/>
              </a:rPr>
              <a:t>ц</a:t>
            </a:r>
            <a:r>
              <a:rPr sz="3000" b="1" i="1" spc="-15" dirty="0">
                <a:latin typeface="Corbel"/>
                <a:cs typeface="Corbel"/>
              </a:rPr>
              <a:t>и</a:t>
            </a:r>
            <a:r>
              <a:rPr sz="3000" b="1" i="1" dirty="0">
                <a:latin typeface="Corbel"/>
                <a:cs typeface="Corbel"/>
              </a:rPr>
              <a:t>и</a:t>
            </a:r>
            <a:r>
              <a:rPr sz="3000" b="1" i="1" spc="-50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на  </a:t>
            </a:r>
            <a:r>
              <a:rPr sz="3000" b="1" i="1" spc="-5" dirty="0">
                <a:latin typeface="Corbel"/>
                <a:cs typeface="Corbel"/>
              </a:rPr>
              <a:t>период</a:t>
            </a:r>
            <a:r>
              <a:rPr sz="3000" b="1" i="1" spc="-20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до</a:t>
            </a:r>
            <a:r>
              <a:rPr sz="3000" b="1" i="1" spc="-10" dirty="0">
                <a:latin typeface="Corbel"/>
                <a:cs typeface="Corbel"/>
              </a:rPr>
              <a:t> </a:t>
            </a:r>
            <a:r>
              <a:rPr sz="3000" b="1" i="1" spc="-50" dirty="0">
                <a:latin typeface="Corbel"/>
                <a:cs typeface="Corbel"/>
              </a:rPr>
              <a:t>2025</a:t>
            </a:r>
            <a:r>
              <a:rPr sz="3000" b="1" i="1" dirty="0">
                <a:latin typeface="Corbel"/>
                <a:cs typeface="Corbel"/>
              </a:rPr>
              <a:t> года»</a:t>
            </a:r>
            <a:r>
              <a:rPr sz="3000" b="1" dirty="0">
                <a:latin typeface="Corbel"/>
                <a:cs typeface="Corbel"/>
              </a:rPr>
              <a:t>.</a:t>
            </a:r>
            <a:endParaRPr sz="3000">
              <a:latin typeface="Corbel"/>
              <a:cs typeface="Corbel"/>
            </a:endParaRPr>
          </a:p>
          <a:p>
            <a:pPr marL="294005" marR="976630" indent="-281940">
              <a:lnSpc>
                <a:spcPts val="2880"/>
              </a:lnSpc>
              <a:spcBef>
                <a:spcPts val="5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Распоряжение Правительства </a:t>
            </a:r>
            <a:r>
              <a:rPr sz="3000" spc="-30" dirty="0">
                <a:latin typeface="Corbel"/>
                <a:cs typeface="Corbel"/>
              </a:rPr>
              <a:t>Российской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Федерации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 </a:t>
            </a:r>
            <a:r>
              <a:rPr sz="3000" spc="-10" dirty="0">
                <a:latin typeface="Corbel"/>
                <a:cs typeface="Corbel"/>
              </a:rPr>
              <a:t>04.09.2014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 </a:t>
            </a:r>
            <a:r>
              <a:rPr sz="3000" spc="-20" dirty="0">
                <a:latin typeface="Corbel"/>
                <a:cs typeface="Corbel"/>
              </a:rPr>
              <a:t>1726-р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«Об</a:t>
            </a:r>
            <a:endParaRPr sz="3000">
              <a:latin typeface="Corbel"/>
              <a:cs typeface="Corbel"/>
            </a:endParaRPr>
          </a:p>
          <a:p>
            <a:pPr marL="294005" marR="447040">
              <a:lnSpc>
                <a:spcPct val="80000"/>
              </a:lnSpc>
              <a:spcBef>
                <a:spcPts val="25"/>
              </a:spcBef>
            </a:pPr>
            <a:r>
              <a:rPr sz="3000" b="1" i="1" spc="-10" dirty="0">
                <a:latin typeface="Corbel"/>
                <a:cs typeface="Corbel"/>
              </a:rPr>
              <a:t>утверждении концепции </a:t>
            </a:r>
            <a:r>
              <a:rPr sz="3000" b="1" i="1" spc="-5" dirty="0">
                <a:latin typeface="Corbel"/>
                <a:cs typeface="Corbel"/>
              </a:rPr>
              <a:t>дополнительного </a:t>
            </a:r>
            <a:r>
              <a:rPr sz="3000" b="1" i="1" spc="-605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образования</a:t>
            </a:r>
            <a:r>
              <a:rPr sz="3000" b="1" i="1" spc="-20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детей»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28039" y="0"/>
            <a:ext cx="7312659" cy="1564640"/>
            <a:chOff x="828039" y="0"/>
            <a:chExt cx="7312659" cy="1564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8039" y="0"/>
              <a:ext cx="7312659" cy="1016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8039" y="538480"/>
              <a:ext cx="3670300" cy="102616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2680" y="100965"/>
            <a:ext cx="66287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Постановления </a:t>
            </a:r>
            <a:r>
              <a:rPr sz="3600" dirty="0"/>
              <a:t>и </a:t>
            </a:r>
            <a:r>
              <a:rPr sz="3600" spc="-10" dirty="0"/>
              <a:t>Распоряжения </a:t>
            </a:r>
            <a:r>
              <a:rPr sz="3600" spc="-730" dirty="0"/>
              <a:t> </a:t>
            </a:r>
            <a:r>
              <a:rPr sz="3600" spc="-10" dirty="0"/>
              <a:t>Правительства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1169987" y="1339532"/>
            <a:ext cx="7405370" cy="494982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94005" marR="5080" indent="-281940">
              <a:lnSpc>
                <a:spcPct val="80000"/>
              </a:lnSpc>
              <a:spcBef>
                <a:spcPts val="819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dirty="0">
                <a:latin typeface="Corbel"/>
                <a:cs typeface="Corbel"/>
              </a:rPr>
              <a:t>Постановление </a:t>
            </a:r>
            <a:r>
              <a:rPr sz="3000" spc="-5" dirty="0">
                <a:latin typeface="Corbel"/>
                <a:cs typeface="Corbel"/>
              </a:rPr>
              <a:t>Правительства </a:t>
            </a:r>
            <a:r>
              <a:rPr sz="3000" spc="-30" dirty="0">
                <a:latin typeface="Corbel"/>
                <a:cs typeface="Corbel"/>
              </a:rPr>
              <a:t>Российской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Федерации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 </a:t>
            </a:r>
            <a:r>
              <a:rPr sz="3000" spc="-15" dirty="0">
                <a:latin typeface="Corbel"/>
                <a:cs typeface="Corbel"/>
              </a:rPr>
              <a:t>08.08.2013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 </a:t>
            </a:r>
            <a:r>
              <a:rPr sz="3000" spc="-35" dirty="0">
                <a:latin typeface="Corbel"/>
                <a:cs typeface="Corbel"/>
              </a:rPr>
              <a:t>678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«Об </a:t>
            </a:r>
            <a:r>
              <a:rPr sz="3000" b="1" i="1" spc="5" dirty="0">
                <a:latin typeface="Corbel"/>
                <a:cs typeface="Corbel"/>
              </a:rPr>
              <a:t> </a:t>
            </a:r>
            <a:r>
              <a:rPr sz="3000" b="1" i="1" spc="-10" dirty="0">
                <a:latin typeface="Corbel"/>
                <a:cs typeface="Corbel"/>
              </a:rPr>
              <a:t>утверждении</a:t>
            </a:r>
            <a:r>
              <a:rPr sz="3000" b="1" i="1" spc="-55" dirty="0">
                <a:latin typeface="Corbel"/>
                <a:cs typeface="Corbel"/>
              </a:rPr>
              <a:t> </a:t>
            </a:r>
            <a:r>
              <a:rPr sz="3000" b="1" i="1" dirty="0">
                <a:latin typeface="Corbel"/>
                <a:cs typeface="Corbel"/>
              </a:rPr>
              <a:t>номенклатуры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2520"/>
              </a:lnSpc>
            </a:pPr>
            <a:r>
              <a:rPr sz="3000" b="1" i="1" spc="-5" dirty="0">
                <a:latin typeface="Corbel"/>
                <a:cs typeface="Corbel"/>
              </a:rPr>
              <a:t>должностей</a:t>
            </a:r>
            <a:r>
              <a:rPr sz="3000" b="1" i="1" spc="-60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педагогических</a:t>
            </a:r>
            <a:r>
              <a:rPr sz="3000" b="1" i="1" spc="-50" dirty="0">
                <a:latin typeface="Corbel"/>
                <a:cs typeface="Corbel"/>
              </a:rPr>
              <a:t> </a:t>
            </a:r>
            <a:r>
              <a:rPr sz="3000" b="1" i="1" spc="-10" dirty="0">
                <a:latin typeface="Corbel"/>
                <a:cs typeface="Corbel"/>
              </a:rPr>
              <a:t>работников</a:t>
            </a:r>
            <a:endParaRPr sz="3000">
              <a:latin typeface="Corbel"/>
              <a:cs typeface="Corbel"/>
            </a:endParaRPr>
          </a:p>
          <a:p>
            <a:pPr marL="294005" marR="1575435" algn="just">
              <a:lnSpc>
                <a:spcPts val="2880"/>
              </a:lnSpc>
              <a:spcBef>
                <a:spcPts val="340"/>
              </a:spcBef>
            </a:pPr>
            <a:r>
              <a:rPr sz="3000" b="1" i="1" spc="-5" dirty="0">
                <a:latin typeface="Corbel"/>
                <a:cs typeface="Corbel"/>
              </a:rPr>
              <a:t>организаций, осуществляющих </a:t>
            </a:r>
            <a:r>
              <a:rPr sz="3000" b="1" i="1" spc="-605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педагогическую деятельность, </a:t>
            </a:r>
            <a:r>
              <a:rPr sz="3000" b="1" i="1" spc="-605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должностей</a:t>
            </a:r>
            <a:r>
              <a:rPr sz="3000" b="1" i="1" spc="-50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руководителей</a:t>
            </a:r>
            <a:endParaRPr sz="3000">
              <a:latin typeface="Corbel"/>
              <a:cs typeface="Corbel"/>
            </a:endParaRPr>
          </a:p>
          <a:p>
            <a:pPr marL="294005" algn="just">
              <a:lnSpc>
                <a:spcPts val="2845"/>
              </a:lnSpc>
            </a:pPr>
            <a:r>
              <a:rPr sz="3000" b="1" i="1" spc="-5" dirty="0">
                <a:latin typeface="Corbel"/>
                <a:cs typeface="Corbel"/>
              </a:rPr>
              <a:t>образовательных</a:t>
            </a:r>
            <a:r>
              <a:rPr sz="3000" b="1" i="1" spc="-55" dirty="0">
                <a:latin typeface="Corbel"/>
                <a:cs typeface="Corbel"/>
              </a:rPr>
              <a:t> </a:t>
            </a:r>
            <a:r>
              <a:rPr sz="3000" b="1" i="1" spc="-5" dirty="0">
                <a:latin typeface="Corbel"/>
                <a:cs typeface="Corbel"/>
              </a:rPr>
              <a:t>организаций».</a:t>
            </a:r>
            <a:endParaRPr sz="3000">
              <a:latin typeface="Corbel"/>
              <a:cs typeface="Corbel"/>
            </a:endParaRPr>
          </a:p>
          <a:p>
            <a:pPr marL="294005" marR="242570" indent="-281940">
              <a:lnSpc>
                <a:spcPct val="80000"/>
              </a:lnSpc>
              <a:spcBef>
                <a:spcPts val="66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Постановление Правительства РФ от 16 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сентября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spc="-45" dirty="0">
                <a:latin typeface="Corbel"/>
                <a:cs typeface="Corbel"/>
              </a:rPr>
              <a:t>2020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N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1479</a:t>
            </a:r>
            <a:r>
              <a:rPr sz="3000" spc="4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"Об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утверждении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Правил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противопожарного</a:t>
            </a:r>
            <a:r>
              <a:rPr sz="3000" b="1" spc="1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режима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в</a:t>
            </a:r>
            <a:endParaRPr sz="3000">
              <a:latin typeface="Corbel"/>
              <a:cs typeface="Corbel"/>
            </a:endParaRPr>
          </a:p>
          <a:p>
            <a:pPr marL="294005" marR="34290">
              <a:lnSpc>
                <a:spcPct val="80000"/>
              </a:lnSpc>
            </a:pPr>
            <a:r>
              <a:rPr sz="3000" b="1" spc="-145" dirty="0">
                <a:latin typeface="Corbel"/>
                <a:cs typeface="Corbel"/>
              </a:rPr>
              <a:t>Р</a:t>
            </a:r>
            <a:r>
              <a:rPr sz="3000" b="1" dirty="0">
                <a:latin typeface="Corbel"/>
                <a:cs typeface="Corbel"/>
              </a:rPr>
              <a:t>о</a:t>
            </a:r>
            <a:r>
              <a:rPr sz="3000" b="1" spc="-50" dirty="0">
                <a:latin typeface="Corbel"/>
                <a:cs typeface="Corbel"/>
              </a:rPr>
              <a:t>с</a:t>
            </a:r>
            <a:r>
              <a:rPr sz="3000" b="1" dirty="0">
                <a:latin typeface="Corbel"/>
                <a:cs typeface="Corbel"/>
              </a:rPr>
              <a:t>си</a:t>
            </a:r>
            <a:r>
              <a:rPr sz="3000" b="1" spc="5" dirty="0">
                <a:latin typeface="Corbel"/>
                <a:cs typeface="Corbel"/>
              </a:rPr>
              <a:t>й</a:t>
            </a:r>
            <a:r>
              <a:rPr sz="3000" b="1" dirty="0">
                <a:latin typeface="Corbel"/>
                <a:cs typeface="Corbel"/>
              </a:rPr>
              <a:t>с</a:t>
            </a:r>
            <a:r>
              <a:rPr sz="3000" b="1" spc="-65" dirty="0">
                <a:latin typeface="Corbel"/>
                <a:cs typeface="Corbel"/>
              </a:rPr>
              <a:t>к</a:t>
            </a:r>
            <a:r>
              <a:rPr sz="3000" b="1" dirty="0">
                <a:latin typeface="Corbel"/>
                <a:cs typeface="Corbel"/>
              </a:rPr>
              <a:t>ой</a:t>
            </a:r>
            <a:r>
              <a:rPr sz="3000" b="1" spc="-13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Фе</a:t>
            </a:r>
            <a:r>
              <a:rPr sz="3000" b="1" spc="-70" dirty="0">
                <a:latin typeface="Corbel"/>
                <a:cs typeface="Corbel"/>
              </a:rPr>
              <a:t>д</a:t>
            </a:r>
            <a:r>
              <a:rPr sz="3000" b="1" dirty="0">
                <a:latin typeface="Corbel"/>
                <a:cs typeface="Corbel"/>
              </a:rPr>
              <a:t>е</a:t>
            </a:r>
            <a:r>
              <a:rPr sz="3000" b="1" spc="-15" dirty="0">
                <a:latin typeface="Corbel"/>
                <a:cs typeface="Corbel"/>
              </a:rPr>
              <a:t>р</a:t>
            </a:r>
            <a:r>
              <a:rPr sz="3000" b="1" dirty="0">
                <a:latin typeface="Corbel"/>
                <a:cs typeface="Corbel"/>
              </a:rPr>
              <a:t>а</a:t>
            </a:r>
            <a:r>
              <a:rPr sz="3000" b="1" spc="-50" dirty="0">
                <a:latin typeface="Corbel"/>
                <a:cs typeface="Corbel"/>
              </a:rPr>
              <a:t>ц</a:t>
            </a:r>
            <a:r>
              <a:rPr sz="3000" b="1" spc="-5" dirty="0">
                <a:latin typeface="Corbel"/>
                <a:cs typeface="Corbel"/>
              </a:rPr>
              <a:t>и</a:t>
            </a:r>
            <a:r>
              <a:rPr sz="3000" b="1" spc="5" dirty="0">
                <a:latin typeface="Corbel"/>
                <a:cs typeface="Corbel"/>
              </a:rPr>
              <a:t>и</a:t>
            </a:r>
            <a:r>
              <a:rPr sz="3000" b="1" dirty="0">
                <a:latin typeface="Corbel"/>
                <a:cs typeface="Corbel"/>
              </a:rPr>
              <a:t>"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spc="-60" dirty="0">
                <a:latin typeface="Corbel"/>
                <a:cs typeface="Corbel"/>
              </a:rPr>
              <a:t>(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5" dirty="0">
                <a:latin typeface="Corbel"/>
                <a:cs typeface="Corbel"/>
              </a:rPr>
              <a:t> из</a:t>
            </a:r>
            <a:r>
              <a:rPr sz="3000" spc="-15" dirty="0">
                <a:latin typeface="Corbel"/>
                <a:cs typeface="Corbel"/>
              </a:rPr>
              <a:t>м</a:t>
            </a:r>
            <a:r>
              <a:rPr sz="3000" dirty="0">
                <a:latin typeface="Corbel"/>
                <a:cs typeface="Corbel"/>
              </a:rPr>
              <a:t>ен</a:t>
            </a:r>
            <a:r>
              <a:rPr sz="3000" spc="10" dirty="0">
                <a:latin typeface="Corbel"/>
                <a:cs typeface="Corbel"/>
              </a:rPr>
              <a:t>е</a:t>
            </a:r>
            <a:r>
              <a:rPr sz="3000" dirty="0">
                <a:latin typeface="Corbel"/>
                <a:cs typeface="Corbel"/>
              </a:rPr>
              <a:t>ниями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  </a:t>
            </a:r>
            <a:r>
              <a:rPr sz="3000" spc="-15" dirty="0">
                <a:latin typeface="Corbel"/>
                <a:cs typeface="Corbel"/>
              </a:rPr>
              <a:t>дополнениями)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8680" y="381000"/>
            <a:ext cx="6207760" cy="914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31887" y="287782"/>
            <a:ext cx="7654925" cy="5333365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Иные</a:t>
            </a:r>
            <a:r>
              <a:rPr sz="3200" b="1" spc="-2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562213"/>
                </a:solidFill>
                <a:latin typeface="Corbel"/>
                <a:cs typeface="Corbel"/>
              </a:rPr>
              <a:t>нормативные</a:t>
            </a:r>
            <a:r>
              <a:rPr sz="3200" b="1" spc="2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562213"/>
                </a:solidFill>
                <a:latin typeface="Corbel"/>
                <a:cs typeface="Corbel"/>
              </a:rPr>
              <a:t>документы</a:t>
            </a:r>
            <a:endParaRPr sz="3200">
              <a:latin typeface="Corbel"/>
              <a:cs typeface="Corbel"/>
            </a:endParaRPr>
          </a:p>
          <a:p>
            <a:pPr marL="378460" indent="-283210">
              <a:lnSpc>
                <a:spcPts val="3640"/>
              </a:lnSpc>
              <a:spcBef>
                <a:spcPts val="15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379095" algn="l"/>
              </a:tabLst>
            </a:pPr>
            <a:r>
              <a:rPr sz="3200" spc="-5" dirty="0">
                <a:latin typeface="Corbel"/>
                <a:cs typeface="Corbel"/>
              </a:rPr>
              <a:t>Постановление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spc="-65" dirty="0">
                <a:latin typeface="Corbel"/>
                <a:cs typeface="Corbel"/>
              </a:rPr>
              <a:t>Главного</a:t>
            </a:r>
            <a:endParaRPr sz="3200">
              <a:latin typeface="Corbel"/>
              <a:cs typeface="Corbel"/>
            </a:endParaRPr>
          </a:p>
          <a:p>
            <a:pPr marL="378460" marR="168275">
              <a:lnSpc>
                <a:spcPct val="90100"/>
              </a:lnSpc>
              <a:spcBef>
                <a:spcPts val="180"/>
              </a:spcBef>
              <a:tabLst>
                <a:tab pos="957580" algn="l"/>
              </a:tabLst>
            </a:pPr>
            <a:r>
              <a:rPr sz="3200" spc="-15" dirty="0">
                <a:latin typeface="Corbel"/>
                <a:cs typeface="Corbel"/>
              </a:rPr>
              <a:t>государственного</a:t>
            </a:r>
            <a:r>
              <a:rPr sz="3200" spc="1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санитарного</a:t>
            </a:r>
            <a:r>
              <a:rPr sz="3200" dirty="0">
                <a:latin typeface="Corbel"/>
                <a:cs typeface="Corbel"/>
              </a:rPr>
              <a:t> врача 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145" dirty="0">
                <a:latin typeface="Corbel"/>
                <a:cs typeface="Corbel"/>
              </a:rPr>
              <a:t>Р</a:t>
            </a:r>
            <a:r>
              <a:rPr sz="3200" spc="-5" dirty="0">
                <a:latin typeface="Corbel"/>
                <a:cs typeface="Corbel"/>
              </a:rPr>
              <a:t>о</a:t>
            </a:r>
            <a:r>
              <a:rPr sz="3200" spc="-50" dirty="0">
                <a:latin typeface="Corbel"/>
                <a:cs typeface="Corbel"/>
              </a:rPr>
              <a:t>с</a:t>
            </a:r>
            <a:r>
              <a:rPr sz="3200" spc="-5" dirty="0">
                <a:latin typeface="Corbel"/>
                <a:cs typeface="Corbel"/>
              </a:rPr>
              <a:t>си</a:t>
            </a:r>
            <a:r>
              <a:rPr sz="3200" spc="10" dirty="0">
                <a:latin typeface="Corbel"/>
                <a:cs typeface="Corbel"/>
              </a:rPr>
              <a:t>й</a:t>
            </a:r>
            <a:r>
              <a:rPr sz="3200" spc="-5" dirty="0">
                <a:latin typeface="Corbel"/>
                <a:cs typeface="Corbel"/>
              </a:rPr>
              <a:t>с</a:t>
            </a:r>
            <a:r>
              <a:rPr sz="3200" spc="-90" dirty="0">
                <a:latin typeface="Corbel"/>
                <a:cs typeface="Corbel"/>
              </a:rPr>
              <a:t>к</a:t>
            </a:r>
            <a:r>
              <a:rPr sz="3200" spc="-5" dirty="0">
                <a:latin typeface="Corbel"/>
                <a:cs typeface="Corbel"/>
              </a:rPr>
              <a:t>о</a:t>
            </a:r>
            <a:r>
              <a:rPr sz="3200" dirty="0">
                <a:latin typeface="Corbel"/>
                <a:cs typeface="Corbel"/>
              </a:rPr>
              <a:t>й</a:t>
            </a:r>
            <a:r>
              <a:rPr sz="3200" spc="-12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Ф</a:t>
            </a:r>
            <a:r>
              <a:rPr sz="3200" spc="10" dirty="0">
                <a:latin typeface="Corbel"/>
                <a:cs typeface="Corbel"/>
              </a:rPr>
              <a:t>е</a:t>
            </a:r>
            <a:r>
              <a:rPr sz="3200" spc="-65" dirty="0">
                <a:latin typeface="Corbel"/>
                <a:cs typeface="Corbel"/>
              </a:rPr>
              <a:t>д</a:t>
            </a:r>
            <a:r>
              <a:rPr sz="3200" dirty="0">
                <a:latin typeface="Corbel"/>
                <a:cs typeface="Corbel"/>
              </a:rPr>
              <a:t>ера</a:t>
            </a:r>
            <a:r>
              <a:rPr sz="3200" spc="-35" dirty="0">
                <a:latin typeface="Corbel"/>
                <a:cs typeface="Corbel"/>
              </a:rPr>
              <a:t>ц</a:t>
            </a:r>
            <a:r>
              <a:rPr sz="3200" spc="5" dirty="0">
                <a:latin typeface="Corbel"/>
                <a:cs typeface="Corbel"/>
              </a:rPr>
              <a:t>и</a:t>
            </a:r>
            <a:r>
              <a:rPr sz="3200" dirty="0">
                <a:latin typeface="Corbel"/>
                <a:cs typeface="Corbel"/>
              </a:rPr>
              <a:t>и</a:t>
            </a:r>
            <a:r>
              <a:rPr sz="3200" spc="-30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от </a:t>
            </a:r>
            <a:r>
              <a:rPr sz="3200" b="1" spc="5" dirty="0">
                <a:latin typeface="Corbel"/>
                <a:cs typeface="Corbel"/>
              </a:rPr>
              <a:t>2</a:t>
            </a:r>
            <a:r>
              <a:rPr sz="3200" b="1" dirty="0">
                <a:latin typeface="Corbel"/>
                <a:cs typeface="Corbel"/>
              </a:rPr>
              <a:t>8.09.</a:t>
            </a:r>
            <a:r>
              <a:rPr sz="3200" b="1" spc="-55" dirty="0">
                <a:latin typeface="Corbel"/>
                <a:cs typeface="Corbel"/>
              </a:rPr>
              <a:t>2</a:t>
            </a:r>
            <a:r>
              <a:rPr sz="3200" b="1" spc="-70" dirty="0">
                <a:latin typeface="Corbel"/>
                <a:cs typeface="Corbel"/>
              </a:rPr>
              <a:t>0</a:t>
            </a:r>
            <a:r>
              <a:rPr sz="3200" b="1" spc="-60" dirty="0">
                <a:latin typeface="Corbel"/>
                <a:cs typeface="Corbel"/>
              </a:rPr>
              <a:t>2</a:t>
            </a:r>
            <a:r>
              <a:rPr sz="3200" b="1" dirty="0">
                <a:latin typeface="Corbel"/>
                <a:cs typeface="Corbel"/>
              </a:rPr>
              <a:t>0</a:t>
            </a:r>
            <a:r>
              <a:rPr sz="3200" b="1" spc="-1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№  28	</a:t>
            </a:r>
            <a:r>
              <a:rPr sz="3200" b="1" i="1" dirty="0">
                <a:latin typeface="Corbel"/>
                <a:cs typeface="Corbel"/>
              </a:rPr>
              <a:t>"Об</a:t>
            </a:r>
            <a:r>
              <a:rPr sz="3200" b="1" i="1" spc="-5" dirty="0">
                <a:latin typeface="Corbel"/>
                <a:cs typeface="Corbel"/>
              </a:rPr>
              <a:t> </a:t>
            </a:r>
            <a:r>
              <a:rPr sz="3200" b="1" i="1" spc="-10" dirty="0">
                <a:latin typeface="Corbel"/>
                <a:cs typeface="Corbel"/>
              </a:rPr>
              <a:t>утверждении</a:t>
            </a:r>
            <a:r>
              <a:rPr sz="3200" b="1" i="1" spc="-35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санитарных</a:t>
            </a:r>
            <a:endParaRPr sz="3200">
              <a:latin typeface="Corbel"/>
              <a:cs typeface="Corbel"/>
            </a:endParaRPr>
          </a:p>
          <a:p>
            <a:pPr marL="378460" marR="679450">
              <a:lnSpc>
                <a:spcPts val="3460"/>
              </a:lnSpc>
              <a:spcBef>
                <a:spcPts val="55"/>
              </a:spcBef>
            </a:pPr>
            <a:r>
              <a:rPr sz="3200" b="1" i="1" dirty="0">
                <a:latin typeface="Corbel"/>
                <a:cs typeface="Corbel"/>
              </a:rPr>
              <a:t>правил</a:t>
            </a:r>
            <a:r>
              <a:rPr sz="3200" b="1" i="1" spc="-135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СП</a:t>
            </a:r>
            <a:r>
              <a:rPr sz="3200" b="1" i="1" spc="-30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2.4.</a:t>
            </a:r>
            <a:r>
              <a:rPr sz="3200" b="1" i="1" spc="-10" dirty="0">
                <a:latin typeface="Corbel"/>
                <a:cs typeface="Corbel"/>
              </a:rPr>
              <a:t> </a:t>
            </a:r>
            <a:r>
              <a:rPr sz="3200" b="1" i="1" spc="-15" dirty="0">
                <a:latin typeface="Corbel"/>
                <a:cs typeface="Corbel"/>
              </a:rPr>
              <a:t>3648-20</a:t>
            </a:r>
            <a:r>
              <a:rPr sz="3200" b="1" i="1" spc="-5" dirty="0">
                <a:latin typeface="Corbel"/>
                <a:cs typeface="Corbel"/>
              </a:rPr>
              <a:t> «Санитарно- </a:t>
            </a:r>
            <a:r>
              <a:rPr sz="3200" b="1" i="1" spc="-645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эпидемиологические</a:t>
            </a:r>
            <a:r>
              <a:rPr sz="3200" b="1" i="1" spc="-10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требования</a:t>
            </a:r>
            <a:r>
              <a:rPr sz="3200" b="1" i="1" spc="-10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к</a:t>
            </a:r>
            <a:endParaRPr sz="3200">
              <a:latin typeface="Corbel"/>
              <a:cs typeface="Corbel"/>
            </a:endParaRPr>
          </a:p>
          <a:p>
            <a:pPr marL="378460">
              <a:lnSpc>
                <a:spcPts val="3200"/>
              </a:lnSpc>
            </a:pPr>
            <a:r>
              <a:rPr sz="3200" b="1" i="1" spc="-5" dirty="0">
                <a:latin typeface="Corbel"/>
                <a:cs typeface="Corbel"/>
              </a:rPr>
              <a:t>организациям</a:t>
            </a:r>
            <a:r>
              <a:rPr sz="3200" b="1" i="1" spc="15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воспитания</a:t>
            </a:r>
            <a:r>
              <a:rPr sz="3200" b="1" i="1" spc="-10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и</a:t>
            </a:r>
            <a:r>
              <a:rPr sz="3200" b="1" i="1" spc="-5" dirty="0">
                <a:latin typeface="Corbel"/>
                <a:cs typeface="Corbel"/>
              </a:rPr>
              <a:t> обучения,</a:t>
            </a:r>
            <a:endParaRPr sz="3200">
              <a:latin typeface="Corbel"/>
              <a:cs typeface="Corbel"/>
            </a:endParaRPr>
          </a:p>
          <a:p>
            <a:pPr marL="378460">
              <a:lnSpc>
                <a:spcPts val="3460"/>
              </a:lnSpc>
            </a:pPr>
            <a:r>
              <a:rPr sz="3200" b="1" i="1" spc="-10" dirty="0">
                <a:latin typeface="Corbel"/>
                <a:cs typeface="Corbel"/>
              </a:rPr>
              <a:t>отдыха</a:t>
            </a:r>
            <a:r>
              <a:rPr sz="3200" b="1" i="1" spc="-20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и</a:t>
            </a:r>
            <a:r>
              <a:rPr sz="3200" b="1" i="1" spc="-15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оздоровления</a:t>
            </a:r>
            <a:r>
              <a:rPr sz="3200" b="1" i="1" spc="-20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детей</a:t>
            </a:r>
            <a:r>
              <a:rPr sz="3200" b="1" i="1" dirty="0">
                <a:latin typeface="Corbel"/>
                <a:cs typeface="Corbel"/>
              </a:rPr>
              <a:t> и</a:t>
            </a:r>
            <a:endParaRPr sz="3200">
              <a:latin typeface="Corbel"/>
              <a:cs typeface="Corbel"/>
            </a:endParaRPr>
          </a:p>
          <a:p>
            <a:pPr marL="378460">
              <a:lnSpc>
                <a:spcPts val="3460"/>
              </a:lnSpc>
            </a:pPr>
            <a:r>
              <a:rPr sz="3200" b="1" i="1" spc="-10" dirty="0">
                <a:latin typeface="Corbel"/>
                <a:cs typeface="Corbel"/>
              </a:rPr>
              <a:t>молодежи</a:t>
            </a:r>
            <a:r>
              <a:rPr sz="3200" b="1" spc="-10" dirty="0">
                <a:latin typeface="Corbel"/>
                <a:cs typeface="Corbel"/>
              </a:rPr>
              <a:t>»</a:t>
            </a:r>
            <a:r>
              <a:rPr sz="3200" b="1" spc="-2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(Зарегистрирован</a:t>
            </a:r>
            <a:r>
              <a:rPr sz="3200" spc="30" dirty="0">
                <a:latin typeface="Corbel"/>
                <a:cs typeface="Corbel"/>
              </a:rPr>
              <a:t> </a:t>
            </a:r>
            <a:r>
              <a:rPr sz="32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18.12.2020</a:t>
            </a:r>
            <a:endParaRPr sz="3200">
              <a:latin typeface="Corbel"/>
              <a:cs typeface="Corbel"/>
            </a:endParaRPr>
          </a:p>
          <a:p>
            <a:pPr marL="378460">
              <a:lnSpc>
                <a:spcPts val="3650"/>
              </a:lnSpc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№</a:t>
            </a:r>
            <a:r>
              <a:rPr sz="32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2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61573)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Введены</a:t>
            </a:r>
            <a:r>
              <a:rPr sz="3200" b="1" spc="-5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с 1</a:t>
            </a:r>
            <a:r>
              <a:rPr sz="3200" b="1" spc="-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января</a:t>
            </a:r>
            <a:r>
              <a:rPr sz="3200" b="1" spc="5" dirty="0">
                <a:latin typeface="Corbel"/>
                <a:cs typeface="Corbel"/>
              </a:rPr>
              <a:t> </a:t>
            </a:r>
            <a:r>
              <a:rPr sz="3200" b="1" spc="-35" dirty="0">
                <a:latin typeface="Corbel"/>
                <a:cs typeface="Corbel"/>
              </a:rPr>
              <a:t>2021</a:t>
            </a:r>
            <a:r>
              <a:rPr sz="3200" b="1" spc="5" dirty="0">
                <a:latin typeface="Corbel"/>
                <a:cs typeface="Corbel"/>
              </a:rPr>
              <a:t> </a:t>
            </a:r>
            <a:r>
              <a:rPr sz="3200" b="1" spc="-114" dirty="0">
                <a:latin typeface="Corbel"/>
                <a:cs typeface="Corbel"/>
              </a:rPr>
              <a:t>г.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1880" y="30480"/>
            <a:ext cx="7711440" cy="1402080"/>
            <a:chOff x="1071880" y="30480"/>
            <a:chExt cx="771144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1880" y="30480"/>
              <a:ext cx="771144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880" y="518160"/>
              <a:ext cx="467106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34135" y="127000"/>
            <a:ext cx="710819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0" spc="-10" dirty="0">
                <a:latin typeface="Corbel"/>
                <a:cs typeface="Corbel"/>
              </a:rPr>
              <a:t>Документы</a:t>
            </a:r>
            <a:r>
              <a:rPr sz="3200" b="0" spc="20" dirty="0">
                <a:latin typeface="Corbel"/>
                <a:cs typeface="Corbel"/>
              </a:rPr>
              <a:t> </a:t>
            </a:r>
            <a:r>
              <a:rPr sz="3200" b="0" spc="-5" dirty="0">
                <a:latin typeface="Corbel"/>
                <a:cs typeface="Corbel"/>
              </a:rPr>
              <a:t>Министерства</a:t>
            </a:r>
            <a:r>
              <a:rPr sz="3200" b="0" spc="-15" dirty="0">
                <a:latin typeface="Corbel"/>
                <a:cs typeface="Corbel"/>
              </a:rPr>
              <a:t> </a:t>
            </a:r>
            <a:r>
              <a:rPr sz="3200" b="0" spc="-10" dirty="0">
                <a:latin typeface="Corbel"/>
                <a:cs typeface="Corbel"/>
              </a:rPr>
              <a:t>просвещения </a:t>
            </a:r>
            <a:r>
              <a:rPr sz="3200" b="0" spc="-625" dirty="0">
                <a:latin typeface="Corbel"/>
                <a:cs typeface="Corbel"/>
              </a:rPr>
              <a:t> </a:t>
            </a:r>
            <a:r>
              <a:rPr sz="3200" b="0" spc="-30" dirty="0">
                <a:latin typeface="Corbel"/>
                <a:cs typeface="Corbel"/>
              </a:rPr>
              <a:t>Российской</a:t>
            </a:r>
            <a:r>
              <a:rPr sz="3200" b="0" spc="-125" dirty="0">
                <a:latin typeface="Corbel"/>
                <a:cs typeface="Corbel"/>
              </a:rPr>
              <a:t> </a:t>
            </a:r>
            <a:r>
              <a:rPr sz="3200" b="0" spc="-15" dirty="0">
                <a:latin typeface="Corbel"/>
                <a:cs typeface="Corbel"/>
              </a:rPr>
              <a:t>Федерации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6500" y="1286509"/>
            <a:ext cx="7630159" cy="541972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294640" marR="162560" indent="-281940">
              <a:lnSpc>
                <a:spcPts val="2120"/>
              </a:lnSpc>
              <a:spcBef>
                <a:spcPts val="605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spc="-5" dirty="0">
                <a:latin typeface="Corbel"/>
                <a:cs typeface="Corbel"/>
              </a:rPr>
              <a:t>Приказ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Министерства</a:t>
            </a:r>
            <a:r>
              <a:rPr sz="2200" spc="5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</a:t>
            </a:r>
            <a:r>
              <a:rPr sz="2200" spc="-25" dirty="0">
                <a:latin typeface="Corbel"/>
                <a:cs typeface="Corbel"/>
              </a:rPr>
              <a:t> Российской</a:t>
            </a:r>
            <a:r>
              <a:rPr sz="2200" spc="-8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Федерации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от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05.03.2004</a:t>
            </a:r>
            <a:r>
              <a:rPr sz="2200" spc="-8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№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1089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«Об</a:t>
            </a:r>
            <a:r>
              <a:rPr sz="2200" i="1" spc="-15" dirty="0">
                <a:latin typeface="Corbel"/>
                <a:cs typeface="Corbel"/>
              </a:rPr>
              <a:t> утверждении</a:t>
            </a:r>
            <a:r>
              <a:rPr sz="2200" i="1" spc="45" dirty="0">
                <a:latin typeface="Corbel"/>
                <a:cs typeface="Corbel"/>
              </a:rPr>
              <a:t> </a:t>
            </a:r>
            <a:r>
              <a:rPr sz="2200" b="1" i="1" spc="-5" dirty="0">
                <a:latin typeface="Corbel"/>
                <a:cs typeface="Corbel"/>
              </a:rPr>
              <a:t>федерального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1860"/>
              </a:lnSpc>
            </a:pPr>
            <a:r>
              <a:rPr sz="2200" b="1" i="1" spc="-10" dirty="0">
                <a:latin typeface="Corbel"/>
                <a:cs typeface="Corbel"/>
              </a:rPr>
              <a:t>компонента</a:t>
            </a:r>
            <a:r>
              <a:rPr sz="2200" b="1" i="1" spc="-5" dirty="0">
                <a:latin typeface="Corbel"/>
                <a:cs typeface="Corbel"/>
              </a:rPr>
              <a:t> государственных</a:t>
            </a:r>
            <a:r>
              <a:rPr sz="2200" b="1" i="1" dirty="0">
                <a:latin typeface="Corbel"/>
                <a:cs typeface="Corbel"/>
              </a:rPr>
              <a:t> </a:t>
            </a:r>
            <a:r>
              <a:rPr sz="2200" b="1" i="1" spc="-5" dirty="0">
                <a:latin typeface="Corbel"/>
                <a:cs typeface="Corbel"/>
              </a:rPr>
              <a:t>образовательных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20"/>
              </a:lnSpc>
            </a:pPr>
            <a:r>
              <a:rPr sz="2200" b="1" i="1" spc="-5" dirty="0">
                <a:latin typeface="Corbel"/>
                <a:cs typeface="Corbel"/>
              </a:rPr>
              <a:t>станда</a:t>
            </a:r>
            <a:r>
              <a:rPr sz="2200" i="1" spc="-5" dirty="0">
                <a:latin typeface="Corbel"/>
                <a:cs typeface="Corbel"/>
              </a:rPr>
              <a:t>ртов</a:t>
            </a:r>
            <a:r>
              <a:rPr sz="2200" i="1" spc="5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начального</a:t>
            </a:r>
            <a:r>
              <a:rPr sz="2200" i="1" spc="-65" dirty="0">
                <a:latin typeface="Corbel"/>
                <a:cs typeface="Corbel"/>
              </a:rPr>
              <a:t> </a:t>
            </a:r>
            <a:r>
              <a:rPr sz="2200" i="1" spc="-10" dirty="0">
                <a:latin typeface="Corbel"/>
                <a:cs typeface="Corbel"/>
              </a:rPr>
              <a:t>общего,</a:t>
            </a:r>
            <a:r>
              <a:rPr sz="2200" i="1" spc="-25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основного</a:t>
            </a:r>
            <a:r>
              <a:rPr sz="2200" i="1" spc="-50" dirty="0">
                <a:latin typeface="Corbel"/>
                <a:cs typeface="Corbel"/>
              </a:rPr>
              <a:t> </a:t>
            </a:r>
            <a:r>
              <a:rPr sz="2200" i="1" spc="-10" dirty="0">
                <a:latin typeface="Corbel"/>
                <a:cs typeface="Corbel"/>
              </a:rPr>
              <a:t>общего</a:t>
            </a:r>
            <a:r>
              <a:rPr sz="2200" i="1" spc="-30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и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10"/>
              </a:lnSpc>
            </a:pPr>
            <a:r>
              <a:rPr sz="2200" i="1" spc="-5" dirty="0">
                <a:latin typeface="Corbel"/>
                <a:cs typeface="Corbel"/>
              </a:rPr>
              <a:t>среднего</a:t>
            </a:r>
            <a:r>
              <a:rPr sz="2200" i="1" spc="-30" dirty="0">
                <a:latin typeface="Corbel"/>
                <a:cs typeface="Corbel"/>
              </a:rPr>
              <a:t> </a:t>
            </a:r>
            <a:r>
              <a:rPr sz="2200" i="1" spc="-10" dirty="0">
                <a:latin typeface="Corbel"/>
                <a:cs typeface="Corbel"/>
              </a:rPr>
              <a:t>(полного)</a:t>
            </a:r>
            <a:r>
              <a:rPr sz="2200" i="1" spc="5" dirty="0">
                <a:latin typeface="Corbel"/>
                <a:cs typeface="Corbel"/>
              </a:rPr>
              <a:t> </a:t>
            </a:r>
            <a:r>
              <a:rPr sz="2200" i="1" spc="-10" dirty="0">
                <a:latin typeface="Corbel"/>
                <a:cs typeface="Corbel"/>
              </a:rPr>
              <a:t>общего</a:t>
            </a:r>
            <a:r>
              <a:rPr sz="2200" i="1" spc="-45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образования».</a:t>
            </a:r>
            <a:r>
              <a:rPr sz="2200" i="1" spc="-15" dirty="0">
                <a:latin typeface="Corbel"/>
                <a:cs typeface="Corbel"/>
              </a:rPr>
              <a:t> </a:t>
            </a:r>
            <a:r>
              <a:rPr sz="2200" i="1" spc="10" dirty="0">
                <a:latin typeface="Corbel"/>
                <a:cs typeface="Corbel"/>
              </a:rPr>
              <a:t>(</a:t>
            </a:r>
            <a:r>
              <a:rPr sz="2200" spc="10" dirty="0">
                <a:latin typeface="Corbel"/>
                <a:cs typeface="Corbel"/>
              </a:rPr>
              <a:t>С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изменениями</a:t>
            </a:r>
            <a:r>
              <a:rPr sz="2200" spc="3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370"/>
              </a:lnSpc>
            </a:pPr>
            <a:r>
              <a:rPr sz="2200" spc="-10" dirty="0">
                <a:latin typeface="Corbel"/>
                <a:cs typeface="Corbel"/>
              </a:rPr>
              <a:t>дополнениями)</a:t>
            </a:r>
            <a:endParaRPr sz="2200">
              <a:latin typeface="Corbel"/>
              <a:cs typeface="Corbel"/>
            </a:endParaRPr>
          </a:p>
          <a:p>
            <a:pPr marL="294640" marR="629920" indent="-281940">
              <a:lnSpc>
                <a:spcPct val="80100"/>
              </a:lnSpc>
              <a:spcBef>
                <a:spcPts val="605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spc="-5" dirty="0">
                <a:latin typeface="Corbel"/>
                <a:cs typeface="Corbel"/>
              </a:rPr>
              <a:t>Приказ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Министерства</a:t>
            </a:r>
            <a:r>
              <a:rPr sz="2200" spc="4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 </a:t>
            </a:r>
            <a:r>
              <a:rPr sz="2200" spc="-5" dirty="0">
                <a:latin typeface="Corbel"/>
                <a:cs typeface="Corbel"/>
              </a:rPr>
              <a:t>науки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Российской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Федерации </a:t>
            </a:r>
            <a:r>
              <a:rPr sz="2200" dirty="0">
                <a:latin typeface="Corbel"/>
                <a:cs typeface="Corbel"/>
              </a:rPr>
              <a:t>от </a:t>
            </a:r>
            <a:r>
              <a:rPr sz="2200" spc="-5" dirty="0">
                <a:latin typeface="Corbel"/>
                <a:cs typeface="Corbel"/>
              </a:rPr>
              <a:t>06.10.2009 </a:t>
            </a:r>
            <a:r>
              <a:rPr sz="2200" dirty="0">
                <a:latin typeface="Corbel"/>
                <a:cs typeface="Corbel"/>
              </a:rPr>
              <a:t>№ </a:t>
            </a:r>
            <a:r>
              <a:rPr sz="2200" spc="-5" dirty="0">
                <a:latin typeface="Corbel"/>
                <a:cs typeface="Corbel"/>
              </a:rPr>
              <a:t>373 </a:t>
            </a:r>
            <a:r>
              <a:rPr sz="2200" i="1" dirty="0">
                <a:latin typeface="Corbel"/>
                <a:cs typeface="Corbel"/>
              </a:rPr>
              <a:t>«Об </a:t>
            </a:r>
            <a:r>
              <a:rPr sz="2200" i="1" spc="-15" dirty="0">
                <a:latin typeface="Corbel"/>
                <a:cs typeface="Corbel"/>
              </a:rPr>
              <a:t>утверждении </a:t>
            </a:r>
            <a:r>
              <a:rPr sz="2200" i="1" spc="-10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федерального государственного образовательного </a:t>
            </a:r>
            <a:r>
              <a:rPr sz="2200" i="1" dirty="0">
                <a:latin typeface="Corbel"/>
                <a:cs typeface="Corbel"/>
              </a:rPr>
              <a:t> стандарта</a:t>
            </a:r>
            <a:r>
              <a:rPr sz="2200" i="1" spc="-15" dirty="0">
                <a:latin typeface="Corbel"/>
                <a:cs typeface="Corbel"/>
              </a:rPr>
              <a:t> </a:t>
            </a:r>
            <a:r>
              <a:rPr sz="2200" b="1" i="1" spc="-5" dirty="0">
                <a:latin typeface="Corbel"/>
                <a:cs typeface="Corbel"/>
              </a:rPr>
              <a:t>начального</a:t>
            </a:r>
            <a:r>
              <a:rPr sz="2200" b="1" i="1" spc="-20" dirty="0">
                <a:latin typeface="Corbel"/>
                <a:cs typeface="Corbel"/>
              </a:rPr>
              <a:t> </a:t>
            </a:r>
            <a:r>
              <a:rPr sz="2200" i="1" spc="-10" dirty="0">
                <a:latin typeface="Corbel"/>
                <a:cs typeface="Corbel"/>
              </a:rPr>
              <a:t>общего</a:t>
            </a:r>
            <a:r>
              <a:rPr sz="2200" i="1" spc="-55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образования».</a:t>
            </a:r>
            <a:endParaRPr sz="2200">
              <a:latin typeface="Corbel"/>
              <a:cs typeface="Corbel"/>
            </a:endParaRPr>
          </a:p>
          <a:p>
            <a:pPr marL="294640" marR="629920" indent="-281940">
              <a:lnSpc>
                <a:spcPct val="80000"/>
              </a:lnSpc>
              <a:spcBef>
                <a:spcPts val="585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spc="-5" dirty="0">
                <a:latin typeface="Corbel"/>
                <a:cs typeface="Corbel"/>
              </a:rPr>
              <a:t>Приказ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Министерства</a:t>
            </a:r>
            <a:r>
              <a:rPr sz="2200" spc="4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 </a:t>
            </a:r>
            <a:r>
              <a:rPr sz="2200" spc="-5" dirty="0">
                <a:latin typeface="Corbel"/>
                <a:cs typeface="Corbel"/>
              </a:rPr>
              <a:t>науки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Российской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Федерации </a:t>
            </a:r>
            <a:r>
              <a:rPr sz="2200" dirty="0">
                <a:latin typeface="Corbel"/>
                <a:cs typeface="Corbel"/>
              </a:rPr>
              <a:t>от </a:t>
            </a:r>
            <a:r>
              <a:rPr sz="2200" spc="-15" dirty="0">
                <a:latin typeface="Corbel"/>
                <a:cs typeface="Corbel"/>
              </a:rPr>
              <a:t>17.12.2010 </a:t>
            </a:r>
            <a:r>
              <a:rPr sz="2200" dirty="0">
                <a:latin typeface="Corbel"/>
                <a:cs typeface="Corbel"/>
              </a:rPr>
              <a:t>№ </a:t>
            </a:r>
            <a:r>
              <a:rPr sz="2200" spc="-5" dirty="0">
                <a:latin typeface="Corbel"/>
                <a:cs typeface="Corbel"/>
              </a:rPr>
              <a:t>1897 </a:t>
            </a:r>
            <a:r>
              <a:rPr sz="2200" i="1" dirty="0">
                <a:latin typeface="Corbel"/>
                <a:cs typeface="Corbel"/>
              </a:rPr>
              <a:t>«Об </a:t>
            </a:r>
            <a:r>
              <a:rPr sz="2200" i="1" spc="-15" dirty="0">
                <a:latin typeface="Corbel"/>
                <a:cs typeface="Corbel"/>
              </a:rPr>
              <a:t>утверждении </a:t>
            </a:r>
            <a:r>
              <a:rPr sz="2200" i="1" spc="-10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федерального</a:t>
            </a:r>
            <a:r>
              <a:rPr sz="2200" i="1" spc="-30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государственного</a:t>
            </a:r>
            <a:r>
              <a:rPr sz="2200" i="1" spc="-50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образовательного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20"/>
              </a:lnSpc>
            </a:pPr>
            <a:r>
              <a:rPr sz="2200" i="1" dirty="0">
                <a:latin typeface="Corbel"/>
                <a:cs typeface="Corbel"/>
              </a:rPr>
              <a:t>стандарта</a:t>
            </a:r>
            <a:r>
              <a:rPr sz="2200" i="1" spc="-20" dirty="0">
                <a:latin typeface="Corbel"/>
                <a:cs typeface="Corbel"/>
              </a:rPr>
              <a:t> </a:t>
            </a:r>
            <a:r>
              <a:rPr sz="2200" b="1" i="1" spc="-10" dirty="0">
                <a:latin typeface="Corbel"/>
                <a:cs typeface="Corbel"/>
              </a:rPr>
              <a:t>основного</a:t>
            </a:r>
            <a:r>
              <a:rPr sz="2200" b="1" i="1" spc="20" dirty="0">
                <a:latin typeface="Corbel"/>
                <a:cs typeface="Corbel"/>
              </a:rPr>
              <a:t> </a:t>
            </a:r>
            <a:r>
              <a:rPr sz="2200" b="1" i="1" spc="-15" dirty="0">
                <a:latin typeface="Corbel"/>
                <a:cs typeface="Corbel"/>
              </a:rPr>
              <a:t>общего</a:t>
            </a:r>
            <a:r>
              <a:rPr sz="2200" b="1" i="1" spc="20" dirty="0">
                <a:latin typeface="Corbel"/>
                <a:cs typeface="Corbel"/>
              </a:rPr>
              <a:t> </a:t>
            </a:r>
            <a:r>
              <a:rPr sz="2200" b="1" i="1" spc="-10" dirty="0">
                <a:latin typeface="Corbel"/>
                <a:cs typeface="Corbel"/>
              </a:rPr>
              <a:t>образования</a:t>
            </a:r>
            <a:r>
              <a:rPr sz="2200" i="1" spc="-10" dirty="0">
                <a:latin typeface="Corbel"/>
                <a:cs typeface="Corbel"/>
              </a:rPr>
              <a:t>»</a:t>
            </a:r>
            <a:endParaRPr sz="2200">
              <a:latin typeface="Corbel"/>
              <a:cs typeface="Corbel"/>
            </a:endParaRPr>
          </a:p>
          <a:p>
            <a:pPr marL="294640" indent="-281940">
              <a:lnSpc>
                <a:spcPts val="2370"/>
              </a:lnSpc>
              <a:spcBef>
                <a:spcPts val="85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dirty="0">
                <a:latin typeface="Corbel"/>
                <a:cs typeface="Corbel"/>
              </a:rPr>
              <a:t>ПРИКАЗ</a:t>
            </a:r>
            <a:r>
              <a:rPr sz="2200" spc="-3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Министерства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 </a:t>
            </a:r>
            <a:r>
              <a:rPr sz="2200" dirty="0">
                <a:latin typeface="Corbel"/>
                <a:cs typeface="Corbel"/>
              </a:rPr>
              <a:t>и</a:t>
            </a:r>
            <a:r>
              <a:rPr sz="2200" spc="-5" dirty="0">
                <a:latin typeface="Corbel"/>
                <a:cs typeface="Corbel"/>
              </a:rPr>
              <a:t> науки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Российской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10"/>
              </a:lnSpc>
            </a:pPr>
            <a:r>
              <a:rPr sz="2200" spc="-15" dirty="0">
                <a:latin typeface="Corbel"/>
                <a:cs typeface="Corbel"/>
              </a:rPr>
              <a:t>Федерации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от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6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октября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2009</a:t>
            </a:r>
            <a:r>
              <a:rPr sz="2200" spc="-35" dirty="0">
                <a:latin typeface="Corbel"/>
                <a:cs typeface="Corbel"/>
              </a:rPr>
              <a:t> </a:t>
            </a:r>
            <a:r>
              <a:rPr sz="2200" spc="-85" dirty="0">
                <a:latin typeface="Corbel"/>
                <a:cs typeface="Corbel"/>
              </a:rPr>
              <a:t>г.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№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413</a:t>
            </a:r>
            <a:r>
              <a:rPr sz="2200" spc="50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«ОБ</a:t>
            </a:r>
            <a:r>
              <a:rPr sz="2200" i="1" spc="-120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УТВЕРЖДЕНИИ</a:t>
            </a:r>
            <a:r>
              <a:rPr sz="2200" i="1" spc="-45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И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10"/>
              </a:lnSpc>
            </a:pPr>
            <a:r>
              <a:rPr sz="2200" i="1" dirty="0">
                <a:latin typeface="Corbel"/>
                <a:cs typeface="Corbel"/>
              </a:rPr>
              <a:t>ВВЕДЕ</a:t>
            </a:r>
            <a:r>
              <a:rPr sz="2200" i="1" spc="5" dirty="0">
                <a:latin typeface="Corbel"/>
                <a:cs typeface="Corbel"/>
              </a:rPr>
              <a:t>Н</a:t>
            </a:r>
            <a:r>
              <a:rPr sz="2200" i="1" spc="-5" dirty="0">
                <a:latin typeface="Corbel"/>
                <a:cs typeface="Corbel"/>
              </a:rPr>
              <a:t>И</a:t>
            </a:r>
            <a:r>
              <a:rPr sz="2200" i="1" dirty="0">
                <a:latin typeface="Corbel"/>
                <a:cs typeface="Corbel"/>
              </a:rPr>
              <a:t>И</a:t>
            </a:r>
            <a:r>
              <a:rPr sz="2200" i="1" spc="-10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В</a:t>
            </a:r>
            <a:r>
              <a:rPr sz="2200" i="1" spc="-85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ДЕЙСТВ</a:t>
            </a:r>
            <a:r>
              <a:rPr sz="2200" i="1" spc="-10" dirty="0">
                <a:latin typeface="Corbel"/>
                <a:cs typeface="Corbel"/>
              </a:rPr>
              <a:t>И</a:t>
            </a:r>
            <a:r>
              <a:rPr sz="2200" i="1" dirty="0">
                <a:latin typeface="Corbel"/>
                <a:cs typeface="Corbel"/>
              </a:rPr>
              <a:t>Е</a:t>
            </a:r>
            <a:r>
              <a:rPr sz="2200" i="1" spc="-114" dirty="0">
                <a:latin typeface="Corbel"/>
                <a:cs typeface="Corbel"/>
              </a:rPr>
              <a:t> </a:t>
            </a:r>
            <a:r>
              <a:rPr sz="2200" i="1" dirty="0">
                <a:latin typeface="Corbel"/>
                <a:cs typeface="Corbel"/>
              </a:rPr>
              <a:t>Ф</a:t>
            </a:r>
            <a:r>
              <a:rPr sz="2200" i="1" spc="5" dirty="0">
                <a:latin typeface="Corbel"/>
                <a:cs typeface="Corbel"/>
              </a:rPr>
              <a:t>Е</a:t>
            </a:r>
            <a:r>
              <a:rPr sz="2200" i="1" dirty="0">
                <a:latin typeface="Corbel"/>
                <a:cs typeface="Corbel"/>
              </a:rPr>
              <a:t>ДЕ</a:t>
            </a:r>
            <a:r>
              <a:rPr sz="2200" i="1" spc="-110" dirty="0">
                <a:latin typeface="Corbel"/>
                <a:cs typeface="Corbel"/>
              </a:rPr>
              <a:t>Р</a:t>
            </a:r>
            <a:r>
              <a:rPr sz="2200" i="1" spc="-5" dirty="0">
                <a:latin typeface="Corbel"/>
                <a:cs typeface="Corbel"/>
              </a:rPr>
              <a:t>АЛЬНОГО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10"/>
              </a:lnSpc>
            </a:pPr>
            <a:r>
              <a:rPr sz="2200" i="1" spc="-15" dirty="0">
                <a:latin typeface="Corbel"/>
                <a:cs typeface="Corbel"/>
              </a:rPr>
              <a:t>ГОСУДАРСТВЕННОГО</a:t>
            </a:r>
            <a:r>
              <a:rPr sz="2200" i="1" spc="-95" dirty="0">
                <a:latin typeface="Corbel"/>
                <a:cs typeface="Corbel"/>
              </a:rPr>
              <a:t> </a:t>
            </a:r>
            <a:r>
              <a:rPr sz="2200" i="1" spc="-15" dirty="0">
                <a:latin typeface="Corbel"/>
                <a:cs typeface="Corbel"/>
              </a:rPr>
              <a:t>ОБРАЗОВАТЕЛЬНОГО</a:t>
            </a:r>
            <a:r>
              <a:rPr sz="2200" i="1" spc="-95" dirty="0">
                <a:latin typeface="Corbel"/>
                <a:cs typeface="Corbel"/>
              </a:rPr>
              <a:t> </a:t>
            </a:r>
            <a:r>
              <a:rPr sz="2200" i="1" spc="-20" dirty="0">
                <a:latin typeface="Corbel"/>
                <a:cs typeface="Corbel"/>
              </a:rPr>
              <a:t>СТАНДАРТА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380"/>
              </a:lnSpc>
            </a:pPr>
            <a:r>
              <a:rPr sz="2200" b="1" i="1" dirty="0">
                <a:latin typeface="Corbel"/>
                <a:cs typeface="Corbel"/>
              </a:rPr>
              <a:t>С</a:t>
            </a:r>
            <a:r>
              <a:rPr sz="2200" b="1" i="1" spc="15" dirty="0">
                <a:latin typeface="Corbel"/>
                <a:cs typeface="Corbel"/>
              </a:rPr>
              <a:t>Р</a:t>
            </a:r>
            <a:r>
              <a:rPr sz="2200" b="1" i="1" dirty="0">
                <a:latin typeface="Corbel"/>
                <a:cs typeface="Corbel"/>
              </a:rPr>
              <a:t>Е</a:t>
            </a:r>
            <a:r>
              <a:rPr sz="2200" b="1" i="1" spc="5" dirty="0">
                <a:latin typeface="Corbel"/>
                <a:cs typeface="Corbel"/>
              </a:rPr>
              <a:t>Д</a:t>
            </a:r>
            <a:r>
              <a:rPr sz="2200" b="1" i="1" spc="-10" dirty="0">
                <a:latin typeface="Corbel"/>
                <a:cs typeface="Corbel"/>
              </a:rPr>
              <a:t>Н</a:t>
            </a:r>
            <a:r>
              <a:rPr sz="2200" b="1" i="1" dirty="0">
                <a:latin typeface="Corbel"/>
                <a:cs typeface="Corbel"/>
              </a:rPr>
              <a:t>Е</a:t>
            </a:r>
            <a:r>
              <a:rPr sz="2200" b="1" i="1" spc="5" dirty="0">
                <a:latin typeface="Corbel"/>
                <a:cs typeface="Corbel"/>
              </a:rPr>
              <a:t>Г</a:t>
            </a:r>
            <a:r>
              <a:rPr sz="2200" b="1" i="1" dirty="0">
                <a:latin typeface="Corbel"/>
                <a:cs typeface="Corbel"/>
              </a:rPr>
              <a:t>О</a:t>
            </a:r>
            <a:r>
              <a:rPr sz="2200" b="1" i="1" spc="-130" dirty="0">
                <a:latin typeface="Corbel"/>
                <a:cs typeface="Corbel"/>
              </a:rPr>
              <a:t> </a:t>
            </a:r>
            <a:r>
              <a:rPr sz="2200" b="1" i="1" spc="5" dirty="0">
                <a:latin typeface="Corbel"/>
                <a:cs typeface="Corbel"/>
              </a:rPr>
              <a:t>О</a:t>
            </a:r>
            <a:r>
              <a:rPr sz="2200" b="1" i="1" spc="-5" dirty="0">
                <a:latin typeface="Corbel"/>
                <a:cs typeface="Corbel"/>
              </a:rPr>
              <a:t>БЩЕ</a:t>
            </a:r>
            <a:r>
              <a:rPr sz="2200" b="1" i="1" spc="10" dirty="0">
                <a:latin typeface="Corbel"/>
                <a:cs typeface="Corbel"/>
              </a:rPr>
              <a:t>Г</a:t>
            </a:r>
            <a:r>
              <a:rPr sz="2200" b="1" i="1" dirty="0">
                <a:latin typeface="Corbel"/>
                <a:cs typeface="Corbel"/>
              </a:rPr>
              <a:t>О</a:t>
            </a:r>
            <a:r>
              <a:rPr sz="2200" b="1" i="1" spc="-130" dirty="0">
                <a:latin typeface="Corbel"/>
                <a:cs typeface="Corbel"/>
              </a:rPr>
              <a:t> </a:t>
            </a:r>
            <a:r>
              <a:rPr sz="2200" b="1" i="1" spc="5" dirty="0">
                <a:latin typeface="Corbel"/>
                <a:cs typeface="Corbel"/>
              </a:rPr>
              <a:t>О</a:t>
            </a:r>
            <a:r>
              <a:rPr sz="2200" b="1" i="1" spc="-5" dirty="0">
                <a:latin typeface="Corbel"/>
                <a:cs typeface="Corbel"/>
              </a:rPr>
              <a:t>Б</a:t>
            </a:r>
            <a:r>
              <a:rPr sz="2200" b="1" i="1" spc="-114" dirty="0">
                <a:latin typeface="Corbel"/>
                <a:cs typeface="Corbel"/>
              </a:rPr>
              <a:t>Р</a:t>
            </a:r>
            <a:r>
              <a:rPr sz="2200" b="1" i="1" spc="-5" dirty="0">
                <a:latin typeface="Corbel"/>
                <a:cs typeface="Corbel"/>
              </a:rPr>
              <a:t>А</a:t>
            </a:r>
            <a:r>
              <a:rPr sz="2200" b="1" i="1" spc="-10" dirty="0">
                <a:latin typeface="Corbel"/>
                <a:cs typeface="Corbel"/>
              </a:rPr>
              <a:t>З</a:t>
            </a:r>
            <a:r>
              <a:rPr sz="2200" b="1" i="1" spc="5" dirty="0">
                <a:latin typeface="Corbel"/>
                <a:cs typeface="Corbel"/>
              </a:rPr>
              <a:t>О</a:t>
            </a:r>
            <a:r>
              <a:rPr sz="2200" b="1" i="1" spc="-5" dirty="0">
                <a:latin typeface="Corbel"/>
                <a:cs typeface="Corbel"/>
              </a:rPr>
              <a:t>ВА</a:t>
            </a:r>
            <a:r>
              <a:rPr sz="2200" b="1" i="1" spc="-10" dirty="0">
                <a:latin typeface="Corbel"/>
                <a:cs typeface="Corbel"/>
              </a:rPr>
              <a:t>Н</a:t>
            </a:r>
            <a:r>
              <a:rPr sz="2200" b="1" i="1" spc="-5" dirty="0">
                <a:latin typeface="Corbel"/>
                <a:cs typeface="Corbel"/>
              </a:rPr>
              <a:t>И</a:t>
            </a:r>
            <a:r>
              <a:rPr sz="2200" b="1" i="1" spc="-10" dirty="0">
                <a:latin typeface="Corbel"/>
                <a:cs typeface="Corbel"/>
              </a:rPr>
              <a:t>Я</a:t>
            </a:r>
            <a:r>
              <a:rPr sz="2200" b="1" i="1" dirty="0">
                <a:latin typeface="Corbel"/>
                <a:cs typeface="Corbel"/>
              </a:rPr>
              <a:t>»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780" y="337820"/>
            <a:ext cx="387350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470534"/>
            <a:ext cx="305879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0" spc="-5" dirty="0">
                <a:latin typeface="Corbel"/>
                <a:cs typeface="Corbel"/>
              </a:rPr>
              <a:t>Н</a:t>
            </a:r>
            <a:r>
              <a:rPr sz="4300" b="0" spc="15" dirty="0">
                <a:latin typeface="Corbel"/>
                <a:cs typeface="Corbel"/>
              </a:rPr>
              <a:t>о</a:t>
            </a:r>
            <a:r>
              <a:rPr sz="4300" b="0" dirty="0">
                <a:latin typeface="Corbel"/>
                <a:cs typeface="Corbel"/>
              </a:rPr>
              <a:t>в</a:t>
            </a:r>
            <a:r>
              <a:rPr sz="4300" b="0" spc="10" dirty="0">
                <a:latin typeface="Corbel"/>
                <a:cs typeface="Corbel"/>
              </a:rPr>
              <a:t>ы</a:t>
            </a:r>
            <a:r>
              <a:rPr sz="4300" b="0" dirty="0">
                <a:latin typeface="Corbel"/>
                <a:cs typeface="Corbel"/>
              </a:rPr>
              <a:t>е</a:t>
            </a:r>
            <a:r>
              <a:rPr sz="4300" b="0" spc="-200" dirty="0">
                <a:latin typeface="Corbel"/>
                <a:cs typeface="Corbel"/>
              </a:rPr>
              <a:t> </a:t>
            </a:r>
            <a:r>
              <a:rPr sz="4300" b="0" dirty="0">
                <a:latin typeface="Corbel"/>
                <a:cs typeface="Corbel"/>
              </a:rPr>
              <a:t>Ф</a:t>
            </a:r>
            <a:r>
              <a:rPr sz="4300" b="0" spc="-85" dirty="0">
                <a:latin typeface="Corbel"/>
                <a:cs typeface="Corbel"/>
              </a:rPr>
              <a:t>Г</a:t>
            </a:r>
            <a:r>
              <a:rPr sz="4300" b="0" spc="-5" dirty="0">
                <a:latin typeface="Corbel"/>
                <a:cs typeface="Corbel"/>
              </a:rPr>
              <a:t>ОС</a:t>
            </a:r>
            <a:endParaRPr sz="43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8636" y="1410334"/>
            <a:ext cx="7470775" cy="467550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4005" marR="210185" indent="-281940">
              <a:lnSpc>
                <a:spcPct val="90000"/>
              </a:lnSpc>
              <a:spcBef>
                <a:spcPts val="459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Приказ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Министерства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просвещения</a:t>
            </a:r>
            <a:r>
              <a:rPr sz="3000" spc="-8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РФ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31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мая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30" dirty="0">
                <a:latin typeface="Corbel"/>
                <a:cs typeface="Corbel"/>
              </a:rPr>
              <a:t>2021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286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«Об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утверждении 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федерального </a:t>
            </a:r>
            <a:r>
              <a:rPr sz="3000" spc="-15" dirty="0">
                <a:latin typeface="Corbel"/>
                <a:cs typeface="Corbel"/>
              </a:rPr>
              <a:t>государственного 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образовательного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стандарта</a:t>
            </a:r>
            <a:r>
              <a:rPr sz="3000" spc="65" dirty="0">
                <a:latin typeface="Corbel"/>
                <a:cs typeface="Corbel"/>
              </a:rPr>
              <a:t> 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начального 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общего 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образования»</a:t>
            </a:r>
            <a:endParaRPr sz="3000">
              <a:latin typeface="Corbel"/>
              <a:cs typeface="Corbel"/>
            </a:endParaRPr>
          </a:p>
          <a:p>
            <a:pPr marL="294005" marR="1282065" indent="-281940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Приказ Минпросвещения</a:t>
            </a:r>
            <a:r>
              <a:rPr sz="3000" spc="-55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России</a:t>
            </a:r>
            <a:r>
              <a:rPr sz="3000" spc="-6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31.05.2021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N </a:t>
            </a:r>
            <a:r>
              <a:rPr sz="3000" spc="-15" dirty="0">
                <a:latin typeface="Corbel"/>
                <a:cs typeface="Corbel"/>
              </a:rPr>
              <a:t>287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«Об </a:t>
            </a:r>
            <a:r>
              <a:rPr sz="3000" spc="-15" dirty="0">
                <a:latin typeface="Corbel"/>
                <a:cs typeface="Corbel"/>
              </a:rPr>
              <a:t>утверждении </a:t>
            </a:r>
            <a:r>
              <a:rPr sz="3000" spc="-10" dirty="0">
                <a:latin typeface="Corbel"/>
                <a:cs typeface="Corbel"/>
              </a:rPr>
              <a:t> федерального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государственного</a:t>
            </a:r>
            <a:endParaRPr sz="3000">
              <a:latin typeface="Corbel"/>
              <a:cs typeface="Corbel"/>
            </a:endParaRPr>
          </a:p>
          <a:p>
            <a:pPr marL="294005" marR="5080">
              <a:lnSpc>
                <a:spcPts val="3240"/>
              </a:lnSpc>
              <a:spcBef>
                <a:spcPts val="50"/>
              </a:spcBef>
            </a:pPr>
            <a:r>
              <a:rPr sz="3000" spc="-10" dirty="0">
                <a:latin typeface="Corbel"/>
                <a:cs typeface="Corbel"/>
              </a:rPr>
              <a:t>образовательного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стандарта</a:t>
            </a:r>
            <a:r>
              <a:rPr sz="3000" spc="60" dirty="0">
                <a:latin typeface="Corbel"/>
                <a:cs typeface="Corbel"/>
              </a:rPr>
              <a:t> 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основного 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общего 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образования</a:t>
            </a:r>
            <a:r>
              <a:rPr sz="3000" spc="-5" dirty="0">
                <a:latin typeface="Corbel"/>
                <a:cs typeface="Corbel"/>
              </a:rPr>
              <a:t>« (Зарегистрировано </a:t>
            </a:r>
            <a:r>
              <a:rPr sz="3000" dirty="0">
                <a:latin typeface="Corbel"/>
                <a:cs typeface="Corbel"/>
              </a:rPr>
              <a:t>в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Минюсте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30" dirty="0">
                <a:latin typeface="Corbel"/>
                <a:cs typeface="Corbel"/>
              </a:rPr>
              <a:t>России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05.07.2021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N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64101)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7711440" cy="1402080"/>
            <a:chOff x="1252219" y="223520"/>
            <a:chExt cx="771144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771144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219" y="711200"/>
              <a:ext cx="4671059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14728" y="320357"/>
            <a:ext cx="710882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0" spc="-10" dirty="0">
                <a:latin typeface="Corbel"/>
                <a:cs typeface="Corbel"/>
              </a:rPr>
              <a:t>Документы </a:t>
            </a:r>
            <a:r>
              <a:rPr sz="3200" b="0" spc="-5" dirty="0">
                <a:latin typeface="Corbel"/>
                <a:cs typeface="Corbel"/>
              </a:rPr>
              <a:t>Министерства просвещения </a:t>
            </a:r>
            <a:r>
              <a:rPr sz="3200" b="0" spc="-630" dirty="0">
                <a:latin typeface="Corbel"/>
                <a:cs typeface="Corbel"/>
              </a:rPr>
              <a:t> </a:t>
            </a:r>
            <a:r>
              <a:rPr sz="3200" b="0" spc="-30" dirty="0">
                <a:latin typeface="Corbel"/>
                <a:cs typeface="Corbel"/>
              </a:rPr>
              <a:t>Российской</a:t>
            </a:r>
            <a:r>
              <a:rPr sz="3200" b="0" spc="-125" dirty="0">
                <a:latin typeface="Corbel"/>
                <a:cs typeface="Corbel"/>
              </a:rPr>
              <a:t> </a:t>
            </a:r>
            <a:r>
              <a:rPr sz="3200" b="0" spc="-10" dirty="0">
                <a:latin typeface="Corbel"/>
                <a:cs typeface="Corbel"/>
              </a:rPr>
              <a:t>Федерации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8636" y="1519237"/>
            <a:ext cx="7541259" cy="47523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4005" marR="8890" indent="-281940">
              <a:lnSpc>
                <a:spcPct val="90000"/>
              </a:lnSpc>
              <a:spcBef>
                <a:spcPts val="459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Приказ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Министерства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просвещения</a:t>
            </a:r>
            <a:r>
              <a:rPr sz="3000" spc="-6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РФ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2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декабря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2019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N</a:t>
            </a:r>
            <a:r>
              <a:rPr sz="3000" spc="-5" dirty="0">
                <a:latin typeface="Corbel"/>
                <a:cs typeface="Corbel"/>
              </a:rPr>
              <a:t> 649 </a:t>
            </a:r>
            <a:r>
              <a:rPr sz="3000" dirty="0">
                <a:latin typeface="Corbel"/>
                <a:cs typeface="Corbel"/>
              </a:rPr>
              <a:t>«</a:t>
            </a:r>
            <a:r>
              <a:rPr sz="3000" b="1" dirty="0">
                <a:latin typeface="Corbel"/>
                <a:cs typeface="Corbel"/>
              </a:rPr>
              <a:t>Об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утверждении 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Целевой</a:t>
            </a:r>
            <a:r>
              <a:rPr sz="3000" b="1" spc="-20" dirty="0">
                <a:latin typeface="Corbel"/>
                <a:cs typeface="Corbel"/>
              </a:rPr>
              <a:t> </a:t>
            </a:r>
            <a:r>
              <a:rPr sz="3000" b="1" spc="-40" dirty="0">
                <a:latin typeface="Corbel"/>
                <a:cs typeface="Corbel"/>
              </a:rPr>
              <a:t>модели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цифровой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240"/>
              </a:lnSpc>
            </a:pPr>
            <a:r>
              <a:rPr sz="3000" b="1" spc="-15" dirty="0">
                <a:latin typeface="Corbel"/>
                <a:cs typeface="Corbel"/>
              </a:rPr>
              <a:t>образовательной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среды»</a:t>
            </a:r>
            <a:endParaRPr sz="3000">
              <a:latin typeface="Corbel"/>
              <a:cs typeface="Corbel"/>
            </a:endParaRPr>
          </a:p>
          <a:p>
            <a:pPr marL="294005" indent="-281940">
              <a:lnSpc>
                <a:spcPts val="3420"/>
              </a:lnSpc>
              <a:spcBef>
                <a:spcPts val="24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Приказ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Минобрнауки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России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«Об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240"/>
              </a:lnSpc>
            </a:pPr>
            <a:r>
              <a:rPr sz="3000" b="1" spc="-15" dirty="0">
                <a:latin typeface="Corbel"/>
                <a:cs typeface="Corbel"/>
              </a:rPr>
              <a:t>утверждении</a:t>
            </a:r>
            <a:r>
              <a:rPr sz="3000" b="1" spc="-45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Концепции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развития</a:t>
            </a:r>
            <a:endParaRPr sz="3000">
              <a:latin typeface="Corbel"/>
              <a:cs typeface="Corbel"/>
            </a:endParaRPr>
          </a:p>
          <a:p>
            <a:pPr marL="294005" marR="5080">
              <a:lnSpc>
                <a:spcPts val="3240"/>
              </a:lnSpc>
              <a:spcBef>
                <a:spcPts val="229"/>
              </a:spcBef>
            </a:pPr>
            <a:r>
              <a:rPr sz="3000" b="1" spc="-20" dirty="0">
                <a:latin typeface="Corbel"/>
                <a:cs typeface="Corbel"/>
              </a:rPr>
              <a:t>школьных</a:t>
            </a:r>
            <a:r>
              <a:rPr sz="3000" b="1" spc="30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информационно-библиотечных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центров»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 715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 </a:t>
            </a:r>
            <a:r>
              <a:rPr sz="3000" spc="-10" dirty="0">
                <a:latin typeface="Corbel"/>
                <a:cs typeface="Corbel"/>
              </a:rPr>
              <a:t>15.06.2016</a:t>
            </a:r>
            <a:endParaRPr sz="3000">
              <a:latin typeface="Corbel"/>
              <a:cs typeface="Corbel"/>
            </a:endParaRPr>
          </a:p>
          <a:p>
            <a:pPr marL="294005" marR="29209" indent="-281940">
              <a:lnSpc>
                <a:spcPts val="324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Письмо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Минобрнауки </a:t>
            </a:r>
            <a:r>
              <a:rPr sz="3000" spc="-35" dirty="0">
                <a:latin typeface="Corbel"/>
                <a:cs typeface="Corbel"/>
              </a:rPr>
              <a:t>России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«О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b="1" spc="-20" dirty="0">
                <a:latin typeface="Corbel"/>
                <a:cs typeface="Corbel"/>
              </a:rPr>
              <a:t>школьных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информационно-библиотечных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центрах»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195"/>
              </a:lnSpc>
            </a:pPr>
            <a:r>
              <a:rPr sz="3000" dirty="0">
                <a:latin typeface="Corbel"/>
                <a:cs typeface="Corbel"/>
              </a:rPr>
              <a:t>№</a:t>
            </a:r>
            <a:r>
              <a:rPr sz="3000" spc="-204" dirty="0">
                <a:latin typeface="Corbel"/>
                <a:cs typeface="Corbel"/>
              </a:rPr>
              <a:t> </a:t>
            </a:r>
            <a:r>
              <a:rPr sz="3000" spc="-90" dirty="0">
                <a:latin typeface="Corbel"/>
                <a:cs typeface="Corbel"/>
              </a:rPr>
              <a:t>Т</a:t>
            </a:r>
            <a:r>
              <a:rPr sz="3000" spc="-10" dirty="0">
                <a:latin typeface="Corbel"/>
                <a:cs typeface="Corbel"/>
              </a:rPr>
              <a:t>С</a:t>
            </a:r>
            <a:r>
              <a:rPr sz="3000" dirty="0">
                <a:latin typeface="Corbel"/>
                <a:cs typeface="Corbel"/>
              </a:rPr>
              <a:t>-</a:t>
            </a:r>
            <a:r>
              <a:rPr sz="3000" spc="-5" dirty="0">
                <a:latin typeface="Corbel"/>
                <a:cs typeface="Corbel"/>
              </a:rPr>
              <a:t>1</a:t>
            </a:r>
            <a:r>
              <a:rPr sz="3000" spc="-60" dirty="0">
                <a:latin typeface="Corbel"/>
                <a:cs typeface="Corbel"/>
              </a:rPr>
              <a:t>6</a:t>
            </a:r>
            <a:r>
              <a:rPr sz="3000" spc="-55" dirty="0">
                <a:latin typeface="Corbel"/>
                <a:cs typeface="Corbel"/>
              </a:rPr>
              <a:t>2</a:t>
            </a:r>
            <a:r>
              <a:rPr sz="3000" dirty="0">
                <a:latin typeface="Corbel"/>
                <a:cs typeface="Corbel"/>
              </a:rPr>
              <a:t>7</a:t>
            </a:r>
            <a:r>
              <a:rPr sz="3000" spc="-15" dirty="0">
                <a:latin typeface="Corbel"/>
                <a:cs typeface="Corbel"/>
              </a:rPr>
              <a:t>/</a:t>
            </a:r>
            <a:r>
              <a:rPr sz="3000" dirty="0">
                <a:latin typeface="Corbel"/>
                <a:cs typeface="Corbel"/>
              </a:rPr>
              <a:t>08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dirty="0">
                <a:latin typeface="Corbel"/>
                <a:cs typeface="Corbel"/>
              </a:rPr>
              <a:t>т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spc="-75" dirty="0">
                <a:latin typeface="Corbel"/>
                <a:cs typeface="Corbel"/>
              </a:rPr>
              <a:t>2</a:t>
            </a:r>
            <a:r>
              <a:rPr sz="3000" spc="-5" dirty="0">
                <a:latin typeface="Corbel"/>
                <a:cs typeface="Corbel"/>
              </a:rPr>
              <a:t>3.07.</a:t>
            </a:r>
            <a:r>
              <a:rPr sz="3000" spc="-50" dirty="0">
                <a:latin typeface="Corbel"/>
                <a:cs typeface="Corbel"/>
              </a:rPr>
              <a:t>2</a:t>
            </a:r>
            <a:r>
              <a:rPr sz="3000" dirty="0">
                <a:latin typeface="Corbel"/>
                <a:cs typeface="Corbel"/>
              </a:rPr>
              <a:t>018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9160" y="142239"/>
            <a:ext cx="8011159" cy="1574800"/>
            <a:chOff x="899160" y="142239"/>
            <a:chExt cx="8011159" cy="1574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160" y="142239"/>
              <a:ext cx="5913120" cy="102615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60" y="690880"/>
              <a:ext cx="8011159" cy="102616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94752" y="254317"/>
            <a:ext cx="74180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latin typeface="Corbel"/>
                <a:cs typeface="Corbel"/>
              </a:rPr>
              <a:t>Документы </a:t>
            </a:r>
            <a:r>
              <a:rPr sz="3600" b="0" dirty="0">
                <a:latin typeface="Corbel"/>
                <a:cs typeface="Corbel"/>
              </a:rPr>
              <a:t>Министерства</a:t>
            </a:r>
            <a:endParaRPr sz="36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 b="0" dirty="0">
                <a:latin typeface="Corbel"/>
                <a:cs typeface="Corbel"/>
              </a:rPr>
              <a:t>просве</a:t>
            </a:r>
            <a:r>
              <a:rPr sz="3600" b="0" spc="-85" dirty="0">
                <a:latin typeface="Corbel"/>
                <a:cs typeface="Corbel"/>
              </a:rPr>
              <a:t>щ</a:t>
            </a:r>
            <a:r>
              <a:rPr sz="3600" b="0" dirty="0">
                <a:latin typeface="Corbel"/>
                <a:cs typeface="Corbel"/>
              </a:rPr>
              <a:t>ен</a:t>
            </a:r>
            <a:r>
              <a:rPr sz="3600" b="0" spc="15" dirty="0">
                <a:latin typeface="Corbel"/>
                <a:cs typeface="Corbel"/>
              </a:rPr>
              <a:t>и</a:t>
            </a:r>
            <a:r>
              <a:rPr sz="3600" b="0" dirty="0">
                <a:latin typeface="Corbel"/>
                <a:cs typeface="Corbel"/>
              </a:rPr>
              <a:t>я</a:t>
            </a:r>
            <a:r>
              <a:rPr sz="3600" b="0" spc="-40" dirty="0">
                <a:latin typeface="Corbel"/>
                <a:cs typeface="Corbel"/>
              </a:rPr>
              <a:t> </a:t>
            </a:r>
            <a:r>
              <a:rPr sz="3600" b="0" spc="-160" dirty="0">
                <a:latin typeface="Corbel"/>
                <a:cs typeface="Corbel"/>
              </a:rPr>
              <a:t>Р</a:t>
            </a:r>
            <a:r>
              <a:rPr sz="3600" b="0" spc="-5" dirty="0">
                <a:latin typeface="Corbel"/>
                <a:cs typeface="Corbel"/>
              </a:rPr>
              <a:t>о</a:t>
            </a:r>
            <a:r>
              <a:rPr sz="3600" b="0" spc="-60" dirty="0">
                <a:latin typeface="Corbel"/>
                <a:cs typeface="Corbel"/>
              </a:rPr>
              <a:t>с</a:t>
            </a:r>
            <a:r>
              <a:rPr sz="3600" b="0" spc="-5" dirty="0">
                <a:latin typeface="Corbel"/>
                <a:cs typeface="Corbel"/>
              </a:rPr>
              <a:t>с</a:t>
            </a:r>
            <a:r>
              <a:rPr sz="3600" b="0" spc="5" dirty="0">
                <a:latin typeface="Corbel"/>
                <a:cs typeface="Corbel"/>
              </a:rPr>
              <a:t>и</a:t>
            </a:r>
            <a:r>
              <a:rPr sz="3600" b="0" spc="-5" dirty="0">
                <a:latin typeface="Corbel"/>
                <a:cs typeface="Corbel"/>
              </a:rPr>
              <a:t>й</a:t>
            </a:r>
            <a:r>
              <a:rPr sz="3600" b="0" spc="5" dirty="0">
                <a:latin typeface="Corbel"/>
                <a:cs typeface="Corbel"/>
              </a:rPr>
              <a:t>с</a:t>
            </a:r>
            <a:r>
              <a:rPr sz="3600" b="0" spc="-80" dirty="0">
                <a:latin typeface="Corbel"/>
                <a:cs typeface="Corbel"/>
              </a:rPr>
              <a:t>к</a:t>
            </a:r>
            <a:r>
              <a:rPr sz="3600" b="0" spc="-5" dirty="0">
                <a:latin typeface="Corbel"/>
                <a:cs typeface="Corbel"/>
              </a:rPr>
              <a:t>о</a:t>
            </a:r>
            <a:r>
              <a:rPr sz="3600" b="0" dirty="0">
                <a:latin typeface="Corbel"/>
                <a:cs typeface="Corbel"/>
              </a:rPr>
              <a:t>й</a:t>
            </a:r>
            <a:r>
              <a:rPr sz="3600" b="0" spc="-155" dirty="0">
                <a:latin typeface="Corbel"/>
                <a:cs typeface="Corbel"/>
              </a:rPr>
              <a:t> </a:t>
            </a:r>
            <a:r>
              <a:rPr sz="3600" b="0" dirty="0">
                <a:latin typeface="Corbel"/>
                <a:cs typeface="Corbel"/>
              </a:rPr>
              <a:t>Ф</a:t>
            </a:r>
            <a:r>
              <a:rPr sz="3600" b="0" spc="5" dirty="0">
                <a:latin typeface="Corbel"/>
                <a:cs typeface="Corbel"/>
              </a:rPr>
              <a:t>е</a:t>
            </a:r>
            <a:r>
              <a:rPr sz="3600" b="0" spc="-75" dirty="0">
                <a:latin typeface="Corbel"/>
                <a:cs typeface="Corbel"/>
              </a:rPr>
              <a:t>д</a:t>
            </a:r>
            <a:r>
              <a:rPr sz="3600" b="0" dirty="0">
                <a:latin typeface="Corbel"/>
                <a:cs typeface="Corbel"/>
              </a:rPr>
              <a:t>е</a:t>
            </a:r>
            <a:r>
              <a:rPr sz="3600" b="0" spc="10" dirty="0">
                <a:latin typeface="Corbel"/>
                <a:cs typeface="Corbel"/>
              </a:rPr>
              <a:t>р</a:t>
            </a:r>
            <a:r>
              <a:rPr sz="3600" b="0" dirty="0">
                <a:latin typeface="Corbel"/>
                <a:cs typeface="Corbel"/>
              </a:rPr>
              <a:t>а</a:t>
            </a:r>
            <a:r>
              <a:rPr sz="3600" b="0" spc="-70" dirty="0">
                <a:latin typeface="Corbel"/>
                <a:cs typeface="Corbel"/>
              </a:rPr>
              <a:t>ц</a:t>
            </a:r>
            <a:r>
              <a:rPr sz="3600" b="0" spc="-5" dirty="0">
                <a:latin typeface="Corbel"/>
                <a:cs typeface="Corbel"/>
              </a:rPr>
              <a:t>ии</a:t>
            </a:r>
            <a:endParaRPr sz="36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0282" y="1670748"/>
            <a:ext cx="7762875" cy="467550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94640" marR="5080" indent="-282575">
              <a:lnSpc>
                <a:spcPts val="3240"/>
              </a:lnSpc>
              <a:spcBef>
                <a:spcPts val="509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5" dirty="0">
                <a:latin typeface="Corbel"/>
                <a:cs typeface="Corbel"/>
              </a:rPr>
              <a:t>Приказ </a:t>
            </a:r>
            <a:r>
              <a:rPr sz="3000" dirty="0">
                <a:latin typeface="Corbel"/>
                <a:cs typeface="Corbel"/>
              </a:rPr>
              <a:t>Минобрнауки </a:t>
            </a:r>
            <a:r>
              <a:rPr sz="3000" spc="-30" dirty="0">
                <a:latin typeface="Corbel"/>
                <a:cs typeface="Corbel"/>
              </a:rPr>
              <a:t>России </a:t>
            </a:r>
            <a:r>
              <a:rPr sz="3000" spc="-5" dirty="0">
                <a:latin typeface="Corbel"/>
                <a:cs typeface="Corbel"/>
              </a:rPr>
              <a:t>от 15 </a:t>
            </a:r>
            <a:r>
              <a:rPr sz="3000" dirty="0">
                <a:latin typeface="Corbel"/>
                <a:cs typeface="Corbel"/>
              </a:rPr>
              <a:t>июня </a:t>
            </a:r>
            <a:r>
              <a:rPr sz="3000" spc="-15" dirty="0">
                <a:latin typeface="Corbel"/>
                <a:cs typeface="Corbel"/>
              </a:rPr>
              <a:t>2016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715</a:t>
            </a:r>
            <a:r>
              <a:rPr sz="3000" spc="2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«Об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утверждении </a:t>
            </a:r>
            <a:r>
              <a:rPr sz="3000" b="1" spc="-20" dirty="0">
                <a:latin typeface="Corbel"/>
                <a:cs typeface="Corbel"/>
              </a:rPr>
              <a:t>Концепции</a:t>
            </a:r>
            <a:endParaRPr sz="3000">
              <a:latin typeface="Corbel"/>
              <a:cs typeface="Corbel"/>
            </a:endParaRPr>
          </a:p>
          <a:p>
            <a:pPr marL="294640" marR="1068070">
              <a:lnSpc>
                <a:spcPts val="3240"/>
              </a:lnSpc>
            </a:pPr>
            <a:r>
              <a:rPr sz="3000" b="1" dirty="0">
                <a:latin typeface="Corbel"/>
                <a:cs typeface="Corbel"/>
              </a:rPr>
              <a:t>развития </a:t>
            </a:r>
            <a:r>
              <a:rPr sz="3000" b="1" spc="-15" dirty="0">
                <a:latin typeface="Corbel"/>
                <a:cs typeface="Corbel"/>
              </a:rPr>
              <a:t>школьных информационно-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библиотечных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центров».</a:t>
            </a:r>
            <a:endParaRPr sz="3000">
              <a:latin typeface="Corbel"/>
              <a:cs typeface="Corbel"/>
            </a:endParaRPr>
          </a:p>
          <a:p>
            <a:pPr marL="294640" indent="-282575">
              <a:lnSpc>
                <a:spcPts val="3420"/>
              </a:lnSpc>
              <a:spcBef>
                <a:spcPts val="19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b="1" spc="-25" dirty="0">
                <a:latin typeface="Corbel"/>
                <a:cs typeface="Corbel"/>
              </a:rPr>
              <a:t>Цель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настоящей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20" dirty="0">
                <a:latin typeface="Corbel"/>
                <a:cs typeface="Corbel"/>
              </a:rPr>
              <a:t>Концепции</a:t>
            </a:r>
            <a:r>
              <a:rPr sz="3000" b="1" spc="-6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–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создание</a:t>
            </a:r>
            <a:endParaRPr sz="3000">
              <a:latin typeface="Corbel"/>
              <a:cs typeface="Corbel"/>
            </a:endParaRPr>
          </a:p>
          <a:p>
            <a:pPr marL="294640" marR="565150">
              <a:lnSpc>
                <a:spcPct val="90000"/>
              </a:lnSpc>
              <a:spcBef>
                <a:spcPts val="180"/>
              </a:spcBef>
              <a:tabLst>
                <a:tab pos="3649979" algn="l"/>
              </a:tabLst>
            </a:pPr>
            <a:r>
              <a:rPr sz="3000" dirty="0">
                <a:latin typeface="Corbel"/>
                <a:cs typeface="Corbel"/>
              </a:rPr>
              <a:t>условий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для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формирования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современной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школьной</a:t>
            </a:r>
            <a:r>
              <a:rPr sz="3000" spc="-5" dirty="0">
                <a:latin typeface="Corbel"/>
                <a:cs typeface="Corbel"/>
              </a:rPr>
              <a:t> библиотеки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как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ключевого </a:t>
            </a:r>
            <a:r>
              <a:rPr sz="3000" dirty="0">
                <a:latin typeface="Corbel"/>
                <a:cs typeface="Corbel"/>
              </a:rPr>
              <a:t> инструмента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новой	инфраструктуры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3060"/>
              </a:lnSpc>
            </a:pPr>
            <a:r>
              <a:rPr sz="3000" spc="-10" dirty="0">
                <a:latin typeface="Corbel"/>
                <a:cs typeface="Corbel"/>
              </a:rPr>
              <a:t>образовательной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организации,</a:t>
            </a:r>
            <a:endParaRPr sz="3000">
              <a:latin typeface="Corbel"/>
              <a:cs typeface="Corbel"/>
            </a:endParaRPr>
          </a:p>
          <a:p>
            <a:pPr marL="294640" marR="866775">
              <a:lnSpc>
                <a:spcPts val="3240"/>
              </a:lnSpc>
              <a:spcBef>
                <a:spcPts val="229"/>
              </a:spcBef>
            </a:pPr>
            <a:r>
              <a:rPr sz="3000" spc="-5" dirty="0">
                <a:latin typeface="Corbel"/>
                <a:cs typeface="Corbel"/>
              </a:rPr>
              <a:t>обеспечивающей</a:t>
            </a:r>
            <a:r>
              <a:rPr sz="3000" spc="-6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современные</a:t>
            </a:r>
            <a:r>
              <a:rPr sz="3000" spc="-9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условия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обучения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5" dirty="0">
                <a:latin typeface="Corbel"/>
                <a:cs typeface="Corbel"/>
              </a:rPr>
              <a:t> воспитания.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9940" y="0"/>
            <a:ext cx="7711440" cy="1356360"/>
            <a:chOff x="789940" y="0"/>
            <a:chExt cx="7711440" cy="1356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940" y="0"/>
              <a:ext cx="7711440" cy="8686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9940" y="441959"/>
              <a:ext cx="467106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50607" y="52070"/>
            <a:ext cx="710819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0" spc="-10" dirty="0">
                <a:latin typeface="Corbel"/>
                <a:cs typeface="Corbel"/>
              </a:rPr>
              <a:t>Документы</a:t>
            </a:r>
            <a:r>
              <a:rPr sz="3200" b="0" spc="20" dirty="0">
                <a:latin typeface="Corbel"/>
                <a:cs typeface="Corbel"/>
              </a:rPr>
              <a:t> </a:t>
            </a:r>
            <a:r>
              <a:rPr sz="3200" b="0" spc="-5" dirty="0">
                <a:latin typeface="Corbel"/>
                <a:cs typeface="Corbel"/>
              </a:rPr>
              <a:t>Министерства</a:t>
            </a:r>
            <a:r>
              <a:rPr sz="3200" b="0" spc="-15" dirty="0">
                <a:latin typeface="Corbel"/>
                <a:cs typeface="Corbel"/>
              </a:rPr>
              <a:t> </a:t>
            </a:r>
            <a:r>
              <a:rPr sz="3200" b="0" spc="-10" dirty="0">
                <a:latin typeface="Corbel"/>
                <a:cs typeface="Corbel"/>
              </a:rPr>
              <a:t>просвещения </a:t>
            </a:r>
            <a:r>
              <a:rPr sz="3200" b="0" spc="-625" dirty="0">
                <a:latin typeface="Corbel"/>
                <a:cs typeface="Corbel"/>
              </a:rPr>
              <a:t> </a:t>
            </a:r>
            <a:r>
              <a:rPr sz="3200" b="0" spc="-30" dirty="0">
                <a:latin typeface="Corbel"/>
                <a:cs typeface="Corbel"/>
              </a:rPr>
              <a:t>Российской</a:t>
            </a:r>
            <a:r>
              <a:rPr sz="3200" b="0" spc="-125" dirty="0">
                <a:latin typeface="Corbel"/>
                <a:cs typeface="Corbel"/>
              </a:rPr>
              <a:t> </a:t>
            </a:r>
            <a:r>
              <a:rPr sz="3200" b="0" spc="-15" dirty="0">
                <a:latin typeface="Corbel"/>
                <a:cs typeface="Corbel"/>
              </a:rPr>
              <a:t>Федерации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4552" y="1140459"/>
            <a:ext cx="8161020" cy="5391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2575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200" b="1" spc="-5" dirty="0">
                <a:latin typeface="Corbel"/>
                <a:cs typeface="Corbel"/>
              </a:rPr>
              <a:t>Приказ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Министерства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просвещения</a:t>
            </a:r>
            <a:r>
              <a:rPr sz="2200" b="1" dirty="0">
                <a:latin typeface="Corbel"/>
                <a:cs typeface="Corbel"/>
              </a:rPr>
              <a:t> РФ</a:t>
            </a:r>
            <a:r>
              <a:rPr sz="2200" b="1" spc="-20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от </a:t>
            </a:r>
            <a:r>
              <a:rPr sz="2200" b="1" spc="-30" dirty="0">
                <a:latin typeface="Corbel"/>
                <a:cs typeface="Corbel"/>
              </a:rPr>
              <a:t>23</a:t>
            </a:r>
            <a:r>
              <a:rPr sz="2200" b="1" spc="-1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августа</a:t>
            </a:r>
            <a:r>
              <a:rPr sz="2200" b="1" spc="-35" dirty="0">
                <a:latin typeface="Corbel"/>
                <a:cs typeface="Corbel"/>
              </a:rPr>
              <a:t> </a:t>
            </a:r>
            <a:r>
              <a:rPr sz="2200" b="1" spc="-20" dirty="0">
                <a:latin typeface="Corbel"/>
                <a:cs typeface="Corbel"/>
              </a:rPr>
              <a:t>2021</a:t>
            </a:r>
            <a:r>
              <a:rPr sz="2200" b="1" spc="-25" dirty="0">
                <a:latin typeface="Corbel"/>
                <a:cs typeface="Corbel"/>
              </a:rPr>
              <a:t> года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640"/>
              </a:lnSpc>
            </a:pPr>
            <a:r>
              <a:rPr sz="2200" b="1" dirty="0">
                <a:latin typeface="Corbel"/>
                <a:cs typeface="Corbel"/>
              </a:rPr>
              <a:t>N</a:t>
            </a:r>
            <a:r>
              <a:rPr sz="2200" b="1" spc="-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590</a:t>
            </a:r>
            <a:r>
              <a:rPr sz="2200" b="1" spc="-3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«Об</a:t>
            </a:r>
            <a:r>
              <a:rPr sz="2200" b="1" spc="-1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утверждении</a:t>
            </a:r>
            <a:r>
              <a:rPr sz="2200" b="1" spc="-2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перечня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средств</a:t>
            </a:r>
            <a:r>
              <a:rPr sz="2200" b="1" spc="-15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обучения</a:t>
            </a:r>
            <a:r>
              <a:rPr sz="2200" b="1" spc="-3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и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200" b="1" spc="-5" dirty="0">
                <a:latin typeface="Corbel"/>
                <a:cs typeface="Corbel"/>
              </a:rPr>
              <a:t>воспитания</a:t>
            </a:r>
            <a:r>
              <a:rPr sz="2200" spc="-5" dirty="0">
                <a:latin typeface="Corbel"/>
                <a:cs typeface="Corbel"/>
              </a:rPr>
              <a:t>,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соответствующих</a:t>
            </a:r>
            <a:r>
              <a:rPr sz="2200" spc="-4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современным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условиям</a:t>
            </a:r>
            <a:endParaRPr sz="2200">
              <a:latin typeface="Corbel"/>
              <a:cs typeface="Corbel"/>
            </a:endParaRPr>
          </a:p>
          <a:p>
            <a:pPr marL="294640" marR="192405">
              <a:lnSpc>
                <a:spcPct val="100000"/>
              </a:lnSpc>
            </a:pPr>
            <a:r>
              <a:rPr sz="2200" spc="-5" dirty="0">
                <a:latin typeface="Corbel"/>
                <a:cs typeface="Corbel"/>
              </a:rPr>
              <a:t>обучения,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необходимых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при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оснащении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общеобразовательных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организаций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-20" dirty="0">
                <a:latin typeface="Corbel"/>
                <a:cs typeface="Corbel"/>
              </a:rPr>
              <a:t> целях</a:t>
            </a:r>
            <a:r>
              <a:rPr sz="2200" spc="-5" dirty="0">
                <a:latin typeface="Corbel"/>
                <a:cs typeface="Corbel"/>
              </a:rPr>
              <a:t> реализации</a:t>
            </a:r>
            <a:r>
              <a:rPr sz="2200" spc="-10" dirty="0">
                <a:latin typeface="Corbel"/>
                <a:cs typeface="Corbel"/>
              </a:rPr>
              <a:t> мероприятий,</a:t>
            </a:r>
            <a:endParaRPr sz="2200">
              <a:latin typeface="Corbel"/>
              <a:cs typeface="Corbel"/>
            </a:endParaRPr>
          </a:p>
          <a:p>
            <a:pPr marL="294640" marR="23241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Corbel"/>
                <a:cs typeface="Corbel"/>
              </a:rPr>
              <a:t>предусмотренных</a:t>
            </a:r>
            <a:r>
              <a:rPr sz="2200" spc="3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подпунктом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"г"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пункта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5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приложения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N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3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к 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государственной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программе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Российской</a:t>
            </a:r>
            <a:r>
              <a:rPr sz="2200" spc="-9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Федерации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"Развитие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образования"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подпунктом</a:t>
            </a:r>
            <a:r>
              <a:rPr sz="2200" spc="4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"б"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пункта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8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приложения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N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27 </a:t>
            </a:r>
            <a:r>
              <a:rPr sz="2200" dirty="0">
                <a:latin typeface="Corbel"/>
                <a:cs typeface="Corbel"/>
              </a:rPr>
              <a:t>к 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государственной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программе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Российской</a:t>
            </a:r>
            <a:r>
              <a:rPr sz="2200" spc="-1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Федерации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"Развитие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образования", </a:t>
            </a:r>
            <a:r>
              <a:rPr sz="2200" spc="-10" dirty="0">
                <a:latin typeface="Corbel"/>
                <a:cs typeface="Corbel"/>
              </a:rPr>
              <a:t>критериев </a:t>
            </a:r>
            <a:r>
              <a:rPr sz="2200" dirty="0">
                <a:latin typeface="Corbel"/>
                <a:cs typeface="Corbel"/>
              </a:rPr>
              <a:t>его </a:t>
            </a:r>
            <a:r>
              <a:rPr sz="2200" spc="-5" dirty="0">
                <a:latin typeface="Corbel"/>
                <a:cs typeface="Corbel"/>
              </a:rPr>
              <a:t>формирования </a:t>
            </a:r>
            <a:r>
              <a:rPr sz="2200" dirty="0">
                <a:latin typeface="Corbel"/>
                <a:cs typeface="Corbel"/>
              </a:rPr>
              <a:t>и </a:t>
            </a:r>
            <a:r>
              <a:rPr sz="2200" spc="-5" dirty="0">
                <a:latin typeface="Corbel"/>
                <a:cs typeface="Corbel"/>
              </a:rPr>
              <a:t>требований </a:t>
            </a:r>
            <a:r>
              <a:rPr sz="2200" dirty="0">
                <a:latin typeface="Corbel"/>
                <a:cs typeface="Corbel"/>
              </a:rPr>
              <a:t>к 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функциональному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оснащению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общеобразовательных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Corbel"/>
                <a:cs typeface="Corbel"/>
              </a:rPr>
              <a:t>организаций,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а </a:t>
            </a:r>
            <a:r>
              <a:rPr sz="2200" spc="-5" dirty="0">
                <a:latin typeface="Corbel"/>
                <a:cs typeface="Corbel"/>
              </a:rPr>
              <a:t>также </a:t>
            </a:r>
            <a:r>
              <a:rPr sz="2200" spc="-15" dirty="0">
                <a:latin typeface="Corbel"/>
                <a:cs typeface="Corbel"/>
              </a:rPr>
              <a:t>определении</a:t>
            </a:r>
            <a:r>
              <a:rPr sz="2200" spc="-10" dirty="0">
                <a:latin typeface="Corbel"/>
                <a:cs typeface="Corbel"/>
              </a:rPr>
              <a:t> норматива </a:t>
            </a:r>
            <a:r>
              <a:rPr sz="2200" spc="-5" dirty="0">
                <a:latin typeface="Corbel"/>
                <a:cs typeface="Corbel"/>
              </a:rPr>
              <a:t>стоимости</a:t>
            </a:r>
            <a:endParaRPr sz="2200">
              <a:latin typeface="Corbel"/>
              <a:cs typeface="Corbel"/>
            </a:endParaRPr>
          </a:p>
          <a:p>
            <a:pPr marL="294640" marR="5080">
              <a:lnSpc>
                <a:spcPct val="100000"/>
              </a:lnSpc>
            </a:pPr>
            <a:r>
              <a:rPr sz="2200" spc="-10" dirty="0">
                <a:latin typeface="Corbel"/>
                <a:cs typeface="Corbel"/>
              </a:rPr>
              <a:t>оснащения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одного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места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обучающегося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указанными</a:t>
            </a:r>
            <a:r>
              <a:rPr sz="2200" spc="4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средствами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обучения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воспитания»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(Подраздел </a:t>
            </a:r>
            <a:r>
              <a:rPr sz="2200" b="1" dirty="0">
                <a:latin typeface="Corbel"/>
                <a:cs typeface="Corbel"/>
              </a:rPr>
              <a:t>3.</a:t>
            </a:r>
            <a:r>
              <a:rPr sz="2200" b="1" spc="-10" dirty="0">
                <a:latin typeface="Corbel"/>
                <a:cs typeface="Corbel"/>
              </a:rPr>
              <a:t> Библиотечно-</a:t>
            </a:r>
            <a:endParaRPr sz="2200">
              <a:latin typeface="Corbel"/>
              <a:cs typeface="Corbel"/>
            </a:endParaRPr>
          </a:p>
          <a:p>
            <a:pPr marL="294640" marR="23495">
              <a:lnSpc>
                <a:spcPct val="100000"/>
              </a:lnSpc>
              <a:spcBef>
                <a:spcPts val="5"/>
              </a:spcBef>
            </a:pPr>
            <a:r>
              <a:rPr sz="2200" b="1" spc="-10" dirty="0">
                <a:latin typeface="Corbel"/>
                <a:cs typeface="Corbel"/>
              </a:rPr>
              <a:t>информационный</a:t>
            </a:r>
            <a:r>
              <a:rPr sz="2200" b="1" spc="25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центр</a:t>
            </a:r>
            <a:r>
              <a:rPr sz="2200" b="1" spc="15" dirty="0">
                <a:latin typeface="Corbel"/>
                <a:cs typeface="Corbel"/>
              </a:rPr>
              <a:t> </a:t>
            </a:r>
            <a:r>
              <a:rPr sz="2200" b="1" spc="-20" dirty="0">
                <a:latin typeface="Corbel"/>
                <a:cs typeface="Corbel"/>
              </a:rPr>
              <a:t>(с</a:t>
            </a:r>
            <a:r>
              <a:rPr sz="2200" b="1" spc="-2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возможностью</a:t>
            </a:r>
            <a:r>
              <a:rPr sz="2200" b="1" spc="-1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проведения</a:t>
            </a:r>
            <a:r>
              <a:rPr sz="2200" b="1" spc="-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онлайн- </a:t>
            </a:r>
            <a:r>
              <a:rPr sz="2200" b="1" spc="-434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трансляций)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1060" y="137160"/>
            <a:ext cx="7429500" cy="1402080"/>
            <a:chOff x="861060" y="137160"/>
            <a:chExt cx="742950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060" y="137160"/>
              <a:ext cx="2811779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4200" y="137160"/>
              <a:ext cx="683260" cy="914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8820" y="137160"/>
              <a:ext cx="5031739" cy="914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1060" y="624840"/>
              <a:ext cx="4686300" cy="9144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800" marR="508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Нормативно-правовая документация </a:t>
            </a:r>
            <a:r>
              <a:rPr sz="3200" spc="-645" dirty="0"/>
              <a:t> </a:t>
            </a:r>
            <a:r>
              <a:rPr sz="3200" spc="-20" dirty="0"/>
              <a:t>школьной</a:t>
            </a:r>
            <a:r>
              <a:rPr sz="3200" spc="10" dirty="0"/>
              <a:t> </a:t>
            </a:r>
            <a:r>
              <a:rPr sz="3200" spc="-10" dirty="0"/>
              <a:t>библиотеки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1097914" y="1285621"/>
            <a:ext cx="7966075" cy="520890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640" marR="5080" indent="-281940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10" dirty="0">
                <a:latin typeface="Corbel"/>
                <a:cs typeface="Corbel"/>
              </a:rPr>
              <a:t>Организационную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основу </a:t>
            </a:r>
            <a:r>
              <a:rPr sz="2500" spc="-15" dirty="0">
                <a:latin typeface="Corbel"/>
                <a:cs typeface="Corbel"/>
              </a:rPr>
              <a:t>деятельности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образовательных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учреждений</a:t>
            </a:r>
            <a:r>
              <a:rPr sz="2500" spc="-15" dirty="0">
                <a:latin typeface="Corbel"/>
                <a:cs typeface="Corbel"/>
              </a:rPr>
              <a:t> составляет</a:t>
            </a:r>
            <a:r>
              <a:rPr sz="2500" spc="55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нормативно- </a:t>
            </a:r>
            <a:r>
              <a:rPr sz="2500" i="1" spc="-484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правовая </a:t>
            </a:r>
            <a:r>
              <a:rPr sz="2500" i="1" spc="-10" dirty="0">
                <a:latin typeface="Corbel"/>
                <a:cs typeface="Corbel"/>
              </a:rPr>
              <a:t>документация.</a:t>
            </a:r>
            <a:endParaRPr sz="2500">
              <a:latin typeface="Corbel"/>
              <a:cs typeface="Corbel"/>
            </a:endParaRPr>
          </a:p>
          <a:p>
            <a:pPr marL="294640" indent="-281940">
              <a:lnSpc>
                <a:spcPts val="2700"/>
              </a:lnSpc>
              <a:spcBef>
                <a:spcPts val="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5" dirty="0">
                <a:latin typeface="Corbel"/>
                <a:cs typeface="Corbel"/>
              </a:rPr>
              <a:t>Важность </a:t>
            </a:r>
            <a:r>
              <a:rPr sz="2500" spc="-10" dirty="0">
                <a:latin typeface="Corbel"/>
                <a:cs typeface="Corbel"/>
              </a:rPr>
              <a:t>документационного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обеспечения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400"/>
              </a:lnSpc>
            </a:pPr>
            <a:r>
              <a:rPr sz="2500" spc="-10" dirty="0">
                <a:latin typeface="Corbel"/>
                <a:cs typeface="Corbel"/>
              </a:rPr>
              <a:t>повседневной</a:t>
            </a:r>
            <a:r>
              <a:rPr sz="2500" spc="4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деятельности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библиотеки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обусловлена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400"/>
              </a:lnSpc>
            </a:pPr>
            <a:r>
              <a:rPr sz="2500" i="1" spc="-5" dirty="0">
                <a:latin typeface="Corbel"/>
                <a:cs typeface="Corbel"/>
              </a:rPr>
              <a:t>объективным</a:t>
            </a:r>
            <a:r>
              <a:rPr sz="2500" i="1" spc="-55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значением</a:t>
            </a:r>
            <a:r>
              <a:rPr sz="2500" i="1" spc="-35" dirty="0">
                <a:latin typeface="Corbel"/>
                <a:cs typeface="Corbel"/>
              </a:rPr>
              <a:t> </a:t>
            </a:r>
            <a:r>
              <a:rPr sz="2500" i="1" spc="-10" dirty="0">
                <a:latin typeface="Corbel"/>
                <a:cs typeface="Corbel"/>
              </a:rPr>
              <a:t>документа</a:t>
            </a:r>
            <a:r>
              <a:rPr sz="2500" i="1" spc="-30" dirty="0">
                <a:latin typeface="Corbel"/>
                <a:cs typeface="Corbel"/>
              </a:rPr>
              <a:t> </a:t>
            </a:r>
            <a:r>
              <a:rPr sz="2500" i="1" spc="-20" dirty="0">
                <a:latin typeface="Corbel"/>
                <a:cs typeface="Corbel"/>
              </a:rPr>
              <a:t>как</a:t>
            </a:r>
            <a:endParaRPr sz="2500">
              <a:latin typeface="Corbel"/>
              <a:cs typeface="Corbel"/>
            </a:endParaRPr>
          </a:p>
          <a:p>
            <a:pPr marL="294640" marR="584200">
              <a:lnSpc>
                <a:spcPts val="2400"/>
              </a:lnSpc>
              <a:spcBef>
                <a:spcPts val="280"/>
              </a:spcBef>
            </a:pPr>
            <a:r>
              <a:rPr sz="2500" i="1" spc="-5" dirty="0">
                <a:latin typeface="Corbel"/>
                <a:cs typeface="Corbel"/>
              </a:rPr>
              <a:t>существенного </a:t>
            </a:r>
            <a:r>
              <a:rPr sz="2500" i="1" spc="-10" dirty="0">
                <a:latin typeface="Corbel"/>
                <a:cs typeface="Corbel"/>
              </a:rPr>
              <a:t>элемента </a:t>
            </a:r>
            <a:r>
              <a:rPr sz="2500" i="1" spc="-5" dirty="0">
                <a:latin typeface="Corbel"/>
                <a:cs typeface="Corbel"/>
              </a:rPr>
              <a:t>внутренней </a:t>
            </a:r>
            <a:r>
              <a:rPr sz="2500" i="1" spc="-10" dirty="0">
                <a:latin typeface="Corbel"/>
                <a:cs typeface="Corbel"/>
              </a:rPr>
              <a:t>организации </a:t>
            </a:r>
            <a:r>
              <a:rPr sz="2500" i="1" spc="-490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любого</a:t>
            </a:r>
            <a:r>
              <a:rPr sz="2500" i="1" spc="-15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учреждения</a:t>
            </a:r>
            <a:r>
              <a:rPr sz="2500" spc="-5" dirty="0">
                <a:latin typeface="Corbel"/>
                <a:cs typeface="Corbel"/>
              </a:rPr>
              <a:t>.</a:t>
            </a:r>
            <a:endParaRPr sz="2500">
              <a:latin typeface="Corbel"/>
              <a:cs typeface="Corbel"/>
            </a:endParaRPr>
          </a:p>
          <a:p>
            <a:pPr marL="294640" marR="220979" indent="-281940">
              <a:lnSpc>
                <a:spcPct val="80000"/>
              </a:lnSpc>
              <a:spcBef>
                <a:spcPts val="62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dirty="0">
                <a:latin typeface="Corbel"/>
                <a:cs typeface="Corbel"/>
              </a:rPr>
              <a:t>В</a:t>
            </a:r>
            <a:r>
              <a:rPr sz="2500" spc="-5" dirty="0">
                <a:latin typeface="Corbel"/>
                <a:cs typeface="Corbel"/>
              </a:rPr>
              <a:t> любой </a:t>
            </a:r>
            <a:r>
              <a:rPr sz="2500" spc="-15" dirty="0">
                <a:latin typeface="Corbel"/>
                <a:cs typeface="Corbel"/>
              </a:rPr>
              <a:t>библиотеке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создаются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документы,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</a:t>
            </a:r>
            <a:r>
              <a:rPr sz="2500" spc="-10" dirty="0">
                <a:latin typeface="Corbel"/>
                <a:cs typeface="Corbel"/>
              </a:rPr>
              <a:t> которых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отражаются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различные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стороны ее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деятельности</a:t>
            </a:r>
            <a:r>
              <a:rPr sz="2500" spc="3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-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финансовое состояние, </a:t>
            </a:r>
            <a:r>
              <a:rPr sz="2500" i="1" spc="-10" dirty="0">
                <a:latin typeface="Corbel"/>
                <a:cs typeface="Corbel"/>
              </a:rPr>
              <a:t>работа </a:t>
            </a:r>
            <a:r>
              <a:rPr sz="2500" i="1" dirty="0">
                <a:latin typeface="Corbel"/>
                <a:cs typeface="Corbel"/>
              </a:rPr>
              <a:t>с </a:t>
            </a:r>
            <a:r>
              <a:rPr sz="2500" i="1" spc="-5" dirty="0">
                <a:latin typeface="Corbel"/>
                <a:cs typeface="Corbel"/>
              </a:rPr>
              <a:t>персоналом, </a:t>
            </a:r>
            <a:r>
              <a:rPr sz="2500" i="1" dirty="0">
                <a:latin typeface="Corbel"/>
                <a:cs typeface="Corbel"/>
              </a:rPr>
              <a:t> </a:t>
            </a:r>
            <a:r>
              <a:rPr sz="2500" i="1" spc="-10" dirty="0">
                <a:latin typeface="Corbel"/>
                <a:cs typeface="Corbel"/>
              </a:rPr>
              <a:t>организация</a:t>
            </a:r>
            <a:r>
              <a:rPr sz="2500" i="1" spc="-5" dirty="0">
                <a:latin typeface="Corbel"/>
                <a:cs typeface="Corbel"/>
              </a:rPr>
              <a:t> </a:t>
            </a:r>
            <a:r>
              <a:rPr sz="2500" i="1" dirty="0">
                <a:latin typeface="Corbel"/>
                <a:cs typeface="Corbel"/>
              </a:rPr>
              <a:t>и</a:t>
            </a:r>
            <a:r>
              <a:rPr sz="2500" i="1" spc="-20" dirty="0">
                <a:latin typeface="Corbel"/>
                <a:cs typeface="Corbel"/>
              </a:rPr>
              <a:t> </a:t>
            </a:r>
            <a:r>
              <a:rPr sz="2500" i="1" spc="-10" dirty="0">
                <a:latin typeface="Corbel"/>
                <a:cs typeface="Corbel"/>
              </a:rPr>
              <a:t>результаты</a:t>
            </a:r>
            <a:r>
              <a:rPr sz="2500" i="1" spc="-35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производственной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100"/>
              </a:lnSpc>
            </a:pPr>
            <a:r>
              <a:rPr sz="2500" i="1" dirty="0">
                <a:latin typeface="Corbel"/>
                <a:cs typeface="Corbel"/>
              </a:rPr>
              <a:t>деятельности,</a:t>
            </a:r>
            <a:r>
              <a:rPr sz="2500" i="1" spc="-95" dirty="0">
                <a:latin typeface="Corbel"/>
                <a:cs typeface="Corbel"/>
              </a:rPr>
              <a:t> </a:t>
            </a:r>
            <a:r>
              <a:rPr sz="2500" i="1" spc="-5" dirty="0">
                <a:latin typeface="Corbel"/>
                <a:cs typeface="Corbel"/>
              </a:rPr>
              <a:t>материально-техническое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700"/>
              </a:lnSpc>
            </a:pPr>
            <a:r>
              <a:rPr sz="2500" i="1" spc="-5" dirty="0">
                <a:latin typeface="Corbel"/>
                <a:cs typeface="Corbel"/>
              </a:rPr>
              <a:t>обеспечение</a:t>
            </a:r>
            <a:r>
              <a:rPr sz="2500" i="1" spc="-3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др.</a:t>
            </a:r>
            <a:endParaRPr sz="2500">
              <a:latin typeface="Corbel"/>
              <a:cs typeface="Corbel"/>
            </a:endParaRPr>
          </a:p>
          <a:p>
            <a:pPr marL="294640" marR="551180" indent="-281940">
              <a:lnSpc>
                <a:spcPts val="2400"/>
              </a:lnSpc>
              <a:spcBef>
                <a:spcPts val="5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b="1" spc="-5" dirty="0">
                <a:latin typeface="Corbel"/>
                <a:cs typeface="Corbel"/>
              </a:rPr>
              <a:t>Работа</a:t>
            </a:r>
            <a:r>
              <a:rPr sz="2500" b="1" spc="-20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с</a:t>
            </a:r>
            <a:r>
              <a:rPr sz="2500" b="1" spc="-5" dirty="0">
                <a:latin typeface="Corbel"/>
                <a:cs typeface="Corbel"/>
              </a:rPr>
              <a:t> </a:t>
            </a:r>
            <a:r>
              <a:rPr sz="2500" b="1" spc="-15" dirty="0">
                <a:latin typeface="Corbel"/>
                <a:cs typeface="Corbel"/>
              </a:rPr>
              <a:t>деловой</a:t>
            </a:r>
            <a:r>
              <a:rPr sz="2500" b="1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документацией</a:t>
            </a:r>
            <a:r>
              <a:rPr sz="2500" b="1" spc="1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-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важный</a:t>
            </a:r>
            <a:r>
              <a:rPr sz="2500" b="1" spc="-10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аспект </a:t>
            </a:r>
            <a:r>
              <a:rPr sz="2500" b="1" spc="-500" dirty="0">
                <a:latin typeface="Corbel"/>
                <a:cs typeface="Corbel"/>
              </a:rPr>
              <a:t> </a:t>
            </a:r>
            <a:r>
              <a:rPr sz="2500" b="1" spc="-15" dirty="0">
                <a:latin typeface="Corbel"/>
                <a:cs typeface="Corbel"/>
              </a:rPr>
              <a:t>деятельности</a:t>
            </a:r>
            <a:r>
              <a:rPr sz="2500" b="1" spc="-35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библиотеки</a:t>
            </a:r>
            <a:r>
              <a:rPr sz="2500" spc="-5" dirty="0">
                <a:latin typeface="Corbel"/>
                <a:cs typeface="Corbel"/>
              </a:rPr>
              <a:t>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19" y="198120"/>
            <a:ext cx="6207759" cy="914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3457" y="295909"/>
            <a:ext cx="56845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Иные</a:t>
            </a:r>
            <a:r>
              <a:rPr sz="3200" spc="-30" dirty="0"/>
              <a:t> </a:t>
            </a:r>
            <a:r>
              <a:rPr sz="3200" spc="-10" dirty="0"/>
              <a:t>нормативные</a:t>
            </a:r>
            <a:r>
              <a:rPr sz="3200" spc="10" dirty="0"/>
              <a:t> </a:t>
            </a:r>
            <a:r>
              <a:rPr sz="3200" spc="-10" dirty="0"/>
              <a:t>документы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846455" y="1084579"/>
            <a:ext cx="8176259" cy="553402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294005" marR="5080" indent="-281940">
              <a:lnSpc>
                <a:spcPts val="3440"/>
              </a:lnSpc>
              <a:spcBef>
                <a:spcPts val="545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spc="-5" dirty="0">
                <a:latin typeface="Corbel"/>
                <a:cs typeface="Corbel"/>
              </a:rPr>
              <a:t>Приказ Министерства здравоохранения </a:t>
            </a:r>
            <a:r>
              <a:rPr sz="3200" dirty="0">
                <a:latin typeface="Corbel"/>
                <a:cs typeface="Corbel"/>
              </a:rPr>
              <a:t>и 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социального</a:t>
            </a:r>
            <a:r>
              <a:rPr sz="3200" spc="2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развития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от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31.05.2011</a:t>
            </a:r>
            <a:r>
              <a:rPr sz="3200" spc="2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№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5" dirty="0">
                <a:latin typeface="Corbel"/>
                <a:cs typeface="Corbel"/>
              </a:rPr>
              <a:t>448-н</a:t>
            </a:r>
            <a:endParaRPr sz="3200">
              <a:latin typeface="Corbel"/>
              <a:cs typeface="Corbel"/>
            </a:endParaRPr>
          </a:p>
          <a:p>
            <a:pPr marL="294005">
              <a:lnSpc>
                <a:spcPts val="3225"/>
              </a:lnSpc>
            </a:pPr>
            <a:r>
              <a:rPr sz="3200" b="1" i="1" dirty="0">
                <a:latin typeface="Corbel"/>
                <a:cs typeface="Corbel"/>
              </a:rPr>
              <a:t>«О</a:t>
            </a:r>
            <a:r>
              <a:rPr sz="3200" b="1" i="1" spc="-20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внесении</a:t>
            </a:r>
            <a:r>
              <a:rPr sz="3200" b="1" i="1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изменения</a:t>
            </a:r>
            <a:r>
              <a:rPr sz="3200" b="1" i="1" spc="15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в</a:t>
            </a:r>
            <a:r>
              <a:rPr sz="3200" b="1" i="1" spc="-15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Единый</a:t>
            </a:r>
            <a:endParaRPr sz="3200">
              <a:latin typeface="Corbel"/>
              <a:cs typeface="Corbel"/>
            </a:endParaRPr>
          </a:p>
          <a:p>
            <a:pPr marL="294005" marR="2059305">
              <a:lnSpc>
                <a:spcPts val="3460"/>
              </a:lnSpc>
              <a:spcBef>
                <a:spcPts val="245"/>
              </a:spcBef>
            </a:pPr>
            <a:r>
              <a:rPr sz="3200" b="1" i="1" spc="-10" dirty="0">
                <a:latin typeface="Corbel"/>
                <a:cs typeface="Corbel"/>
              </a:rPr>
              <a:t>квалификационный</a:t>
            </a:r>
            <a:r>
              <a:rPr sz="3200" b="1" i="1" spc="-5" dirty="0">
                <a:latin typeface="Corbel"/>
                <a:cs typeface="Corbel"/>
              </a:rPr>
              <a:t> справочник </a:t>
            </a:r>
            <a:r>
              <a:rPr sz="3200" b="1" i="1" spc="-645" dirty="0">
                <a:latin typeface="Corbel"/>
                <a:cs typeface="Corbel"/>
              </a:rPr>
              <a:t> </a:t>
            </a:r>
            <a:r>
              <a:rPr sz="3200" b="1" i="1" spc="-10" dirty="0">
                <a:latin typeface="Corbel"/>
                <a:cs typeface="Corbel"/>
              </a:rPr>
              <a:t>должностей</a:t>
            </a:r>
            <a:r>
              <a:rPr sz="3200" b="1" i="1" spc="-20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руководителей,</a:t>
            </a:r>
            <a:endParaRPr sz="3200">
              <a:latin typeface="Corbel"/>
              <a:cs typeface="Corbel"/>
            </a:endParaRPr>
          </a:p>
          <a:p>
            <a:pPr marL="294005">
              <a:lnSpc>
                <a:spcPts val="3210"/>
              </a:lnSpc>
            </a:pPr>
            <a:r>
              <a:rPr sz="3200" b="1" i="1" spc="-5" dirty="0">
                <a:latin typeface="Corbel"/>
                <a:cs typeface="Corbel"/>
              </a:rPr>
              <a:t>специалистов</a:t>
            </a:r>
            <a:r>
              <a:rPr sz="3200" b="1" i="1" dirty="0">
                <a:latin typeface="Corbel"/>
                <a:cs typeface="Corbel"/>
              </a:rPr>
              <a:t> и</a:t>
            </a:r>
            <a:r>
              <a:rPr sz="3200" b="1" i="1" spc="-15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служащих,</a:t>
            </a:r>
            <a:r>
              <a:rPr sz="3200" b="1" i="1" spc="5" dirty="0">
                <a:latin typeface="Corbel"/>
                <a:cs typeface="Corbel"/>
              </a:rPr>
              <a:t> </a:t>
            </a:r>
            <a:r>
              <a:rPr sz="3200" b="1" spc="-25" dirty="0">
                <a:latin typeface="Corbel"/>
                <a:cs typeface="Corbel"/>
              </a:rPr>
              <a:t>раздел</a:t>
            </a:r>
            <a:endParaRPr sz="3200">
              <a:latin typeface="Corbel"/>
              <a:cs typeface="Corbel"/>
            </a:endParaRPr>
          </a:p>
          <a:p>
            <a:pPr marL="294005">
              <a:lnSpc>
                <a:spcPts val="3450"/>
              </a:lnSpc>
            </a:pPr>
            <a:r>
              <a:rPr sz="3200" b="1" i="1" spc="-10" dirty="0">
                <a:latin typeface="Corbel"/>
                <a:cs typeface="Corbel"/>
              </a:rPr>
              <a:t>«Квалификационные</a:t>
            </a:r>
            <a:r>
              <a:rPr sz="3200" b="1" i="1" spc="-20" dirty="0">
                <a:latin typeface="Corbel"/>
                <a:cs typeface="Corbel"/>
              </a:rPr>
              <a:t> </a:t>
            </a:r>
            <a:r>
              <a:rPr sz="3200" b="1" i="1" spc="-10" dirty="0">
                <a:latin typeface="Corbel"/>
                <a:cs typeface="Corbel"/>
              </a:rPr>
              <a:t>характеристики</a:t>
            </a:r>
            <a:endParaRPr sz="3200">
              <a:latin typeface="Corbel"/>
              <a:cs typeface="Corbel"/>
            </a:endParaRPr>
          </a:p>
          <a:p>
            <a:pPr marL="294005">
              <a:lnSpc>
                <a:spcPts val="3650"/>
              </a:lnSpc>
            </a:pPr>
            <a:r>
              <a:rPr sz="3200" b="1" i="1" spc="-10" dirty="0">
                <a:latin typeface="Corbel"/>
                <a:cs typeface="Corbel"/>
              </a:rPr>
              <a:t>должностей</a:t>
            </a:r>
            <a:r>
              <a:rPr sz="3200" b="1" i="1" spc="-5" dirty="0">
                <a:latin typeface="Corbel"/>
                <a:cs typeface="Corbel"/>
              </a:rPr>
              <a:t> </a:t>
            </a:r>
            <a:r>
              <a:rPr sz="3200" b="1" i="1" spc="-10" dirty="0">
                <a:latin typeface="Corbel"/>
                <a:cs typeface="Corbel"/>
              </a:rPr>
              <a:t>работников</a:t>
            </a:r>
            <a:r>
              <a:rPr sz="3200" b="1" i="1" spc="5" dirty="0">
                <a:latin typeface="Corbel"/>
                <a:cs typeface="Corbel"/>
              </a:rPr>
              <a:t> </a:t>
            </a:r>
            <a:r>
              <a:rPr sz="3200" b="1" i="1" spc="-5" dirty="0">
                <a:latin typeface="Corbel"/>
                <a:cs typeface="Corbel"/>
              </a:rPr>
              <a:t>образования».</a:t>
            </a:r>
            <a:endParaRPr sz="3200">
              <a:latin typeface="Corbel"/>
              <a:cs typeface="Corbel"/>
            </a:endParaRPr>
          </a:p>
          <a:p>
            <a:pPr marL="378460" indent="-365760">
              <a:lnSpc>
                <a:spcPts val="3040"/>
              </a:lnSpc>
              <a:spcBef>
                <a:spcPts val="819"/>
              </a:spcBef>
              <a:buClr>
                <a:srgbClr val="3891A7"/>
              </a:buClr>
              <a:buSzPct val="98076"/>
              <a:buFont typeface="Wingdings 2"/>
              <a:buChar char=""/>
              <a:tabLst>
                <a:tab pos="377825" algn="l"/>
                <a:tab pos="378460" algn="l"/>
              </a:tabLst>
            </a:pPr>
            <a:r>
              <a:rPr sz="2600" i="1" spc="-15" dirty="0">
                <a:latin typeface="Corbel"/>
                <a:cs typeface="Corbel"/>
              </a:rPr>
              <a:t>Раздел</a:t>
            </a:r>
            <a:r>
              <a:rPr sz="2600" i="1" spc="-10" dirty="0">
                <a:latin typeface="Corbel"/>
                <a:cs typeface="Corbel"/>
              </a:rPr>
              <a:t> III</a:t>
            </a:r>
            <a:r>
              <a:rPr sz="2600" i="1" spc="20" dirty="0">
                <a:latin typeface="Corbel"/>
                <a:cs typeface="Corbel"/>
              </a:rPr>
              <a:t> </a:t>
            </a:r>
            <a:r>
              <a:rPr sz="2600" i="1" spc="-15" dirty="0">
                <a:latin typeface="Corbel"/>
                <a:cs typeface="Corbel"/>
              </a:rPr>
              <a:t>"Должности</a:t>
            </a:r>
            <a:r>
              <a:rPr sz="2600" i="1" spc="20" dirty="0">
                <a:latin typeface="Corbel"/>
                <a:cs typeface="Corbel"/>
              </a:rPr>
              <a:t> </a:t>
            </a:r>
            <a:r>
              <a:rPr sz="2600" i="1" spc="-5" dirty="0">
                <a:latin typeface="Corbel"/>
                <a:cs typeface="Corbel"/>
              </a:rPr>
              <a:t>педагогических</a:t>
            </a:r>
            <a:r>
              <a:rPr sz="2600" i="1" spc="50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работников"</a:t>
            </a:r>
            <a:endParaRPr sz="2600">
              <a:latin typeface="Corbel"/>
              <a:cs typeface="Corbel"/>
            </a:endParaRPr>
          </a:p>
          <a:p>
            <a:pPr marL="294005" marR="92075">
              <a:lnSpc>
                <a:spcPts val="2820"/>
              </a:lnSpc>
              <a:spcBef>
                <a:spcPts val="265"/>
              </a:spcBef>
            </a:pPr>
            <a:r>
              <a:rPr sz="2600" i="1" spc="-10" dirty="0">
                <a:latin typeface="Corbel"/>
                <a:cs typeface="Corbel"/>
              </a:rPr>
              <a:t>дополнить</a:t>
            </a:r>
            <a:r>
              <a:rPr sz="2600" i="1" spc="15" dirty="0">
                <a:latin typeface="Corbel"/>
                <a:cs typeface="Corbel"/>
              </a:rPr>
              <a:t> </a:t>
            </a:r>
            <a:r>
              <a:rPr sz="2600" i="1" dirty="0">
                <a:latin typeface="Corbel"/>
                <a:cs typeface="Corbel"/>
              </a:rPr>
              <a:t>после </a:t>
            </a:r>
            <a:r>
              <a:rPr sz="2600" i="1" spc="-10" dirty="0">
                <a:latin typeface="Corbel"/>
                <a:cs typeface="Corbel"/>
              </a:rPr>
              <a:t>квалификационной</a:t>
            </a:r>
            <a:r>
              <a:rPr sz="2600" i="1" spc="50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характеристики </a:t>
            </a:r>
            <a:r>
              <a:rPr sz="2600" i="1" spc="-505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должности</a:t>
            </a:r>
            <a:r>
              <a:rPr sz="2600" i="1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"Тьютор"</a:t>
            </a:r>
            <a:r>
              <a:rPr sz="2600" i="1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квалификационной</a:t>
            </a:r>
            <a:endParaRPr sz="2600">
              <a:latin typeface="Corbel"/>
              <a:cs typeface="Corbel"/>
            </a:endParaRPr>
          </a:p>
          <a:p>
            <a:pPr marL="294005">
              <a:lnSpc>
                <a:spcPts val="2610"/>
              </a:lnSpc>
            </a:pPr>
            <a:r>
              <a:rPr sz="2600" i="1" spc="-10" dirty="0">
                <a:latin typeface="Corbel"/>
                <a:cs typeface="Corbel"/>
              </a:rPr>
              <a:t>характеристикой</a:t>
            </a:r>
            <a:r>
              <a:rPr sz="2600" i="1" spc="15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должности</a:t>
            </a:r>
            <a:r>
              <a:rPr sz="2600" i="1" spc="45" dirty="0">
                <a:latin typeface="Corbel"/>
                <a:cs typeface="Corbel"/>
              </a:rPr>
              <a:t> </a:t>
            </a:r>
            <a:r>
              <a:rPr sz="2600" b="1" i="1" spc="-5" dirty="0">
                <a:latin typeface="Corbel"/>
                <a:cs typeface="Corbel"/>
              </a:rPr>
              <a:t>"Педагог-</a:t>
            </a:r>
            <a:endParaRPr sz="2600">
              <a:latin typeface="Corbel"/>
              <a:cs typeface="Corbel"/>
            </a:endParaRPr>
          </a:p>
          <a:p>
            <a:pPr marL="294005">
              <a:lnSpc>
                <a:spcPts val="2970"/>
              </a:lnSpc>
            </a:pPr>
            <a:r>
              <a:rPr sz="2600" b="1" i="1" spc="-25" dirty="0">
                <a:latin typeface="Corbel"/>
                <a:cs typeface="Corbel"/>
              </a:rPr>
              <a:t>библиотекарь"</a:t>
            </a:r>
            <a:endParaRPr sz="26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780" y="337820"/>
            <a:ext cx="798322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470534"/>
            <a:ext cx="7169784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5" dirty="0"/>
              <a:t>Профессиональный</a:t>
            </a:r>
            <a:r>
              <a:rPr sz="4300" spc="-70" dirty="0"/>
              <a:t> </a:t>
            </a:r>
            <a:r>
              <a:rPr sz="4300" spc="-10" dirty="0"/>
              <a:t>стандарт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206500" y="1231265"/>
            <a:ext cx="7354570" cy="490410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94640" marR="5080" indent="-281940">
              <a:lnSpc>
                <a:spcPts val="3240"/>
              </a:lnSpc>
              <a:spcBef>
                <a:spcPts val="5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dirty="0">
                <a:latin typeface="Corbel"/>
                <a:cs typeface="Corbel"/>
              </a:rPr>
              <a:t>М</a:t>
            </a:r>
            <a:r>
              <a:rPr sz="3000" spc="-15" dirty="0">
                <a:latin typeface="Corbel"/>
                <a:cs typeface="Corbel"/>
              </a:rPr>
              <a:t>И</a:t>
            </a:r>
            <a:r>
              <a:rPr sz="3000" spc="-5" dirty="0">
                <a:latin typeface="Corbel"/>
                <a:cs typeface="Corbel"/>
              </a:rPr>
              <a:t>НИ</a:t>
            </a:r>
            <a:r>
              <a:rPr sz="3000" spc="-20" dirty="0">
                <a:latin typeface="Corbel"/>
                <a:cs typeface="Corbel"/>
              </a:rPr>
              <a:t>С</a:t>
            </a:r>
            <a:r>
              <a:rPr sz="3000" spc="-5" dirty="0">
                <a:latin typeface="Corbel"/>
                <a:cs typeface="Corbel"/>
              </a:rPr>
              <a:t>ТЕ</a:t>
            </a:r>
            <a:r>
              <a:rPr sz="3000" spc="5" dirty="0">
                <a:latin typeface="Corbel"/>
                <a:cs typeface="Corbel"/>
              </a:rPr>
              <a:t>Р</a:t>
            </a:r>
            <a:r>
              <a:rPr sz="3000" spc="-5" dirty="0">
                <a:latin typeface="Corbel"/>
                <a:cs typeface="Corbel"/>
              </a:rPr>
              <a:t>С</a:t>
            </a:r>
            <a:r>
              <a:rPr sz="3000" spc="-15" dirty="0">
                <a:latin typeface="Corbel"/>
                <a:cs typeface="Corbel"/>
              </a:rPr>
              <a:t>Т</a:t>
            </a:r>
            <a:r>
              <a:rPr sz="3000" spc="-5" dirty="0">
                <a:latin typeface="Corbel"/>
                <a:cs typeface="Corbel"/>
              </a:rPr>
              <a:t>В</a:t>
            </a:r>
            <a:r>
              <a:rPr sz="3000" dirty="0">
                <a:latin typeface="Corbel"/>
                <a:cs typeface="Corbel"/>
              </a:rPr>
              <a:t>О</a:t>
            </a:r>
            <a:r>
              <a:rPr sz="3000" spc="-21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ТР</a:t>
            </a:r>
            <a:r>
              <a:rPr sz="3000" spc="-265" dirty="0">
                <a:latin typeface="Corbel"/>
                <a:cs typeface="Corbel"/>
              </a:rPr>
              <a:t>У</a:t>
            </a:r>
            <a:r>
              <a:rPr sz="3000" spc="-5" dirty="0">
                <a:latin typeface="Corbel"/>
                <a:cs typeface="Corbel"/>
              </a:rPr>
              <a:t>Д</a:t>
            </a:r>
            <a:r>
              <a:rPr sz="3000" dirty="0">
                <a:latin typeface="Corbel"/>
                <a:cs typeface="Corbel"/>
              </a:rPr>
              <a:t>А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13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СО</a:t>
            </a:r>
            <a:r>
              <a:rPr sz="3000" spc="5" dirty="0">
                <a:latin typeface="Corbel"/>
                <a:cs typeface="Corbel"/>
              </a:rPr>
              <a:t>Ц</a:t>
            </a:r>
            <a:r>
              <a:rPr sz="3000" spc="-5" dirty="0">
                <a:latin typeface="Corbel"/>
                <a:cs typeface="Corbel"/>
              </a:rPr>
              <a:t>И</a:t>
            </a:r>
            <a:r>
              <a:rPr sz="3000" spc="-15" dirty="0">
                <a:latin typeface="Corbel"/>
                <a:cs typeface="Corbel"/>
              </a:rPr>
              <a:t>А</a:t>
            </a:r>
            <a:r>
              <a:rPr sz="3000" spc="-5" dirty="0">
                <a:latin typeface="Corbel"/>
                <a:cs typeface="Corbel"/>
              </a:rPr>
              <a:t>ЛЬНОЙ  </a:t>
            </a:r>
            <a:r>
              <a:rPr sz="3000" dirty="0">
                <a:latin typeface="Corbel"/>
                <a:cs typeface="Corbel"/>
              </a:rPr>
              <a:t>З</a:t>
            </a:r>
            <a:r>
              <a:rPr sz="3000" spc="-10" dirty="0">
                <a:latin typeface="Corbel"/>
                <a:cs typeface="Corbel"/>
              </a:rPr>
              <a:t>А</a:t>
            </a:r>
            <a:r>
              <a:rPr sz="3000" dirty="0">
                <a:latin typeface="Corbel"/>
                <a:cs typeface="Corbel"/>
              </a:rPr>
              <a:t>ЩИ</a:t>
            </a:r>
            <a:r>
              <a:rPr sz="3000" spc="-15" dirty="0">
                <a:latin typeface="Corbel"/>
                <a:cs typeface="Corbel"/>
              </a:rPr>
              <a:t>Т</a:t>
            </a:r>
            <a:r>
              <a:rPr sz="3000" dirty="0">
                <a:latin typeface="Corbel"/>
                <a:cs typeface="Corbel"/>
              </a:rPr>
              <a:t>Ы </a:t>
            </a:r>
            <a:r>
              <a:rPr sz="3000" spc="-5" dirty="0">
                <a:latin typeface="Corbel"/>
                <a:cs typeface="Corbel"/>
              </a:rPr>
              <a:t>Р</a:t>
            </a:r>
            <a:r>
              <a:rPr sz="3000" spc="5" dirty="0">
                <a:latin typeface="Corbel"/>
                <a:cs typeface="Corbel"/>
              </a:rPr>
              <a:t>О</a:t>
            </a:r>
            <a:r>
              <a:rPr sz="3000" spc="-30" dirty="0">
                <a:latin typeface="Corbel"/>
                <a:cs typeface="Corbel"/>
              </a:rPr>
              <a:t>С</a:t>
            </a:r>
            <a:r>
              <a:rPr sz="3000" spc="-5" dirty="0">
                <a:latin typeface="Corbel"/>
                <a:cs typeface="Corbel"/>
              </a:rPr>
              <a:t>С</a:t>
            </a:r>
            <a:r>
              <a:rPr sz="3000" spc="-20" dirty="0">
                <a:latin typeface="Corbel"/>
                <a:cs typeface="Corbel"/>
              </a:rPr>
              <a:t>И</a:t>
            </a:r>
            <a:r>
              <a:rPr sz="3000" spc="-10" dirty="0">
                <a:latin typeface="Corbel"/>
                <a:cs typeface="Corbel"/>
              </a:rPr>
              <a:t>Й</a:t>
            </a:r>
            <a:r>
              <a:rPr sz="3000" spc="-5" dirty="0">
                <a:latin typeface="Corbel"/>
                <a:cs typeface="Corbel"/>
              </a:rPr>
              <a:t>С</a:t>
            </a:r>
            <a:r>
              <a:rPr sz="3000" spc="-150" dirty="0">
                <a:latin typeface="Corbel"/>
                <a:cs typeface="Corbel"/>
              </a:rPr>
              <a:t>К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dirty="0">
                <a:latin typeface="Corbel"/>
                <a:cs typeface="Corbel"/>
              </a:rPr>
              <a:t>Й</a:t>
            </a:r>
            <a:r>
              <a:rPr sz="3000" spc="-1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ФЕДЕ</a:t>
            </a:r>
            <a:r>
              <a:rPr sz="3000" spc="-229" dirty="0">
                <a:latin typeface="Corbel"/>
                <a:cs typeface="Corbel"/>
              </a:rPr>
              <a:t>Р</a:t>
            </a:r>
            <a:r>
              <a:rPr sz="3000" spc="-5" dirty="0">
                <a:latin typeface="Corbel"/>
                <a:cs typeface="Corbel"/>
              </a:rPr>
              <a:t>АЦИИ</a:t>
            </a:r>
            <a:endParaRPr sz="30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spcBef>
                <a:spcPts val="19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b="1" spc="-5" dirty="0">
                <a:latin typeface="Corbel"/>
                <a:cs typeface="Corbel"/>
              </a:rPr>
              <a:t>ПРИКАЗ </a:t>
            </a:r>
            <a:r>
              <a:rPr sz="3000" b="1" dirty="0">
                <a:latin typeface="Corbel"/>
                <a:cs typeface="Corbel"/>
              </a:rPr>
              <a:t>от</a:t>
            </a:r>
            <a:r>
              <a:rPr sz="3000" b="1" spc="-2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10 </a:t>
            </a:r>
            <a:r>
              <a:rPr sz="3000" b="1" spc="-15" dirty="0">
                <a:latin typeface="Corbel"/>
                <a:cs typeface="Corbel"/>
              </a:rPr>
              <a:t>января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35" dirty="0">
                <a:latin typeface="Corbel"/>
                <a:cs typeface="Corbel"/>
              </a:rPr>
              <a:t>2017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spc="-40" dirty="0">
                <a:latin typeface="Corbel"/>
                <a:cs typeface="Corbel"/>
              </a:rPr>
              <a:t>года</a:t>
            </a:r>
            <a:r>
              <a:rPr sz="3000" b="1" spc="1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N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10н</a:t>
            </a:r>
            <a:endParaRPr sz="3000">
              <a:latin typeface="Corbel"/>
              <a:cs typeface="Corbel"/>
            </a:endParaRPr>
          </a:p>
          <a:p>
            <a:pPr marL="294640" marR="509905" indent="-281940">
              <a:lnSpc>
                <a:spcPct val="9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b="1" dirty="0">
                <a:latin typeface="Corbel"/>
                <a:cs typeface="Corbel"/>
              </a:rPr>
              <a:t>«Об</a:t>
            </a:r>
            <a:r>
              <a:rPr sz="3000" b="1" spc="-40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утверждении</a:t>
            </a:r>
            <a:r>
              <a:rPr sz="3000" b="1" spc="-40" dirty="0">
                <a:latin typeface="Corbel"/>
                <a:cs typeface="Corbel"/>
              </a:rPr>
              <a:t> </a:t>
            </a:r>
            <a:r>
              <a:rPr sz="30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профессионального </a:t>
            </a:r>
            <a:r>
              <a:rPr sz="3000" b="1" spc="-600" dirty="0">
                <a:latin typeface="Corbel"/>
                <a:cs typeface="Corbel"/>
              </a:rPr>
              <a:t> </a:t>
            </a: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стандарта</a:t>
            </a:r>
            <a:r>
              <a:rPr sz="3000" b="1" u="sng" spc="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"Специалист</a:t>
            </a:r>
            <a:r>
              <a:rPr sz="3000" b="1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</a:t>
            </a:r>
            <a:r>
              <a:rPr sz="3000" b="1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области 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воспитания»</a:t>
            </a:r>
            <a:r>
              <a:rPr sz="3000" b="1" spc="-5" dirty="0">
                <a:latin typeface="Corbel"/>
                <a:cs typeface="Corbel"/>
              </a:rPr>
              <a:t>.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Педагог-библиотекарь</a:t>
            </a:r>
            <a:endParaRPr sz="30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1A7"/>
              </a:buClr>
              <a:buFont typeface="Wingdings 2"/>
              <a:buChar char=""/>
            </a:pPr>
            <a:endParaRPr sz="3650">
              <a:latin typeface="Corbel"/>
              <a:cs typeface="Corbel"/>
            </a:endParaRPr>
          </a:p>
          <a:p>
            <a:pPr marL="294640" marR="34925" indent="-281940">
              <a:lnSpc>
                <a:spcPts val="3240"/>
              </a:lnSpc>
              <a:buClr>
                <a:srgbClr val="3891A7"/>
              </a:buClr>
              <a:buSzPct val="80000"/>
              <a:buFont typeface="Wingdings 2"/>
              <a:buChar char=""/>
              <a:tabLst>
                <a:tab pos="370205" algn="l"/>
                <a:tab pos="370840" algn="l"/>
              </a:tabLst>
            </a:pPr>
            <a:r>
              <a:rPr dirty="0"/>
              <a:t>	</a:t>
            </a:r>
            <a:r>
              <a:rPr sz="3000" spc="-5" dirty="0">
                <a:latin typeface="Corbel"/>
                <a:cs typeface="Corbel"/>
              </a:rPr>
              <a:t>Приказ </a:t>
            </a:r>
            <a:r>
              <a:rPr sz="3000" spc="-30" dirty="0">
                <a:latin typeface="Corbel"/>
                <a:cs typeface="Corbel"/>
              </a:rPr>
              <a:t>Минкультуры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России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30.12.2014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N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2477</a:t>
            </a:r>
            <a:r>
              <a:rPr sz="3000" spc="3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«Об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утверждении</a:t>
            </a:r>
            <a:r>
              <a:rPr sz="3000" b="1" spc="-3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типовых</a:t>
            </a:r>
            <a:endParaRPr sz="3000">
              <a:latin typeface="Corbel"/>
              <a:cs typeface="Corbel"/>
            </a:endParaRPr>
          </a:p>
          <a:p>
            <a:pPr marL="294640" marR="1113155">
              <a:lnSpc>
                <a:spcPts val="3240"/>
              </a:lnSpc>
            </a:pPr>
            <a:r>
              <a:rPr sz="3000" b="1" spc="-5" dirty="0">
                <a:latin typeface="Corbel"/>
                <a:cs typeface="Corbel"/>
              </a:rPr>
              <a:t>отраслевых</a:t>
            </a:r>
            <a:r>
              <a:rPr sz="3000" b="1" spc="-10" dirty="0">
                <a:latin typeface="Corbel"/>
                <a:cs typeface="Corbel"/>
              </a:rPr>
              <a:t> норм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40" dirty="0">
                <a:latin typeface="Corbel"/>
                <a:cs typeface="Corbel"/>
              </a:rPr>
              <a:t>труда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на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работы,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выполняемые </a:t>
            </a:r>
            <a:r>
              <a:rPr sz="3000" b="1" dirty="0">
                <a:latin typeface="Corbel"/>
                <a:cs typeface="Corbel"/>
              </a:rPr>
              <a:t>в</a:t>
            </a:r>
            <a:r>
              <a:rPr sz="3000" b="1" spc="-2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библиотеках»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780" y="337820"/>
            <a:ext cx="735838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470534"/>
            <a:ext cx="665289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35" dirty="0"/>
              <a:t>Учет</a:t>
            </a:r>
            <a:r>
              <a:rPr sz="4300" spc="-25" dirty="0"/>
              <a:t> </a:t>
            </a:r>
            <a:r>
              <a:rPr sz="4300" spc="-15" dirty="0"/>
              <a:t>библиотечного</a:t>
            </a:r>
            <a:r>
              <a:rPr sz="4300" spc="-20" dirty="0"/>
              <a:t> </a:t>
            </a:r>
            <a:r>
              <a:rPr sz="4300" spc="-10" dirty="0"/>
              <a:t>фонда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206500" y="1425828"/>
            <a:ext cx="7657465" cy="4675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152400" indent="-281940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Приказ </a:t>
            </a:r>
            <a:r>
              <a:rPr sz="3000" dirty="0">
                <a:latin typeface="Corbel"/>
                <a:cs typeface="Corbel"/>
              </a:rPr>
              <a:t>Министерства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45" dirty="0">
                <a:latin typeface="Corbel"/>
                <a:cs typeface="Corbel"/>
              </a:rPr>
              <a:t>культуры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spc="-30" dirty="0">
                <a:latin typeface="Corbel"/>
                <a:cs typeface="Corbel"/>
              </a:rPr>
              <a:t>Российской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Федерации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 </a:t>
            </a:r>
            <a:r>
              <a:rPr sz="3000" spc="-10" dirty="0">
                <a:latin typeface="Corbel"/>
                <a:cs typeface="Corbel"/>
              </a:rPr>
              <a:t>08.10.2012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 </a:t>
            </a:r>
            <a:r>
              <a:rPr sz="3000" spc="-5" dirty="0">
                <a:latin typeface="Corbel"/>
                <a:cs typeface="Corbel"/>
              </a:rPr>
              <a:t>1077</a:t>
            </a:r>
            <a:r>
              <a:rPr sz="3000" dirty="0">
                <a:latin typeface="Corbel"/>
                <a:cs typeface="Corbel"/>
              </a:rPr>
              <a:t> «</a:t>
            </a:r>
            <a:r>
              <a:rPr sz="3000" b="1" dirty="0">
                <a:latin typeface="Corbel"/>
                <a:cs typeface="Corbel"/>
              </a:rPr>
              <a:t>Об</a:t>
            </a:r>
            <a:endParaRPr sz="3000">
              <a:latin typeface="Corbel"/>
              <a:cs typeface="Corbel"/>
            </a:endParaRPr>
          </a:p>
          <a:p>
            <a:pPr marL="294640" marR="62230">
              <a:lnSpc>
                <a:spcPct val="100000"/>
              </a:lnSpc>
            </a:pPr>
            <a:r>
              <a:rPr sz="3000" b="1" spc="-15" dirty="0">
                <a:latin typeface="Corbel"/>
                <a:cs typeface="Corbel"/>
              </a:rPr>
              <a:t>утверждении</a:t>
            </a:r>
            <a:r>
              <a:rPr sz="3000" b="1" spc="-35" dirty="0">
                <a:latin typeface="Corbel"/>
                <a:cs typeface="Corbel"/>
              </a:rPr>
              <a:t> </a:t>
            </a:r>
            <a:r>
              <a:rPr sz="3000" b="1" spc="-20" dirty="0">
                <a:latin typeface="Corbel"/>
                <a:cs typeface="Corbel"/>
              </a:rPr>
              <a:t>Порядка</a:t>
            </a:r>
            <a:r>
              <a:rPr sz="3000" b="1" spc="35" dirty="0">
                <a:latin typeface="Corbel"/>
                <a:cs typeface="Corbel"/>
              </a:rPr>
              <a:t> </a:t>
            </a:r>
            <a:r>
              <a:rPr sz="3000" b="1" spc="-20" dirty="0">
                <a:latin typeface="Corbel"/>
                <a:cs typeface="Corbel"/>
              </a:rPr>
              <a:t>учета </a:t>
            </a:r>
            <a:r>
              <a:rPr sz="3000" b="1" spc="-10" dirty="0">
                <a:latin typeface="Corbel"/>
                <a:cs typeface="Corbel"/>
              </a:rPr>
              <a:t>документов, 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35" dirty="0">
                <a:latin typeface="Corbel"/>
                <a:cs typeface="Corbel"/>
              </a:rPr>
              <a:t>входящих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в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состав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библиотечного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фонда»</a:t>
            </a:r>
            <a:r>
              <a:rPr sz="3000" b="1" i="1" spc="-10" dirty="0">
                <a:latin typeface="Corbel"/>
                <a:cs typeface="Corbel"/>
              </a:rPr>
              <a:t>.</a:t>
            </a:r>
            <a:endParaRPr sz="3000">
              <a:latin typeface="Corbel"/>
              <a:cs typeface="Corbel"/>
            </a:endParaRPr>
          </a:p>
          <a:p>
            <a:pPr marL="294640" marR="253365" indent="-28194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Приказ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Минкультуры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spc="-30" dirty="0">
                <a:latin typeface="Corbel"/>
                <a:cs typeface="Corbel"/>
              </a:rPr>
              <a:t>России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«О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внесении </a:t>
            </a:r>
            <a:r>
              <a:rPr sz="3000" b="1" spc="-5" dirty="0">
                <a:latin typeface="Corbel"/>
                <a:cs typeface="Corbel"/>
              </a:rPr>
              <a:t> изменений </a:t>
            </a:r>
            <a:r>
              <a:rPr sz="3000" b="1" dirty="0">
                <a:latin typeface="Corbel"/>
                <a:cs typeface="Corbel"/>
              </a:rPr>
              <a:t>в </a:t>
            </a:r>
            <a:r>
              <a:rPr sz="3000" b="1" spc="-20" dirty="0">
                <a:latin typeface="Corbel"/>
                <a:cs typeface="Corbel"/>
              </a:rPr>
              <a:t>Порядок учета </a:t>
            </a:r>
            <a:r>
              <a:rPr sz="3000" b="1" spc="-10" dirty="0">
                <a:latin typeface="Corbel"/>
                <a:cs typeface="Corbel"/>
              </a:rPr>
              <a:t>документов, 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35" dirty="0">
                <a:latin typeface="Corbel"/>
                <a:cs typeface="Corbel"/>
              </a:rPr>
              <a:t>входящих </a:t>
            </a:r>
            <a:r>
              <a:rPr sz="3000" b="1" dirty="0">
                <a:latin typeface="Corbel"/>
                <a:cs typeface="Corbel"/>
              </a:rPr>
              <a:t>в </a:t>
            </a:r>
            <a:r>
              <a:rPr sz="3000" b="1" spc="-5" dirty="0">
                <a:latin typeface="Corbel"/>
                <a:cs typeface="Corbel"/>
              </a:rPr>
              <a:t>состав библиотечного </a:t>
            </a:r>
            <a:r>
              <a:rPr sz="3000" b="1" spc="-10" dirty="0">
                <a:latin typeface="Corbel"/>
                <a:cs typeface="Corbel"/>
              </a:rPr>
              <a:t>фонда,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утвержденный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приказом</a:t>
            </a:r>
            <a:r>
              <a:rPr sz="3000" b="1" spc="-2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Министерства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3000" b="1" dirty="0">
                <a:latin typeface="Corbel"/>
                <a:cs typeface="Corbel"/>
              </a:rPr>
              <a:t>к</a:t>
            </a:r>
            <a:r>
              <a:rPr sz="3000" b="1" spc="-120" dirty="0">
                <a:latin typeface="Corbel"/>
                <a:cs typeface="Corbel"/>
              </a:rPr>
              <a:t>у</a:t>
            </a:r>
            <a:r>
              <a:rPr sz="3000" b="1" dirty="0">
                <a:latin typeface="Corbel"/>
                <a:cs typeface="Corbel"/>
              </a:rPr>
              <a:t>л</a:t>
            </a:r>
            <a:r>
              <a:rPr sz="3000" b="1" spc="-204" dirty="0">
                <a:latin typeface="Corbel"/>
                <a:cs typeface="Corbel"/>
              </a:rPr>
              <a:t>ь</a:t>
            </a:r>
            <a:r>
              <a:rPr sz="3000" b="1" dirty="0">
                <a:latin typeface="Corbel"/>
                <a:cs typeface="Corbel"/>
              </a:rPr>
              <a:t>туры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spc="-145" dirty="0">
                <a:latin typeface="Corbel"/>
                <a:cs typeface="Corbel"/>
              </a:rPr>
              <a:t>Р</a:t>
            </a:r>
            <a:r>
              <a:rPr sz="3000" b="1" dirty="0">
                <a:latin typeface="Corbel"/>
                <a:cs typeface="Corbel"/>
              </a:rPr>
              <a:t>о</a:t>
            </a:r>
            <a:r>
              <a:rPr sz="3000" b="1" spc="-50" dirty="0">
                <a:latin typeface="Corbel"/>
                <a:cs typeface="Corbel"/>
              </a:rPr>
              <a:t>с</a:t>
            </a:r>
            <a:r>
              <a:rPr sz="3000" b="1" dirty="0">
                <a:latin typeface="Corbel"/>
                <a:cs typeface="Corbel"/>
              </a:rPr>
              <a:t>си</a:t>
            </a:r>
            <a:r>
              <a:rPr sz="3000" b="1" spc="5" dirty="0">
                <a:latin typeface="Corbel"/>
                <a:cs typeface="Corbel"/>
              </a:rPr>
              <a:t>й</a:t>
            </a:r>
            <a:r>
              <a:rPr sz="3000" b="1" dirty="0">
                <a:latin typeface="Corbel"/>
                <a:cs typeface="Corbel"/>
              </a:rPr>
              <a:t>с</a:t>
            </a:r>
            <a:r>
              <a:rPr sz="3000" b="1" spc="-65" dirty="0">
                <a:latin typeface="Corbel"/>
                <a:cs typeface="Corbel"/>
              </a:rPr>
              <a:t>к</a:t>
            </a:r>
            <a:r>
              <a:rPr sz="3000" b="1" dirty="0">
                <a:latin typeface="Corbel"/>
                <a:cs typeface="Corbel"/>
              </a:rPr>
              <a:t>ой</a:t>
            </a:r>
            <a:r>
              <a:rPr sz="3000" b="1" spc="-15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Фе</a:t>
            </a:r>
            <a:r>
              <a:rPr sz="3000" b="1" spc="-70" dirty="0">
                <a:latin typeface="Corbel"/>
                <a:cs typeface="Corbel"/>
              </a:rPr>
              <a:t>д</a:t>
            </a:r>
            <a:r>
              <a:rPr sz="3000" b="1" dirty="0">
                <a:latin typeface="Corbel"/>
                <a:cs typeface="Corbel"/>
              </a:rPr>
              <a:t>е</a:t>
            </a:r>
            <a:r>
              <a:rPr sz="3000" b="1" spc="-15" dirty="0">
                <a:latin typeface="Corbel"/>
                <a:cs typeface="Corbel"/>
              </a:rPr>
              <a:t>р</a:t>
            </a:r>
            <a:r>
              <a:rPr sz="3000" b="1" dirty="0">
                <a:latin typeface="Corbel"/>
                <a:cs typeface="Corbel"/>
              </a:rPr>
              <a:t>а</a:t>
            </a:r>
            <a:r>
              <a:rPr sz="3000" b="1" spc="-50" dirty="0">
                <a:latin typeface="Corbel"/>
                <a:cs typeface="Corbel"/>
              </a:rPr>
              <a:t>ц</a:t>
            </a:r>
            <a:r>
              <a:rPr sz="3000" b="1" spc="-5" dirty="0">
                <a:latin typeface="Corbel"/>
                <a:cs typeface="Corbel"/>
              </a:rPr>
              <a:t>и</a:t>
            </a:r>
            <a:r>
              <a:rPr sz="3000" b="1" dirty="0">
                <a:latin typeface="Corbel"/>
                <a:cs typeface="Corbel"/>
              </a:rPr>
              <a:t>и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от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8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3000" b="1" spc="-10" dirty="0">
                <a:latin typeface="Corbel"/>
                <a:cs typeface="Corbel"/>
              </a:rPr>
              <a:t>октября</a:t>
            </a:r>
            <a:r>
              <a:rPr sz="3000" b="1" spc="-30" dirty="0">
                <a:latin typeface="Corbel"/>
                <a:cs typeface="Corbel"/>
              </a:rPr>
              <a:t> </a:t>
            </a:r>
            <a:r>
              <a:rPr sz="3000" b="1" spc="-20" dirty="0">
                <a:latin typeface="Corbel"/>
                <a:cs typeface="Corbel"/>
              </a:rPr>
              <a:t>2012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110" dirty="0">
                <a:latin typeface="Corbel"/>
                <a:cs typeface="Corbel"/>
              </a:rPr>
              <a:t>г.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№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1077» </a:t>
            </a:r>
            <a:r>
              <a:rPr sz="3000" dirty="0">
                <a:latin typeface="Corbel"/>
                <a:cs typeface="Corbel"/>
              </a:rPr>
              <a:t>№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115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</a:t>
            </a:r>
            <a:r>
              <a:rPr sz="3000" spc="20" dirty="0">
                <a:latin typeface="Corbel"/>
                <a:cs typeface="Corbel"/>
              </a:rPr>
              <a:t> </a:t>
            </a:r>
            <a:r>
              <a:rPr sz="30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02.02.2017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6180" y="373379"/>
            <a:ext cx="7752080" cy="11379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495934"/>
            <a:ext cx="70967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Иные</a:t>
            </a:r>
            <a:r>
              <a:rPr sz="4000" spc="-40" dirty="0"/>
              <a:t> </a:t>
            </a:r>
            <a:r>
              <a:rPr sz="4000" spc="-10" dirty="0"/>
              <a:t>нормативные</a:t>
            </a:r>
            <a:r>
              <a:rPr sz="4000" spc="-25" dirty="0"/>
              <a:t> </a:t>
            </a:r>
            <a:r>
              <a:rPr sz="4000" spc="-10" dirty="0"/>
              <a:t>документы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990282" y="1555432"/>
            <a:ext cx="8030845" cy="466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2575">
              <a:lnSpc>
                <a:spcPts val="324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b="1" dirty="0">
                <a:latin typeface="Corbel"/>
                <a:cs typeface="Corbel"/>
              </a:rPr>
              <a:t>«Основы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государственной</a:t>
            </a:r>
            <a:r>
              <a:rPr sz="3000" b="1" spc="45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молодёжной</a:t>
            </a:r>
            <a:endParaRPr sz="3000">
              <a:latin typeface="Corbel"/>
              <a:cs typeface="Corbel"/>
            </a:endParaRPr>
          </a:p>
          <a:p>
            <a:pPr marL="294640" marR="82550">
              <a:lnSpc>
                <a:spcPct val="80000"/>
              </a:lnSpc>
              <a:spcBef>
                <a:spcPts val="360"/>
              </a:spcBef>
            </a:pPr>
            <a:r>
              <a:rPr sz="3000" b="1" spc="-10" dirty="0">
                <a:latin typeface="Corbel"/>
                <a:cs typeface="Corbel"/>
              </a:rPr>
              <a:t>политики</a:t>
            </a:r>
            <a:r>
              <a:rPr sz="3000" b="1" spc="-3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РФ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35" dirty="0">
                <a:latin typeface="Corbel"/>
                <a:cs typeface="Corbel"/>
              </a:rPr>
              <a:t>до</a:t>
            </a:r>
            <a:r>
              <a:rPr sz="3000" b="1" spc="10" dirty="0">
                <a:latin typeface="Corbel"/>
                <a:cs typeface="Corbel"/>
              </a:rPr>
              <a:t> </a:t>
            </a:r>
            <a:r>
              <a:rPr sz="3000" b="1" spc="-50" dirty="0">
                <a:latin typeface="Corbel"/>
                <a:cs typeface="Corbel"/>
              </a:rPr>
              <a:t>2025</a:t>
            </a:r>
            <a:r>
              <a:rPr sz="3000" b="1" spc="-10" dirty="0">
                <a:latin typeface="Corbel"/>
                <a:cs typeface="Corbel"/>
              </a:rPr>
              <a:t> </a:t>
            </a:r>
            <a:r>
              <a:rPr sz="3000" b="1" spc="-30" dirty="0">
                <a:latin typeface="Corbel"/>
                <a:cs typeface="Corbel"/>
              </a:rPr>
              <a:t>года</a:t>
            </a:r>
            <a:r>
              <a:rPr sz="3000" spc="-30" dirty="0">
                <a:latin typeface="Corbel"/>
                <a:cs typeface="Corbel"/>
              </a:rPr>
              <a:t>».</a:t>
            </a:r>
            <a:r>
              <a:rPr sz="3000" spc="20" dirty="0">
                <a:latin typeface="Corbel"/>
                <a:cs typeface="Corbel"/>
              </a:rPr>
              <a:t> </a:t>
            </a:r>
            <a:r>
              <a:rPr sz="3000" spc="-25" dirty="0">
                <a:latin typeface="Corbel"/>
                <a:cs typeface="Corbel"/>
              </a:rPr>
              <a:t>РАСПОРЯЖЕНИЕ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25" dirty="0">
                <a:latin typeface="Corbel"/>
                <a:cs typeface="Corbel"/>
              </a:rPr>
              <a:t>ПРАВИТЕЛЬСТВА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РФ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от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29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ноября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2014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№ 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2403-р</a:t>
            </a:r>
            <a:endParaRPr sz="3000">
              <a:latin typeface="Corbel"/>
              <a:cs typeface="Corbel"/>
            </a:endParaRPr>
          </a:p>
          <a:p>
            <a:pPr marL="294640" marR="5080" indent="-28257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20" dirty="0">
                <a:latin typeface="Corbel"/>
                <a:cs typeface="Corbel"/>
              </a:rPr>
              <a:t>Концепция</a:t>
            </a:r>
            <a:r>
              <a:rPr sz="3000" spc="-6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программы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поддержки</a:t>
            </a:r>
            <a:r>
              <a:rPr sz="3000" b="1" spc="20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детского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и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юношеского </a:t>
            </a:r>
            <a:r>
              <a:rPr sz="3000" b="1" spc="-5" dirty="0">
                <a:latin typeface="Corbel"/>
                <a:cs typeface="Corbel"/>
              </a:rPr>
              <a:t>чтения </a:t>
            </a:r>
            <a:r>
              <a:rPr sz="3000" dirty="0">
                <a:latin typeface="Corbel"/>
                <a:cs typeface="Corbel"/>
              </a:rPr>
              <a:t>в </a:t>
            </a:r>
            <a:r>
              <a:rPr sz="3000" spc="-25" dirty="0">
                <a:latin typeface="Corbel"/>
                <a:cs typeface="Corbel"/>
              </a:rPr>
              <a:t>Российской </a:t>
            </a:r>
            <a:r>
              <a:rPr sz="3000" spc="-15" dirty="0">
                <a:latin typeface="Corbel"/>
                <a:cs typeface="Corbel"/>
              </a:rPr>
              <a:t>Федерации </a:t>
            </a:r>
            <a:r>
              <a:rPr sz="3000" spc="-10" dirty="0">
                <a:latin typeface="Corbel"/>
                <a:cs typeface="Corbel"/>
              </a:rPr>
              <a:t> (утверждена </a:t>
            </a:r>
            <a:r>
              <a:rPr sz="3000" spc="-5" dirty="0">
                <a:latin typeface="Corbel"/>
                <a:cs typeface="Corbel"/>
              </a:rPr>
              <a:t>распоряжением Правительства 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130" dirty="0">
                <a:latin typeface="Corbel"/>
                <a:cs typeface="Corbel"/>
              </a:rPr>
              <a:t>Р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spc="-35" dirty="0">
                <a:latin typeface="Corbel"/>
                <a:cs typeface="Corbel"/>
              </a:rPr>
              <a:t>с</a:t>
            </a:r>
            <a:r>
              <a:rPr sz="3000" spc="-5" dirty="0">
                <a:latin typeface="Corbel"/>
                <a:cs typeface="Corbel"/>
              </a:rPr>
              <a:t>сий</a:t>
            </a:r>
            <a:r>
              <a:rPr sz="3000" spc="10" dirty="0">
                <a:latin typeface="Corbel"/>
                <a:cs typeface="Corbel"/>
              </a:rPr>
              <a:t>с</a:t>
            </a:r>
            <a:r>
              <a:rPr sz="3000" spc="-70" dirty="0">
                <a:latin typeface="Corbel"/>
                <a:cs typeface="Corbel"/>
              </a:rPr>
              <a:t>к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dirty="0">
                <a:latin typeface="Corbel"/>
                <a:cs typeface="Corbel"/>
              </a:rPr>
              <a:t>й</a:t>
            </a:r>
            <a:r>
              <a:rPr sz="3000" spc="-16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Фе</a:t>
            </a:r>
            <a:r>
              <a:rPr sz="3000" spc="-60" dirty="0">
                <a:latin typeface="Corbel"/>
                <a:cs typeface="Corbel"/>
              </a:rPr>
              <a:t>д</a:t>
            </a:r>
            <a:r>
              <a:rPr sz="3000" dirty="0">
                <a:latin typeface="Corbel"/>
                <a:cs typeface="Corbel"/>
              </a:rPr>
              <a:t>е</a:t>
            </a:r>
            <a:r>
              <a:rPr sz="3000" spc="10" dirty="0">
                <a:latin typeface="Corbel"/>
                <a:cs typeface="Corbel"/>
              </a:rPr>
              <a:t>р</a:t>
            </a:r>
            <a:r>
              <a:rPr sz="3000" dirty="0">
                <a:latin typeface="Corbel"/>
                <a:cs typeface="Corbel"/>
              </a:rPr>
              <a:t>а</a:t>
            </a:r>
            <a:r>
              <a:rPr sz="3000" spc="-50" dirty="0">
                <a:latin typeface="Corbel"/>
                <a:cs typeface="Corbel"/>
              </a:rPr>
              <a:t>ц</a:t>
            </a:r>
            <a:r>
              <a:rPr sz="3000" spc="-5" dirty="0">
                <a:latin typeface="Corbel"/>
                <a:cs typeface="Corbel"/>
              </a:rPr>
              <a:t>и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dirty="0">
                <a:latin typeface="Corbel"/>
                <a:cs typeface="Corbel"/>
              </a:rPr>
              <a:t>т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3</a:t>
            </a:r>
            <a:r>
              <a:rPr sz="3000" spc="-5" dirty="0">
                <a:latin typeface="Corbel"/>
                <a:cs typeface="Corbel"/>
              </a:rPr>
              <a:t> и</a:t>
            </a:r>
            <a:r>
              <a:rPr sz="3000" dirty="0">
                <a:latin typeface="Corbel"/>
                <a:cs typeface="Corbel"/>
              </a:rPr>
              <a:t>юня </a:t>
            </a:r>
            <a:r>
              <a:rPr sz="3000" spc="-45" dirty="0">
                <a:latin typeface="Corbel"/>
                <a:cs typeface="Corbel"/>
              </a:rPr>
              <a:t>2</a:t>
            </a:r>
            <a:r>
              <a:rPr sz="3000" dirty="0">
                <a:latin typeface="Corbel"/>
                <a:cs typeface="Corbel"/>
              </a:rPr>
              <a:t>0</a:t>
            </a:r>
            <a:r>
              <a:rPr sz="3000" spc="-65" dirty="0">
                <a:latin typeface="Corbel"/>
                <a:cs typeface="Corbel"/>
              </a:rPr>
              <a:t>1</a:t>
            </a:r>
            <a:r>
              <a:rPr sz="3000" dirty="0">
                <a:latin typeface="Corbel"/>
                <a:cs typeface="Corbel"/>
              </a:rPr>
              <a:t>7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spc="-220" dirty="0">
                <a:latin typeface="Corbel"/>
                <a:cs typeface="Corbel"/>
              </a:rPr>
              <a:t>г</a:t>
            </a:r>
            <a:r>
              <a:rPr sz="3000" dirty="0">
                <a:latin typeface="Corbel"/>
                <a:cs typeface="Corbel"/>
              </a:rPr>
              <a:t>.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N  </a:t>
            </a:r>
            <a:r>
              <a:rPr sz="3000" spc="-10" dirty="0">
                <a:latin typeface="Corbel"/>
                <a:cs typeface="Corbel"/>
              </a:rPr>
              <a:t>1155-р)</a:t>
            </a:r>
            <a:endParaRPr sz="3000">
              <a:latin typeface="Corbel"/>
              <a:cs typeface="Corbel"/>
            </a:endParaRPr>
          </a:p>
          <a:p>
            <a:pPr marL="294640" marR="139065" indent="-282575">
              <a:lnSpc>
                <a:spcPct val="8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dirty="0">
                <a:latin typeface="Corbel"/>
                <a:cs typeface="Corbel"/>
              </a:rPr>
              <a:t>Письмо Министерства образования и науки 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30" dirty="0">
                <a:latin typeface="Corbel"/>
                <a:cs typeface="Corbel"/>
              </a:rPr>
              <a:t>Р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spc="-30" dirty="0">
                <a:latin typeface="Corbel"/>
                <a:cs typeface="Corbel"/>
              </a:rPr>
              <a:t>с</a:t>
            </a:r>
            <a:r>
              <a:rPr sz="3000" spc="-5" dirty="0">
                <a:latin typeface="Corbel"/>
                <a:cs typeface="Corbel"/>
              </a:rPr>
              <a:t>с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5" dirty="0">
                <a:latin typeface="Corbel"/>
                <a:cs typeface="Corbel"/>
              </a:rPr>
              <a:t>й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70" dirty="0">
                <a:latin typeface="Corbel"/>
                <a:cs typeface="Corbel"/>
              </a:rPr>
              <a:t>к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dirty="0">
                <a:latin typeface="Corbel"/>
                <a:cs typeface="Corbel"/>
              </a:rPr>
              <a:t>й</a:t>
            </a:r>
            <a:r>
              <a:rPr sz="3000" spc="-16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Фе</a:t>
            </a:r>
            <a:r>
              <a:rPr sz="3000" spc="-60" dirty="0">
                <a:latin typeface="Corbel"/>
                <a:cs typeface="Corbel"/>
              </a:rPr>
              <a:t>д</a:t>
            </a:r>
            <a:r>
              <a:rPr sz="3000" dirty="0">
                <a:latin typeface="Corbel"/>
                <a:cs typeface="Corbel"/>
              </a:rPr>
              <a:t>е</a:t>
            </a:r>
            <a:r>
              <a:rPr sz="3000" spc="15" dirty="0">
                <a:latin typeface="Corbel"/>
                <a:cs typeface="Corbel"/>
              </a:rPr>
              <a:t>р</a:t>
            </a:r>
            <a:r>
              <a:rPr sz="3000" dirty="0">
                <a:latin typeface="Corbel"/>
                <a:cs typeface="Corbel"/>
              </a:rPr>
              <a:t>а</a:t>
            </a:r>
            <a:r>
              <a:rPr sz="3000" spc="-45" dirty="0">
                <a:latin typeface="Corbel"/>
                <a:cs typeface="Corbel"/>
              </a:rPr>
              <a:t>ц</a:t>
            </a:r>
            <a:r>
              <a:rPr sz="3000" spc="-5" dirty="0">
                <a:latin typeface="Corbel"/>
                <a:cs typeface="Corbel"/>
              </a:rPr>
              <a:t>и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</a:t>
            </a:r>
            <a:r>
              <a:rPr sz="3000" dirty="0">
                <a:latin typeface="Corbel"/>
                <a:cs typeface="Corbel"/>
              </a:rPr>
              <a:t>т</a:t>
            </a:r>
            <a:r>
              <a:rPr sz="3000" spc="-5" dirty="0">
                <a:latin typeface="Corbel"/>
                <a:cs typeface="Corbel"/>
              </a:rPr>
              <a:t> 14.04.</a:t>
            </a:r>
            <a:r>
              <a:rPr sz="3000" spc="-50" dirty="0">
                <a:latin typeface="Corbel"/>
                <a:cs typeface="Corbel"/>
              </a:rPr>
              <a:t>2</a:t>
            </a:r>
            <a:r>
              <a:rPr sz="3000" dirty="0">
                <a:latin typeface="Corbel"/>
                <a:cs typeface="Corbel"/>
              </a:rPr>
              <a:t>016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N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0</a:t>
            </a:r>
            <a:r>
              <a:rPr sz="3000" spc="-35" dirty="0">
                <a:latin typeface="Corbel"/>
                <a:cs typeface="Corbel"/>
              </a:rPr>
              <a:t>8</a:t>
            </a:r>
            <a:r>
              <a:rPr sz="3000" dirty="0">
                <a:latin typeface="Corbel"/>
                <a:cs typeface="Corbel"/>
              </a:rPr>
              <a:t>-709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880"/>
              </a:lnSpc>
            </a:pPr>
            <a:r>
              <a:rPr sz="3000" b="1" dirty="0">
                <a:latin typeface="Corbel"/>
                <a:cs typeface="Corbel"/>
              </a:rPr>
              <a:t>«О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списках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рекомендуемых</a:t>
            </a:r>
            <a:r>
              <a:rPr sz="3000" b="1" spc="1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произведений»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2180" y="0"/>
            <a:ext cx="7241540" cy="1333500"/>
            <a:chOff x="932180" y="0"/>
            <a:chExt cx="7241540" cy="133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180" y="0"/>
              <a:ext cx="5737860" cy="8458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4259" y="0"/>
              <a:ext cx="2029460" cy="812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5040" y="467359"/>
              <a:ext cx="2733040" cy="8331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53740" y="467359"/>
              <a:ext cx="688339" cy="8331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16300" y="419100"/>
              <a:ext cx="1861820" cy="9144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94752" y="29781"/>
            <a:ext cx="667067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Ведомственные</a:t>
            </a:r>
            <a:r>
              <a:rPr sz="3200" spc="-15" dirty="0"/>
              <a:t> </a:t>
            </a:r>
            <a:r>
              <a:rPr sz="3200" spc="-10" dirty="0"/>
              <a:t>документы.</a:t>
            </a:r>
            <a:r>
              <a:rPr sz="3200" spc="30" dirty="0"/>
              <a:t> </a:t>
            </a:r>
            <a:r>
              <a:rPr sz="2900" dirty="0"/>
              <a:t>Приказы </a:t>
            </a:r>
            <a:r>
              <a:rPr sz="2900" spc="-580" dirty="0"/>
              <a:t> </a:t>
            </a:r>
            <a:r>
              <a:rPr sz="2900" spc="-20" dirty="0"/>
              <a:t>Росстандарта</a:t>
            </a:r>
            <a:r>
              <a:rPr sz="2900" spc="-75" dirty="0"/>
              <a:t> </a:t>
            </a:r>
            <a:r>
              <a:rPr sz="2900" dirty="0"/>
              <a:t>.</a:t>
            </a:r>
            <a:r>
              <a:rPr sz="2900" spc="10" dirty="0"/>
              <a:t> </a:t>
            </a:r>
            <a:r>
              <a:rPr sz="3200" spc="-55" dirty="0"/>
              <a:t>ГОСТы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1097914" y="1324228"/>
            <a:ext cx="7726045" cy="510032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294640" marR="1093470" indent="-281940">
              <a:lnSpc>
                <a:spcPct val="79700"/>
              </a:lnSpc>
              <a:spcBef>
                <a:spcPts val="75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ГОСТ 7.60-2003 </a:t>
            </a:r>
            <a:r>
              <a:rPr sz="2700" b="1" spc="-15" dirty="0">
                <a:latin typeface="Corbel"/>
                <a:cs typeface="Corbel"/>
              </a:rPr>
              <a:t>Издания. </a:t>
            </a:r>
            <a:r>
              <a:rPr sz="2700" b="1" spc="-5" dirty="0">
                <a:latin typeface="Corbel"/>
                <a:cs typeface="Corbel"/>
              </a:rPr>
              <a:t>Основные </a:t>
            </a:r>
            <a:r>
              <a:rPr sz="2700" b="1" spc="-15" dirty="0">
                <a:latin typeface="Corbel"/>
                <a:cs typeface="Corbel"/>
              </a:rPr>
              <a:t>виды. </a:t>
            </a:r>
            <a:r>
              <a:rPr sz="2700" b="1" spc="-545" dirty="0">
                <a:latin typeface="Corbel"/>
                <a:cs typeface="Corbel"/>
              </a:rPr>
              <a:t> </a:t>
            </a:r>
            <a:r>
              <a:rPr sz="2700" b="1" spc="-30" dirty="0">
                <a:latin typeface="Corbel"/>
                <a:cs typeface="Corbel"/>
              </a:rPr>
              <a:t>Термины</a:t>
            </a:r>
            <a:r>
              <a:rPr sz="2700" b="1" spc="10" dirty="0">
                <a:latin typeface="Corbel"/>
                <a:cs typeface="Corbel"/>
              </a:rPr>
              <a:t> </a:t>
            </a:r>
            <a:r>
              <a:rPr sz="2700" b="1" dirty="0">
                <a:latin typeface="Corbel"/>
                <a:cs typeface="Corbel"/>
              </a:rPr>
              <a:t>и</a:t>
            </a:r>
            <a:r>
              <a:rPr sz="2700" b="1" spc="15" dirty="0">
                <a:latin typeface="Corbel"/>
                <a:cs typeface="Corbel"/>
              </a:rPr>
              <a:t> </a:t>
            </a:r>
            <a:r>
              <a:rPr sz="2700" b="1" spc="-15" dirty="0">
                <a:latin typeface="Corbel"/>
                <a:cs typeface="Corbel"/>
              </a:rPr>
              <a:t>определения</a:t>
            </a:r>
            <a:endParaRPr sz="2700">
              <a:latin typeface="Corbel"/>
              <a:cs typeface="Corbel"/>
            </a:endParaRPr>
          </a:p>
          <a:p>
            <a:pPr marL="294640" marR="383540" indent="-281940">
              <a:lnSpc>
                <a:spcPts val="2600"/>
              </a:lnSpc>
              <a:spcBef>
                <a:spcPts val="58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ГОСТ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 </a:t>
            </a:r>
            <a:r>
              <a:rPr sz="2700" spc="-10" dirty="0">
                <a:latin typeface="Corbel"/>
                <a:cs typeface="Corbel"/>
              </a:rPr>
              <a:t>7.0.5-2008 </a:t>
            </a:r>
            <a:r>
              <a:rPr sz="2700" b="1" spc="-10" dirty="0">
                <a:latin typeface="Corbel"/>
                <a:cs typeface="Corbel"/>
              </a:rPr>
              <a:t>Библиографическая</a:t>
            </a:r>
            <a:r>
              <a:rPr sz="2700" b="1" spc="35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ссылка. </a:t>
            </a:r>
            <a:r>
              <a:rPr sz="2700" b="1" spc="-540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Общие</a:t>
            </a:r>
            <a:r>
              <a:rPr sz="2700" b="1" spc="5" dirty="0">
                <a:latin typeface="Corbel"/>
                <a:cs typeface="Corbel"/>
              </a:rPr>
              <a:t> </a:t>
            </a:r>
            <a:r>
              <a:rPr sz="2700" b="1" spc="-5" dirty="0">
                <a:latin typeface="Corbel"/>
                <a:cs typeface="Corbel"/>
              </a:rPr>
              <a:t>требования</a:t>
            </a:r>
            <a:r>
              <a:rPr sz="2700" b="1" spc="20" dirty="0">
                <a:latin typeface="Corbel"/>
                <a:cs typeface="Corbel"/>
              </a:rPr>
              <a:t> </a:t>
            </a:r>
            <a:r>
              <a:rPr sz="2700" b="1" dirty="0">
                <a:latin typeface="Corbel"/>
                <a:cs typeface="Corbel"/>
              </a:rPr>
              <a:t>и</a:t>
            </a:r>
            <a:r>
              <a:rPr sz="2700" b="1" spc="-5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правила</a:t>
            </a:r>
            <a:r>
              <a:rPr sz="2700" b="1" spc="20" dirty="0">
                <a:latin typeface="Corbel"/>
                <a:cs typeface="Corbel"/>
              </a:rPr>
              <a:t> </a:t>
            </a:r>
            <a:r>
              <a:rPr sz="2700" b="1" spc="-5" dirty="0">
                <a:latin typeface="Corbel"/>
                <a:cs typeface="Corbel"/>
              </a:rPr>
              <a:t>составления</a:t>
            </a:r>
            <a:endParaRPr sz="2700">
              <a:latin typeface="Corbel"/>
              <a:cs typeface="Corbel"/>
            </a:endParaRPr>
          </a:p>
          <a:p>
            <a:pPr marL="294640" marR="827405" indent="-281940">
              <a:lnSpc>
                <a:spcPct val="80000"/>
              </a:lnSpc>
              <a:spcBef>
                <a:spcPts val="61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ГОСТ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7.0.20-2014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БИБЛИОТЕЧНАЯ </a:t>
            </a:r>
            <a:r>
              <a:rPr sz="2700" b="1" spc="-5" dirty="0">
                <a:latin typeface="Corbel"/>
                <a:cs typeface="Corbel"/>
              </a:rPr>
              <a:t> </a:t>
            </a:r>
            <a:r>
              <a:rPr sz="2700" b="1" spc="-30" dirty="0">
                <a:latin typeface="Corbel"/>
                <a:cs typeface="Corbel"/>
              </a:rPr>
              <a:t>СТАТИСТИКА: </a:t>
            </a:r>
            <a:r>
              <a:rPr sz="2700" b="1" spc="-20" dirty="0">
                <a:latin typeface="Corbel"/>
                <a:cs typeface="Corbel"/>
              </a:rPr>
              <a:t>ПОКАЗАТЕЛИ </a:t>
            </a:r>
            <a:r>
              <a:rPr sz="2700" b="1" dirty="0">
                <a:latin typeface="Corbel"/>
                <a:cs typeface="Corbel"/>
              </a:rPr>
              <a:t>И </a:t>
            </a:r>
            <a:r>
              <a:rPr sz="2700" b="1" spc="-10" dirty="0">
                <a:latin typeface="Corbel"/>
                <a:cs typeface="Corbel"/>
              </a:rPr>
              <a:t>ЕДИНИЦЫ </a:t>
            </a:r>
            <a:r>
              <a:rPr sz="2700" b="1" spc="-545" dirty="0">
                <a:latin typeface="Corbel"/>
                <a:cs typeface="Corbel"/>
              </a:rPr>
              <a:t> </a:t>
            </a:r>
            <a:r>
              <a:rPr sz="2700" b="1" dirty="0">
                <a:latin typeface="Corbel"/>
                <a:cs typeface="Corbel"/>
              </a:rPr>
              <a:t>ИСЧИСЛЕНИЯ</a:t>
            </a:r>
            <a:endParaRPr sz="2700">
              <a:latin typeface="Corbel"/>
              <a:cs typeface="Corbel"/>
            </a:endParaRPr>
          </a:p>
          <a:p>
            <a:pPr marL="294640" marR="1339850" indent="-281940">
              <a:lnSpc>
                <a:spcPts val="2600"/>
              </a:lnSpc>
              <a:spcBef>
                <a:spcPts val="58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ГОСТ</a:t>
            </a:r>
            <a:r>
              <a:rPr sz="2700" spc="-4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7.0.93-2015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b="1" spc="-5" dirty="0">
                <a:latin typeface="Corbel"/>
                <a:cs typeface="Corbel"/>
              </a:rPr>
              <a:t>Библиотечный</a:t>
            </a:r>
            <a:r>
              <a:rPr sz="2700" b="1" spc="-20" dirty="0">
                <a:latin typeface="Corbel"/>
                <a:cs typeface="Corbel"/>
              </a:rPr>
              <a:t> </a:t>
            </a:r>
            <a:r>
              <a:rPr sz="2700" b="1" dirty="0">
                <a:latin typeface="Corbel"/>
                <a:cs typeface="Corbel"/>
              </a:rPr>
              <a:t>фонд. </a:t>
            </a:r>
            <a:r>
              <a:rPr sz="2700" b="1" spc="-540" dirty="0">
                <a:latin typeface="Corbel"/>
                <a:cs typeface="Corbel"/>
              </a:rPr>
              <a:t> </a:t>
            </a:r>
            <a:r>
              <a:rPr sz="2700" b="1" spc="-30" dirty="0">
                <a:latin typeface="Corbel"/>
                <a:cs typeface="Corbel"/>
              </a:rPr>
              <a:t>Технология</a:t>
            </a:r>
            <a:r>
              <a:rPr sz="2700" b="1" spc="50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формирования</a:t>
            </a:r>
            <a:endParaRPr sz="2700">
              <a:latin typeface="Corbel"/>
              <a:cs typeface="Corbel"/>
            </a:endParaRPr>
          </a:p>
          <a:p>
            <a:pPr marL="294640" marR="5080" indent="-281940">
              <a:lnSpc>
                <a:spcPts val="2600"/>
              </a:lnSpc>
              <a:spcBef>
                <a:spcPts val="58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ГОСТ </a:t>
            </a:r>
            <a:r>
              <a:rPr sz="2700" dirty="0">
                <a:latin typeface="Corbel"/>
                <a:cs typeface="Corbel"/>
              </a:rPr>
              <a:t>Р </a:t>
            </a:r>
            <a:r>
              <a:rPr sz="2700" spc="-5" dirty="0">
                <a:latin typeface="Corbel"/>
                <a:cs typeface="Corbel"/>
              </a:rPr>
              <a:t>7.0.94-2015. </a:t>
            </a:r>
            <a:r>
              <a:rPr sz="2700" b="1" spc="-10" dirty="0">
                <a:latin typeface="Corbel"/>
                <a:cs typeface="Corbel"/>
              </a:rPr>
              <a:t>Комплектование </a:t>
            </a:r>
            <a:r>
              <a:rPr sz="2700" b="1" spc="-5" dirty="0">
                <a:latin typeface="Corbel"/>
                <a:cs typeface="Corbel"/>
              </a:rPr>
              <a:t>библиотеки </a:t>
            </a:r>
            <a:r>
              <a:rPr sz="2700" b="1" spc="-545" dirty="0">
                <a:latin typeface="Corbel"/>
                <a:cs typeface="Corbel"/>
              </a:rPr>
              <a:t> </a:t>
            </a:r>
            <a:r>
              <a:rPr sz="2700" b="1" spc="-60" dirty="0">
                <a:latin typeface="Corbel"/>
                <a:cs typeface="Corbel"/>
              </a:rPr>
              <a:t>д</a:t>
            </a:r>
            <a:r>
              <a:rPr sz="2700" b="1" dirty="0">
                <a:latin typeface="Corbel"/>
                <a:cs typeface="Corbel"/>
              </a:rPr>
              <a:t>ок</a:t>
            </a:r>
            <a:r>
              <a:rPr sz="2700" b="1" spc="-10" dirty="0">
                <a:latin typeface="Corbel"/>
                <a:cs typeface="Corbel"/>
              </a:rPr>
              <a:t>ум</a:t>
            </a:r>
            <a:r>
              <a:rPr sz="2700" b="1" dirty="0">
                <a:latin typeface="Corbel"/>
                <a:cs typeface="Corbel"/>
              </a:rPr>
              <a:t>ент</a:t>
            </a:r>
            <a:r>
              <a:rPr sz="2700" b="1" spc="-20" dirty="0">
                <a:latin typeface="Corbel"/>
                <a:cs typeface="Corbel"/>
              </a:rPr>
              <a:t>а</a:t>
            </a:r>
            <a:r>
              <a:rPr sz="2700" b="1" spc="-10" dirty="0">
                <a:latin typeface="Corbel"/>
                <a:cs typeface="Corbel"/>
              </a:rPr>
              <a:t>м</a:t>
            </a:r>
            <a:r>
              <a:rPr sz="2700" b="1" spc="-5" dirty="0">
                <a:latin typeface="Corbel"/>
                <a:cs typeface="Corbel"/>
              </a:rPr>
              <a:t>и</a:t>
            </a:r>
            <a:r>
              <a:rPr sz="2700" b="1" dirty="0">
                <a:latin typeface="Corbel"/>
                <a:cs typeface="Corbel"/>
              </a:rPr>
              <a:t>.</a:t>
            </a:r>
            <a:r>
              <a:rPr sz="2700" b="1" spc="-130" dirty="0">
                <a:latin typeface="Corbel"/>
                <a:cs typeface="Corbel"/>
              </a:rPr>
              <a:t> </a:t>
            </a:r>
            <a:r>
              <a:rPr sz="2700" b="1" spc="-180" dirty="0">
                <a:latin typeface="Corbel"/>
                <a:cs typeface="Corbel"/>
              </a:rPr>
              <a:t>Т</a:t>
            </a:r>
            <a:r>
              <a:rPr sz="2700" b="1" dirty="0">
                <a:latin typeface="Corbel"/>
                <a:cs typeface="Corbel"/>
              </a:rPr>
              <a:t>е</a:t>
            </a:r>
            <a:r>
              <a:rPr sz="2700" b="1" spc="-10" dirty="0">
                <a:latin typeface="Corbel"/>
                <a:cs typeface="Corbel"/>
              </a:rPr>
              <a:t>рм</a:t>
            </a:r>
            <a:r>
              <a:rPr sz="2700" b="1" spc="-5" dirty="0">
                <a:latin typeface="Corbel"/>
                <a:cs typeface="Corbel"/>
              </a:rPr>
              <a:t>ин</a:t>
            </a:r>
            <a:r>
              <a:rPr sz="2700" b="1" dirty="0">
                <a:latin typeface="Corbel"/>
                <a:cs typeface="Corbel"/>
              </a:rPr>
              <a:t>ы</a:t>
            </a:r>
            <a:r>
              <a:rPr sz="2700" b="1" spc="15" dirty="0">
                <a:latin typeface="Corbel"/>
                <a:cs typeface="Corbel"/>
              </a:rPr>
              <a:t> </a:t>
            </a:r>
            <a:r>
              <a:rPr sz="2700" b="1" dirty="0">
                <a:latin typeface="Corbel"/>
                <a:cs typeface="Corbel"/>
              </a:rPr>
              <a:t>и</a:t>
            </a:r>
            <a:r>
              <a:rPr sz="2700" b="1" spc="15" dirty="0">
                <a:latin typeface="Corbel"/>
                <a:cs typeface="Corbel"/>
              </a:rPr>
              <a:t> </a:t>
            </a:r>
            <a:r>
              <a:rPr sz="2700" b="1" dirty="0">
                <a:latin typeface="Corbel"/>
                <a:cs typeface="Corbel"/>
              </a:rPr>
              <a:t>опре</a:t>
            </a:r>
            <a:r>
              <a:rPr sz="2700" b="1" spc="-65" dirty="0">
                <a:latin typeface="Corbel"/>
                <a:cs typeface="Corbel"/>
              </a:rPr>
              <a:t>де</a:t>
            </a:r>
            <a:r>
              <a:rPr sz="2700" b="1" dirty="0">
                <a:latin typeface="Corbel"/>
                <a:cs typeface="Corbel"/>
              </a:rPr>
              <a:t>лени</a:t>
            </a:r>
            <a:r>
              <a:rPr sz="2700" b="1" spc="-15" dirty="0">
                <a:latin typeface="Corbel"/>
                <a:cs typeface="Corbel"/>
              </a:rPr>
              <a:t>я</a:t>
            </a:r>
            <a:r>
              <a:rPr sz="2700" b="1" dirty="0">
                <a:latin typeface="Corbel"/>
                <a:cs typeface="Corbel"/>
              </a:rPr>
              <a:t>.</a:t>
            </a:r>
            <a:endParaRPr sz="2700">
              <a:latin typeface="Corbel"/>
              <a:cs typeface="Corbel"/>
            </a:endParaRPr>
          </a:p>
          <a:p>
            <a:pPr marL="294640" marR="579120" indent="-281940">
              <a:lnSpc>
                <a:spcPct val="80300"/>
              </a:lnSpc>
              <a:spcBef>
                <a:spcPts val="60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ГОСТ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</a:t>
            </a:r>
            <a:r>
              <a:rPr sz="2700" spc="-5" dirty="0">
                <a:latin typeface="Corbel"/>
                <a:cs typeface="Corbel"/>
              </a:rPr>
              <a:t> 7.0.95-2015.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Электронные</a:t>
            </a:r>
            <a:r>
              <a:rPr sz="2700" b="1" spc="30" dirty="0">
                <a:latin typeface="Corbel"/>
                <a:cs typeface="Corbel"/>
              </a:rPr>
              <a:t> </a:t>
            </a:r>
            <a:r>
              <a:rPr sz="2700" b="1" spc="-15" dirty="0">
                <a:latin typeface="Corbel"/>
                <a:cs typeface="Corbel"/>
              </a:rPr>
              <a:t>документы. </a:t>
            </a:r>
            <a:r>
              <a:rPr sz="2700" b="1" spc="-540" dirty="0">
                <a:latin typeface="Corbel"/>
                <a:cs typeface="Corbel"/>
              </a:rPr>
              <a:t> </a:t>
            </a:r>
            <a:r>
              <a:rPr sz="2700" b="1" spc="-5" dirty="0">
                <a:latin typeface="Corbel"/>
                <a:cs typeface="Corbel"/>
              </a:rPr>
              <a:t>Основные</a:t>
            </a:r>
            <a:r>
              <a:rPr sz="2700" b="1" spc="5" dirty="0">
                <a:latin typeface="Corbel"/>
                <a:cs typeface="Corbel"/>
              </a:rPr>
              <a:t> </a:t>
            </a:r>
            <a:r>
              <a:rPr sz="2700" b="1" spc="-15" dirty="0">
                <a:latin typeface="Corbel"/>
                <a:cs typeface="Corbel"/>
              </a:rPr>
              <a:t>виды, </a:t>
            </a:r>
            <a:r>
              <a:rPr sz="2700" b="1" spc="-25" dirty="0">
                <a:latin typeface="Corbel"/>
                <a:cs typeface="Corbel"/>
              </a:rPr>
              <a:t>выходные</a:t>
            </a:r>
            <a:r>
              <a:rPr sz="2700" b="1" spc="-10" dirty="0">
                <a:latin typeface="Corbel"/>
                <a:cs typeface="Corbel"/>
              </a:rPr>
              <a:t> сведения, </a:t>
            </a:r>
            <a:r>
              <a:rPr sz="2700" b="1" spc="-5" dirty="0">
                <a:latin typeface="Corbel"/>
                <a:cs typeface="Corbel"/>
              </a:rPr>
              <a:t> технологические</a:t>
            </a:r>
            <a:r>
              <a:rPr sz="2700" b="1" spc="25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характеристики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160" y="142239"/>
            <a:ext cx="2440940" cy="12496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280415"/>
            <a:ext cx="172021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80" dirty="0"/>
              <a:t>Г</a:t>
            </a:r>
            <a:r>
              <a:rPr sz="4400" spc="-5" dirty="0"/>
              <a:t>О</a:t>
            </a:r>
            <a:r>
              <a:rPr sz="4400" spc="15" dirty="0"/>
              <a:t>С</a:t>
            </a:r>
            <a:r>
              <a:rPr sz="4400" spc="-290" dirty="0"/>
              <a:t>Т</a:t>
            </a:r>
            <a:r>
              <a:rPr sz="4400" dirty="0"/>
              <a:t>ы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1134427" y="997203"/>
            <a:ext cx="7652384" cy="535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005" indent="-281940">
              <a:lnSpc>
                <a:spcPts val="270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b="1" spc="-15" dirty="0">
                <a:latin typeface="Corbel"/>
                <a:cs typeface="Corbel"/>
              </a:rPr>
              <a:t>ГОСТ </a:t>
            </a:r>
            <a:r>
              <a:rPr sz="2500" b="1" spc="-10" dirty="0">
                <a:latin typeface="Corbel"/>
                <a:cs typeface="Corbel"/>
              </a:rPr>
              <a:t>7.0.96–2016</a:t>
            </a:r>
            <a:r>
              <a:rPr sz="2500" b="1" spc="-15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«Электронные</a:t>
            </a:r>
            <a:r>
              <a:rPr sz="2500" b="1" spc="-1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библиотеки.</a:t>
            </a:r>
            <a:endParaRPr sz="2500">
              <a:latin typeface="Corbel"/>
              <a:cs typeface="Corbel"/>
            </a:endParaRPr>
          </a:p>
          <a:p>
            <a:pPr marL="294005" marR="1737995">
              <a:lnSpc>
                <a:spcPts val="2400"/>
              </a:lnSpc>
              <a:spcBef>
                <a:spcPts val="280"/>
              </a:spcBef>
            </a:pPr>
            <a:r>
              <a:rPr sz="2500" b="1" spc="-5" dirty="0">
                <a:latin typeface="Corbel"/>
                <a:cs typeface="Corbel"/>
              </a:rPr>
              <a:t>Основны</a:t>
            </a:r>
            <a:r>
              <a:rPr sz="2500" b="1" dirty="0">
                <a:latin typeface="Corbel"/>
                <a:cs typeface="Corbel"/>
              </a:rPr>
              <a:t>е</a:t>
            </a:r>
            <a:r>
              <a:rPr sz="2500" b="1" spc="-5" dirty="0">
                <a:latin typeface="Corbel"/>
                <a:cs typeface="Corbel"/>
              </a:rPr>
              <a:t> в</a:t>
            </a:r>
            <a:r>
              <a:rPr sz="2500" b="1" dirty="0">
                <a:latin typeface="Corbel"/>
                <a:cs typeface="Corbel"/>
              </a:rPr>
              <a:t>и</a:t>
            </a:r>
            <a:r>
              <a:rPr sz="2500" b="1" spc="-50" dirty="0">
                <a:latin typeface="Corbel"/>
                <a:cs typeface="Corbel"/>
              </a:rPr>
              <a:t>д</a:t>
            </a:r>
            <a:r>
              <a:rPr sz="2500" b="1" dirty="0">
                <a:latin typeface="Corbel"/>
                <a:cs typeface="Corbel"/>
              </a:rPr>
              <a:t>ы.</a:t>
            </a:r>
            <a:r>
              <a:rPr sz="2500" b="1" spc="-130" dirty="0">
                <a:latin typeface="Corbel"/>
                <a:cs typeface="Corbel"/>
              </a:rPr>
              <a:t> </a:t>
            </a:r>
            <a:r>
              <a:rPr sz="2500" b="1" spc="-125" dirty="0">
                <a:latin typeface="Corbel"/>
                <a:cs typeface="Corbel"/>
              </a:rPr>
              <a:t>С</a:t>
            </a:r>
            <a:r>
              <a:rPr sz="2500" b="1" dirty="0">
                <a:latin typeface="Corbel"/>
                <a:cs typeface="Corbel"/>
              </a:rPr>
              <a:t>т</a:t>
            </a:r>
            <a:r>
              <a:rPr sz="2500" b="1" spc="5" dirty="0">
                <a:latin typeface="Corbel"/>
                <a:cs typeface="Corbel"/>
              </a:rPr>
              <a:t>р</a:t>
            </a:r>
            <a:r>
              <a:rPr sz="2500" b="1" dirty="0">
                <a:latin typeface="Corbel"/>
                <a:cs typeface="Corbel"/>
              </a:rPr>
              <a:t>у</a:t>
            </a:r>
            <a:r>
              <a:rPr sz="2500" b="1" spc="-15" dirty="0">
                <a:latin typeface="Corbel"/>
                <a:cs typeface="Corbel"/>
              </a:rPr>
              <a:t>к</a:t>
            </a:r>
            <a:r>
              <a:rPr sz="2500" b="1" spc="-5" dirty="0">
                <a:latin typeface="Corbel"/>
                <a:cs typeface="Corbel"/>
              </a:rPr>
              <a:t>тура</a:t>
            </a:r>
            <a:r>
              <a:rPr sz="2500" b="1" dirty="0">
                <a:latin typeface="Corbel"/>
                <a:cs typeface="Corbel"/>
              </a:rPr>
              <a:t>.</a:t>
            </a:r>
            <a:r>
              <a:rPr sz="2500" b="1" spc="-170" dirty="0">
                <a:latin typeface="Corbel"/>
                <a:cs typeface="Corbel"/>
              </a:rPr>
              <a:t> Т</a:t>
            </a:r>
            <a:r>
              <a:rPr sz="2500" b="1" dirty="0">
                <a:latin typeface="Corbel"/>
                <a:cs typeface="Corbel"/>
              </a:rPr>
              <a:t>е</a:t>
            </a:r>
            <a:r>
              <a:rPr sz="2500" b="1" spc="-10" dirty="0">
                <a:latin typeface="Corbel"/>
                <a:cs typeface="Corbel"/>
              </a:rPr>
              <a:t>х</a:t>
            </a:r>
            <a:r>
              <a:rPr sz="2500" b="1" spc="-5" dirty="0">
                <a:latin typeface="Corbel"/>
                <a:cs typeface="Corbel"/>
              </a:rPr>
              <a:t>н</a:t>
            </a:r>
            <a:r>
              <a:rPr sz="2500" b="1" spc="-45" dirty="0">
                <a:latin typeface="Corbel"/>
                <a:cs typeface="Corbel"/>
              </a:rPr>
              <a:t>о</a:t>
            </a:r>
            <a:r>
              <a:rPr sz="2500" b="1" spc="-15" dirty="0">
                <a:latin typeface="Corbel"/>
                <a:cs typeface="Corbel"/>
              </a:rPr>
              <a:t>л</a:t>
            </a:r>
            <a:r>
              <a:rPr sz="2500" b="1" dirty="0">
                <a:latin typeface="Corbel"/>
                <a:cs typeface="Corbel"/>
              </a:rPr>
              <a:t>огия  </a:t>
            </a:r>
            <a:r>
              <a:rPr sz="2500" b="1" spc="-5" dirty="0">
                <a:latin typeface="Corbel"/>
                <a:cs typeface="Corbel"/>
              </a:rPr>
              <a:t>формирования».</a:t>
            </a:r>
            <a:endParaRPr sz="2500">
              <a:latin typeface="Corbel"/>
              <a:cs typeface="Corbel"/>
            </a:endParaRPr>
          </a:p>
          <a:p>
            <a:pPr marL="294005" marR="675640" indent="-281940" algn="just">
              <a:lnSpc>
                <a:spcPct val="80000"/>
              </a:lnSpc>
              <a:spcBef>
                <a:spcPts val="6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2500" b="1" spc="-15" dirty="0">
                <a:latin typeface="Corbel"/>
                <a:cs typeface="Corbel"/>
              </a:rPr>
              <a:t>ГОСТ </a:t>
            </a:r>
            <a:r>
              <a:rPr sz="2500" b="1" dirty="0">
                <a:latin typeface="Corbel"/>
                <a:cs typeface="Corbel"/>
              </a:rPr>
              <a:t>Р </a:t>
            </a:r>
            <a:r>
              <a:rPr sz="2500" b="1" spc="-5" dirty="0">
                <a:latin typeface="Corbel"/>
                <a:cs typeface="Corbel"/>
              </a:rPr>
              <a:t>7.0.100– </a:t>
            </a:r>
            <a:r>
              <a:rPr sz="2500" b="1" spc="-15" dirty="0">
                <a:latin typeface="Corbel"/>
                <a:cs typeface="Corbel"/>
              </a:rPr>
              <a:t>2018 «БИБЛИОГРАФИЧЕСКАЯ </a:t>
            </a:r>
            <a:r>
              <a:rPr sz="2500" b="1" spc="-50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З</a:t>
            </a:r>
            <a:r>
              <a:rPr sz="2500" b="1" spc="-10" dirty="0">
                <a:latin typeface="Corbel"/>
                <a:cs typeface="Corbel"/>
              </a:rPr>
              <a:t>АП</a:t>
            </a:r>
            <a:r>
              <a:rPr sz="2500" b="1" dirty="0">
                <a:latin typeface="Corbel"/>
                <a:cs typeface="Corbel"/>
              </a:rPr>
              <a:t>ИСЬ.</a:t>
            </a:r>
            <a:r>
              <a:rPr sz="2500" b="1" spc="-5" dirty="0">
                <a:latin typeface="Corbel"/>
                <a:cs typeface="Corbel"/>
              </a:rPr>
              <a:t> БИ</a:t>
            </a:r>
            <a:r>
              <a:rPr sz="2500" b="1" spc="5" dirty="0">
                <a:latin typeface="Corbel"/>
                <a:cs typeface="Corbel"/>
              </a:rPr>
              <a:t>Б</a:t>
            </a:r>
            <a:r>
              <a:rPr sz="2500" b="1" dirty="0">
                <a:latin typeface="Corbel"/>
                <a:cs typeface="Corbel"/>
              </a:rPr>
              <a:t>ЛИОГ</a:t>
            </a:r>
            <a:r>
              <a:rPr sz="2500" b="1" spc="-204" dirty="0">
                <a:latin typeface="Corbel"/>
                <a:cs typeface="Corbel"/>
              </a:rPr>
              <a:t>Р</a:t>
            </a:r>
            <a:r>
              <a:rPr sz="2500" b="1" spc="-25" dirty="0">
                <a:latin typeface="Corbel"/>
                <a:cs typeface="Corbel"/>
              </a:rPr>
              <a:t>А</a:t>
            </a:r>
            <a:r>
              <a:rPr sz="2500" b="1" spc="5" dirty="0">
                <a:latin typeface="Corbel"/>
                <a:cs typeface="Corbel"/>
              </a:rPr>
              <a:t>Ф</a:t>
            </a:r>
            <a:r>
              <a:rPr sz="2500" b="1" dirty="0">
                <a:latin typeface="Corbel"/>
                <a:cs typeface="Corbel"/>
              </a:rPr>
              <a:t>ИЧЕС</a:t>
            </a:r>
            <a:r>
              <a:rPr sz="2500" b="1" spc="-125" dirty="0">
                <a:latin typeface="Corbel"/>
                <a:cs typeface="Corbel"/>
              </a:rPr>
              <a:t>К</a:t>
            </a:r>
            <a:r>
              <a:rPr sz="2500" b="1" spc="-5" dirty="0">
                <a:latin typeface="Corbel"/>
                <a:cs typeface="Corbel"/>
              </a:rPr>
              <a:t>О</a:t>
            </a:r>
            <a:r>
              <a:rPr sz="2500" b="1" dirty="0">
                <a:latin typeface="Corbel"/>
                <a:cs typeface="Corbel"/>
              </a:rPr>
              <a:t>Е</a:t>
            </a:r>
            <a:r>
              <a:rPr sz="2500" b="1" spc="-114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ОПИСА</a:t>
            </a:r>
            <a:r>
              <a:rPr sz="2500" b="1" spc="-15" dirty="0">
                <a:latin typeface="Corbel"/>
                <a:cs typeface="Corbel"/>
              </a:rPr>
              <a:t>Н</a:t>
            </a:r>
            <a:r>
              <a:rPr sz="2500" b="1" dirty="0">
                <a:latin typeface="Corbel"/>
                <a:cs typeface="Corbel"/>
              </a:rPr>
              <a:t>ИЕ  </a:t>
            </a:r>
            <a:r>
              <a:rPr sz="2500" b="1" spc="-10" dirty="0">
                <a:latin typeface="Corbel"/>
                <a:cs typeface="Corbel"/>
              </a:rPr>
              <a:t>Общие</a:t>
            </a:r>
            <a:r>
              <a:rPr sz="2500" b="1" spc="-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требования</a:t>
            </a:r>
            <a:r>
              <a:rPr sz="2500" b="1" spc="-10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и</a:t>
            </a:r>
            <a:r>
              <a:rPr sz="2500" b="1" spc="-10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правила</a:t>
            </a:r>
            <a:r>
              <a:rPr sz="2500" b="1" spc="-20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составления».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100"/>
              </a:lnSpc>
            </a:pPr>
            <a:r>
              <a:rPr sz="2500" spc="-5" dirty="0">
                <a:latin typeface="Corbel"/>
                <a:cs typeface="Corbel"/>
              </a:rPr>
              <a:t>УТВЕРЖДЕН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ВВЕДЕН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</a:t>
            </a:r>
            <a:r>
              <a:rPr sz="2500" spc="-9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ДЕЙСТВИЕ</a:t>
            </a:r>
            <a:r>
              <a:rPr sz="2500" spc="-3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Приказом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400"/>
              </a:lnSpc>
            </a:pPr>
            <a:r>
              <a:rPr sz="2500" spc="-10" dirty="0">
                <a:latin typeface="Corbel"/>
                <a:cs typeface="Corbel"/>
              </a:rPr>
              <a:t>Федерального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агентства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по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техническому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400"/>
              </a:lnSpc>
            </a:pPr>
            <a:r>
              <a:rPr sz="2500" spc="-15" dirty="0">
                <a:latin typeface="Corbel"/>
                <a:cs typeface="Corbel"/>
              </a:rPr>
              <a:t>регулированию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метрологии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от 3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15" dirty="0">
                <a:latin typeface="Corbel"/>
                <a:cs typeface="Corbel"/>
              </a:rPr>
              <a:t>декабря</a:t>
            </a:r>
            <a:r>
              <a:rPr sz="2500" b="1" spc="15" dirty="0">
                <a:latin typeface="Corbel"/>
                <a:cs typeface="Corbel"/>
              </a:rPr>
              <a:t> </a:t>
            </a:r>
            <a:r>
              <a:rPr sz="2500" b="1" spc="-15" dirty="0">
                <a:latin typeface="Corbel"/>
                <a:cs typeface="Corbel"/>
              </a:rPr>
              <a:t>2018</a:t>
            </a:r>
            <a:r>
              <a:rPr sz="2500" b="1" spc="-20" dirty="0">
                <a:latin typeface="Corbel"/>
                <a:cs typeface="Corbel"/>
              </a:rPr>
              <a:t> </a:t>
            </a:r>
            <a:r>
              <a:rPr sz="2500" b="1" spc="-30" dirty="0">
                <a:latin typeface="Corbel"/>
                <a:cs typeface="Corbel"/>
              </a:rPr>
              <a:t>года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660"/>
              </a:lnSpc>
            </a:pPr>
            <a:r>
              <a:rPr sz="2500" b="1" dirty="0">
                <a:latin typeface="Corbel"/>
                <a:cs typeface="Corbel"/>
              </a:rPr>
              <a:t>№</a:t>
            </a:r>
            <a:r>
              <a:rPr sz="2500" b="1" spc="-40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1050-ст</a:t>
            </a:r>
            <a:endParaRPr sz="2500">
              <a:latin typeface="Corbel"/>
              <a:cs typeface="Corbel"/>
            </a:endParaRPr>
          </a:p>
          <a:p>
            <a:pPr marL="294005" marR="433070" indent="-281940">
              <a:lnSpc>
                <a:spcPct val="79800"/>
              </a:lnSpc>
              <a:spcBef>
                <a:spcPts val="640"/>
              </a:spcBef>
              <a:buClr>
                <a:srgbClr val="3891A7"/>
              </a:buClr>
              <a:buSzPct val="80357"/>
              <a:buFont typeface="Wingdings 2"/>
              <a:buChar char=""/>
              <a:tabLst>
                <a:tab pos="294640" algn="l"/>
              </a:tabLst>
            </a:pPr>
            <a:r>
              <a:rPr sz="2800" b="1" spc="-20" dirty="0">
                <a:latin typeface="Corbel"/>
                <a:cs typeface="Corbel"/>
              </a:rPr>
              <a:t>ГОСТ</a:t>
            </a:r>
            <a:r>
              <a:rPr sz="2800" b="1" spc="-10" dirty="0">
                <a:latin typeface="Corbel"/>
                <a:cs typeface="Corbel"/>
              </a:rPr>
              <a:t> </a:t>
            </a:r>
            <a:r>
              <a:rPr sz="2800" b="1" dirty="0">
                <a:latin typeface="Corbel"/>
                <a:cs typeface="Corbel"/>
              </a:rPr>
              <a:t>Р</a:t>
            </a:r>
            <a:r>
              <a:rPr sz="2800" b="1" spc="-5" dirty="0">
                <a:latin typeface="Corbel"/>
                <a:cs typeface="Corbel"/>
              </a:rPr>
              <a:t> </a:t>
            </a:r>
            <a:r>
              <a:rPr sz="2800" b="1" spc="-10" dirty="0">
                <a:latin typeface="Corbel"/>
                <a:cs typeface="Corbel"/>
              </a:rPr>
              <a:t>7.0.100–2018</a:t>
            </a:r>
            <a:r>
              <a:rPr sz="2800" b="1" spc="10" dirty="0">
                <a:latin typeface="Corbel"/>
                <a:cs typeface="Corbel"/>
              </a:rPr>
              <a:t> </a:t>
            </a:r>
            <a:r>
              <a:rPr sz="2800" b="1" spc="-20" dirty="0">
                <a:latin typeface="Corbel"/>
                <a:cs typeface="Corbel"/>
              </a:rPr>
              <a:t>вводится</a:t>
            </a:r>
            <a:r>
              <a:rPr sz="2800" b="1" spc="-50" dirty="0">
                <a:latin typeface="Corbel"/>
                <a:cs typeface="Corbel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</a:t>
            </a:r>
            <a:r>
              <a:rPr sz="28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1 </a:t>
            </a:r>
            <a:r>
              <a:rPr sz="2800" b="1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июля</a:t>
            </a:r>
            <a:r>
              <a:rPr sz="28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800" b="1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2019 </a:t>
            </a:r>
            <a:r>
              <a:rPr sz="2800" b="1" spc="-565" dirty="0">
                <a:latin typeface="Corbel"/>
                <a:cs typeface="Corbel"/>
              </a:rPr>
              <a:t> </a:t>
            </a:r>
            <a:r>
              <a:rPr sz="2800" b="1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года</a:t>
            </a:r>
            <a:endParaRPr sz="2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500" i="1" u="sng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Gill Sans MT"/>
                <a:cs typeface="Gill Sans MT"/>
                <a:hlinkClick r:id="rId3"/>
              </a:rPr>
              <a:t>http://portal.orenlib.ru/index.php?dn=article&amp;to=art&amp;id=402</a:t>
            </a:r>
            <a:endParaRPr sz="25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50">
              <a:latin typeface="Gill Sans MT"/>
              <a:cs typeface="Gill Sans MT"/>
            </a:endParaRPr>
          </a:p>
          <a:p>
            <a:pPr marL="294005" marR="535940">
              <a:lnSpc>
                <a:spcPts val="2400"/>
              </a:lnSpc>
            </a:pPr>
            <a:r>
              <a:rPr sz="2500" i="1" spc="-10" dirty="0">
                <a:latin typeface="Corbel"/>
                <a:cs typeface="Corbel"/>
              </a:rPr>
              <a:t>Настоящий </a:t>
            </a:r>
            <a:r>
              <a:rPr sz="2500" i="1" spc="-5" dirty="0">
                <a:latin typeface="Corbel"/>
                <a:cs typeface="Corbel"/>
              </a:rPr>
              <a:t>стандарт </a:t>
            </a:r>
            <a:r>
              <a:rPr sz="2500" i="1" dirty="0">
                <a:latin typeface="Corbel"/>
                <a:cs typeface="Corbel"/>
              </a:rPr>
              <a:t>не </a:t>
            </a:r>
            <a:r>
              <a:rPr sz="2500" i="1" spc="-10" dirty="0">
                <a:latin typeface="Corbel"/>
                <a:cs typeface="Corbel"/>
              </a:rPr>
              <a:t>распространяется </a:t>
            </a:r>
            <a:r>
              <a:rPr sz="2500" i="1" spc="5" dirty="0">
                <a:latin typeface="Corbel"/>
                <a:cs typeface="Corbel"/>
              </a:rPr>
              <a:t>на </a:t>
            </a:r>
            <a:r>
              <a:rPr sz="2500" i="1" spc="10" dirty="0">
                <a:latin typeface="Corbel"/>
                <a:cs typeface="Corbel"/>
              </a:rPr>
              <a:t> </a:t>
            </a:r>
            <a:r>
              <a:rPr sz="2500" i="1" dirty="0">
                <a:latin typeface="Corbel"/>
                <a:cs typeface="Corbel"/>
              </a:rPr>
              <a:t>правила</a:t>
            </a:r>
            <a:r>
              <a:rPr sz="2500" i="1" spc="-30" dirty="0">
                <a:latin typeface="Corbel"/>
                <a:cs typeface="Corbel"/>
              </a:rPr>
              <a:t> </a:t>
            </a:r>
            <a:r>
              <a:rPr sz="2500" i="1" dirty="0">
                <a:latin typeface="Corbel"/>
                <a:cs typeface="Corbel"/>
              </a:rPr>
              <a:t>составления</a:t>
            </a:r>
            <a:r>
              <a:rPr sz="2500" i="1" spc="-55" dirty="0">
                <a:latin typeface="Corbel"/>
                <a:cs typeface="Corbel"/>
              </a:rPr>
              <a:t> </a:t>
            </a:r>
            <a:r>
              <a:rPr sz="2500" i="1" spc="-10" dirty="0">
                <a:latin typeface="Corbel"/>
                <a:cs typeface="Corbel"/>
              </a:rPr>
              <a:t>библиографических</a:t>
            </a:r>
            <a:r>
              <a:rPr sz="2500" i="1" spc="-40" dirty="0">
                <a:latin typeface="Corbel"/>
                <a:cs typeface="Corbel"/>
              </a:rPr>
              <a:t> </a:t>
            </a:r>
            <a:r>
              <a:rPr sz="2500" i="1" spc="-10" dirty="0">
                <a:latin typeface="Corbel"/>
                <a:cs typeface="Corbel"/>
              </a:rPr>
              <a:t>ссылок.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8100" y="167639"/>
            <a:ext cx="7602220" cy="1483360"/>
            <a:chOff x="1308100" y="167639"/>
            <a:chExt cx="7602220" cy="1483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8100" y="167639"/>
              <a:ext cx="6639559" cy="72135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8100" y="548639"/>
              <a:ext cx="7602220" cy="7213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8100" y="929639"/>
              <a:ext cx="3632200" cy="72136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4728" y="241617"/>
            <a:ext cx="7124700" cy="116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5" dirty="0"/>
              <a:t>Нормативные</a:t>
            </a:r>
            <a:r>
              <a:rPr sz="2500" spc="-25" dirty="0"/>
              <a:t> </a:t>
            </a:r>
            <a:r>
              <a:rPr sz="2500" spc="-10" dirty="0"/>
              <a:t>документы,</a:t>
            </a:r>
            <a:r>
              <a:rPr sz="2500" spc="-15" dirty="0"/>
              <a:t> подготовленные</a:t>
            </a:r>
            <a:endParaRPr sz="2500"/>
          </a:p>
          <a:p>
            <a:pPr marL="12700" marR="5080">
              <a:lnSpc>
                <a:spcPct val="100000"/>
              </a:lnSpc>
            </a:pPr>
            <a:r>
              <a:rPr sz="2500" spc="-10" dirty="0"/>
              <a:t>федеральными</a:t>
            </a:r>
            <a:r>
              <a:rPr sz="2500" dirty="0"/>
              <a:t> </a:t>
            </a:r>
            <a:r>
              <a:rPr sz="2500" spc="-5" dirty="0"/>
              <a:t>органами</a:t>
            </a:r>
            <a:r>
              <a:rPr sz="2500" spc="15" dirty="0"/>
              <a:t> </a:t>
            </a:r>
            <a:r>
              <a:rPr sz="2500" spc="-15" dirty="0"/>
              <a:t>государственной</a:t>
            </a:r>
            <a:r>
              <a:rPr sz="2500" spc="35" dirty="0"/>
              <a:t> </a:t>
            </a:r>
            <a:r>
              <a:rPr sz="2500" spc="-5" dirty="0"/>
              <a:t>власти </a:t>
            </a:r>
            <a:r>
              <a:rPr sz="2500" spc="-500" dirty="0"/>
              <a:t> </a:t>
            </a:r>
            <a:r>
              <a:rPr sz="2500" dirty="0"/>
              <a:t>по</a:t>
            </a:r>
            <a:r>
              <a:rPr sz="2500" spc="-5" dirty="0"/>
              <a:t> учебным</a:t>
            </a:r>
            <a:r>
              <a:rPr sz="2500" spc="-15" dirty="0"/>
              <a:t> </a:t>
            </a:r>
            <a:r>
              <a:rPr sz="2500" spc="-10" dirty="0"/>
              <a:t>изданиям</a:t>
            </a:r>
            <a:endParaRPr sz="2500"/>
          </a:p>
        </p:txBody>
      </p:sp>
      <p:sp>
        <p:nvSpPr>
          <p:cNvPr id="7" name="object 7"/>
          <p:cNvSpPr txBox="1"/>
          <p:nvPr/>
        </p:nvSpPr>
        <p:spPr>
          <a:xfrm>
            <a:off x="1279144" y="1575053"/>
            <a:ext cx="7560945" cy="4843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73025" indent="-282575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8055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1800" b="1" spc="-5" dirty="0">
                <a:latin typeface="Corbel"/>
                <a:cs typeface="Corbel"/>
              </a:rPr>
              <a:t>Приказ </a:t>
            </a:r>
            <a:r>
              <a:rPr sz="1800" b="1" spc="-10" dirty="0">
                <a:latin typeface="Corbel"/>
                <a:cs typeface="Corbel"/>
              </a:rPr>
              <a:t>Министерства просвещения </a:t>
            </a:r>
            <a:r>
              <a:rPr sz="1800" b="1" spc="-15" dirty="0">
                <a:latin typeface="Corbel"/>
                <a:cs typeface="Corbel"/>
              </a:rPr>
              <a:t>Российской Федерации </a:t>
            </a:r>
            <a:r>
              <a:rPr sz="1800" b="1" dirty="0">
                <a:latin typeface="Corbel"/>
                <a:cs typeface="Corbel"/>
              </a:rPr>
              <a:t>от </a:t>
            </a:r>
            <a:r>
              <a:rPr sz="1800" b="1" spc="5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28.12.2018</a:t>
            </a:r>
            <a:r>
              <a:rPr sz="1800" b="1" spc="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N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345</a:t>
            </a:r>
            <a:r>
              <a:rPr sz="1800" b="1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"О</a:t>
            </a:r>
            <a:r>
              <a:rPr sz="1800" spc="-2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федеральном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перечне</a:t>
            </a:r>
            <a:r>
              <a:rPr sz="1800" spc="-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учебников,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рекомендуемых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к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использованию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при</a:t>
            </a:r>
            <a:r>
              <a:rPr sz="1800" spc="-5" dirty="0">
                <a:latin typeface="Corbel"/>
                <a:cs typeface="Corbel"/>
              </a:rPr>
              <a:t> реализации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имеющих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государственную</a:t>
            </a:r>
            <a:endParaRPr sz="1800">
              <a:latin typeface="Corbel"/>
              <a:cs typeface="Corbel"/>
            </a:endParaRPr>
          </a:p>
          <a:p>
            <a:pPr marL="294640" marR="95504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аккредитацию </a:t>
            </a:r>
            <a:r>
              <a:rPr sz="1800" spc="-10" dirty="0">
                <a:latin typeface="Corbel"/>
                <a:cs typeface="Corbel"/>
              </a:rPr>
              <a:t>образовательных </a:t>
            </a:r>
            <a:r>
              <a:rPr sz="1800" dirty="0">
                <a:latin typeface="Corbel"/>
                <a:cs typeface="Corbel"/>
              </a:rPr>
              <a:t>программ </a:t>
            </a:r>
            <a:r>
              <a:rPr sz="1800" spc="-5" dirty="0">
                <a:latin typeface="Corbel"/>
                <a:cs typeface="Corbel"/>
              </a:rPr>
              <a:t>начального </a:t>
            </a:r>
            <a:r>
              <a:rPr sz="1800" spc="-10" dirty="0">
                <a:latin typeface="Corbel"/>
                <a:cs typeface="Corbel"/>
              </a:rPr>
              <a:t>общего, </a:t>
            </a:r>
            <a:r>
              <a:rPr sz="1800" spc="-35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основного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общего,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среднего</a:t>
            </a:r>
            <a:r>
              <a:rPr sz="1800" spc="-10" dirty="0">
                <a:latin typeface="Corbel"/>
                <a:cs typeface="Corbel"/>
              </a:rPr>
              <a:t> общего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образования".</a:t>
            </a:r>
            <a:endParaRPr sz="18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55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1800" b="1" spc="-5" dirty="0">
                <a:latin typeface="Corbel"/>
                <a:cs typeface="Corbel"/>
              </a:rPr>
              <a:t>Приказ</a:t>
            </a:r>
            <a:r>
              <a:rPr sz="1800" b="1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Министерства</a:t>
            </a:r>
            <a:r>
              <a:rPr sz="1800" b="1" spc="30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просвещения</a:t>
            </a:r>
            <a:r>
              <a:rPr sz="1800" b="1" spc="35" dirty="0">
                <a:latin typeface="Corbel"/>
                <a:cs typeface="Corbel"/>
              </a:rPr>
              <a:t> </a:t>
            </a:r>
            <a:r>
              <a:rPr sz="1800" b="1" spc="-15" dirty="0">
                <a:latin typeface="Corbel"/>
                <a:cs typeface="Corbel"/>
              </a:rPr>
              <a:t>Российской</a:t>
            </a:r>
            <a:r>
              <a:rPr sz="1800" b="1" spc="-120" dirty="0">
                <a:latin typeface="Corbel"/>
                <a:cs typeface="Corbel"/>
              </a:rPr>
              <a:t> </a:t>
            </a:r>
            <a:r>
              <a:rPr sz="1800" b="1" spc="-15" dirty="0">
                <a:latin typeface="Corbel"/>
                <a:cs typeface="Corbel"/>
              </a:rPr>
              <a:t>Федерации</a:t>
            </a:r>
            <a:r>
              <a:rPr sz="1800" b="1" spc="2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от</a:t>
            </a:r>
            <a:endParaRPr sz="18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1800" b="1" spc="-10" dirty="0">
                <a:latin typeface="Corbel"/>
                <a:cs typeface="Corbel"/>
              </a:rPr>
              <a:t>08.05.2019</a:t>
            </a:r>
            <a:r>
              <a:rPr sz="1800" b="1" spc="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N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b="1" spc="-20" dirty="0">
                <a:latin typeface="Corbel"/>
                <a:cs typeface="Corbel"/>
              </a:rPr>
              <a:t>233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"О</a:t>
            </a:r>
            <a:r>
              <a:rPr sz="1800" spc="-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внесении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изменений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в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федеральный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перечень</a:t>
            </a:r>
            <a:endParaRPr sz="1800">
              <a:latin typeface="Corbel"/>
              <a:cs typeface="Corbel"/>
            </a:endParaRPr>
          </a:p>
          <a:p>
            <a:pPr marL="294640" marR="31115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учебников,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рекомендуемых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к</a:t>
            </a:r>
            <a:r>
              <a:rPr sz="1800" spc="-10" dirty="0">
                <a:latin typeface="Corbel"/>
                <a:cs typeface="Corbel"/>
              </a:rPr>
              <a:t> использованию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при</a:t>
            </a:r>
            <a:r>
              <a:rPr sz="1800" spc="-5" dirty="0">
                <a:latin typeface="Corbel"/>
                <a:cs typeface="Corbel"/>
              </a:rPr>
              <a:t> реализации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имеющих 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государственную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аккредитацию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образовательных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программ</a:t>
            </a:r>
            <a:r>
              <a:rPr sz="1800" spc="-4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начального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общего,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основного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общего,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среднего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общего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образования,</a:t>
            </a:r>
            <a:endParaRPr sz="1800">
              <a:latin typeface="Corbel"/>
              <a:cs typeface="Corbel"/>
            </a:endParaRPr>
          </a:p>
          <a:p>
            <a:pPr marL="294640" marR="75946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orbel"/>
                <a:cs typeface="Corbel"/>
              </a:rPr>
              <a:t>утвержденный</a:t>
            </a:r>
            <a:r>
              <a:rPr sz="1800" spc="6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приказом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Министерства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просвещения</a:t>
            </a:r>
            <a:r>
              <a:rPr sz="1800" spc="45" dirty="0">
                <a:latin typeface="Corbel"/>
                <a:cs typeface="Corbel"/>
              </a:rPr>
              <a:t> </a:t>
            </a:r>
            <a:r>
              <a:rPr sz="1800" spc="-25" dirty="0">
                <a:latin typeface="Corbel"/>
                <a:cs typeface="Corbel"/>
              </a:rPr>
              <a:t>Российской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Федерации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от</a:t>
            </a:r>
            <a:r>
              <a:rPr sz="1800" spc="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28</a:t>
            </a:r>
            <a:r>
              <a:rPr sz="1800" spc="-10" dirty="0">
                <a:latin typeface="Corbel"/>
                <a:cs typeface="Corbel"/>
              </a:rPr>
              <a:t> декабря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2018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65" dirty="0">
                <a:latin typeface="Corbel"/>
                <a:cs typeface="Corbel"/>
              </a:rPr>
              <a:t>г.</a:t>
            </a:r>
            <a:r>
              <a:rPr sz="1800" spc="-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N </a:t>
            </a:r>
            <a:r>
              <a:rPr sz="1800" spc="-15" dirty="0">
                <a:latin typeface="Corbel"/>
                <a:cs typeface="Corbel"/>
              </a:rPr>
              <a:t>345".</a:t>
            </a:r>
            <a:endParaRPr sz="18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1800" b="1" spc="-5" dirty="0">
                <a:latin typeface="Corbel"/>
                <a:cs typeface="Corbel"/>
              </a:rPr>
              <a:t>Приказ</a:t>
            </a:r>
            <a:r>
              <a:rPr sz="1800" b="1" spc="-2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Министерства</a:t>
            </a:r>
            <a:r>
              <a:rPr sz="1800" b="1" spc="15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Просвещения</a:t>
            </a:r>
            <a:r>
              <a:rPr sz="1800" b="1" spc="2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РФ</a:t>
            </a:r>
            <a:r>
              <a:rPr sz="1800" b="1" spc="-1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№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819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от </a:t>
            </a:r>
            <a:r>
              <a:rPr sz="1800" b="1" spc="-10" dirty="0">
                <a:latin typeface="Corbel"/>
                <a:cs typeface="Corbel"/>
              </a:rPr>
              <a:t>12.11.2021</a:t>
            </a:r>
            <a:r>
              <a:rPr sz="1800" b="1" spc="1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«Об</a:t>
            </a:r>
            <a:endParaRPr sz="1800">
              <a:latin typeface="Corbel"/>
              <a:cs typeface="Corbel"/>
            </a:endParaRPr>
          </a:p>
          <a:p>
            <a:pPr marL="294640" marR="5080">
              <a:lnSpc>
                <a:spcPct val="100000"/>
              </a:lnSpc>
            </a:pPr>
            <a:r>
              <a:rPr sz="1800" spc="-10" dirty="0">
                <a:latin typeface="Corbel"/>
                <a:cs typeface="Corbel"/>
              </a:rPr>
              <a:t>утверждении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Порядка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формирования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федерального</a:t>
            </a:r>
            <a:r>
              <a:rPr sz="1800" spc="3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перечня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учебников, </a:t>
            </a:r>
            <a:r>
              <a:rPr sz="1800" spc="-345" dirty="0">
                <a:latin typeface="Corbel"/>
                <a:cs typeface="Corbel"/>
              </a:rPr>
              <a:t> </a:t>
            </a:r>
            <a:r>
              <a:rPr sz="1800" spc="-15" dirty="0">
                <a:latin typeface="Corbel"/>
                <a:cs typeface="Corbel"/>
              </a:rPr>
              <a:t>допущенных</a:t>
            </a:r>
            <a:r>
              <a:rPr sz="1800" spc="5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к</a:t>
            </a:r>
            <a:r>
              <a:rPr sz="1800" spc="-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использованию</a:t>
            </a:r>
            <a:r>
              <a:rPr sz="1800" spc="4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при</a:t>
            </a:r>
            <a:r>
              <a:rPr sz="1800" spc="-5" dirty="0">
                <a:latin typeface="Corbel"/>
                <a:cs typeface="Corbel"/>
              </a:rPr>
              <a:t> реализации</a:t>
            </a:r>
            <a:r>
              <a:rPr sz="1800" spc="-10" dirty="0">
                <a:latin typeface="Corbel"/>
                <a:cs typeface="Corbel"/>
              </a:rPr>
              <a:t> имеющих</a:t>
            </a:r>
            <a:endParaRPr sz="18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orbel"/>
                <a:cs typeface="Corbel"/>
              </a:rPr>
              <a:t>государственную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аккредитацию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образовательных</a:t>
            </a:r>
            <a:r>
              <a:rPr sz="1800" spc="2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программ</a:t>
            </a:r>
            <a:r>
              <a:rPr sz="1800" spc="-2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начального</a:t>
            </a:r>
            <a:endParaRPr sz="18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1800" spc="-10" dirty="0">
                <a:latin typeface="Corbel"/>
                <a:cs typeface="Corbel"/>
              </a:rPr>
              <a:t>общего,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основного</a:t>
            </a:r>
            <a:r>
              <a:rPr sz="1800" spc="3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общего,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среднего</a:t>
            </a:r>
            <a:r>
              <a:rPr sz="1800" spc="-10" dirty="0">
                <a:latin typeface="Corbel"/>
                <a:cs typeface="Corbel"/>
              </a:rPr>
              <a:t> общего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образования»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4080" y="86360"/>
            <a:ext cx="7426959" cy="1656080"/>
            <a:chOff x="894080" y="86360"/>
            <a:chExt cx="7426959" cy="1656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4080" y="86360"/>
              <a:ext cx="7426959" cy="8026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4080" y="513079"/>
              <a:ext cx="7366000" cy="8026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4080" y="939799"/>
              <a:ext cx="5194300" cy="80263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22680" y="170497"/>
            <a:ext cx="690372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Нормативные документы, </a:t>
            </a:r>
            <a:r>
              <a:rPr sz="2800" spc="-10" dirty="0"/>
              <a:t>подготовленные </a:t>
            </a:r>
            <a:r>
              <a:rPr sz="2800" spc="-570" dirty="0"/>
              <a:t> </a:t>
            </a:r>
            <a:r>
              <a:rPr sz="2800" spc="-10" dirty="0"/>
              <a:t>федеральными </a:t>
            </a:r>
            <a:r>
              <a:rPr sz="2800" dirty="0"/>
              <a:t>органами </a:t>
            </a:r>
            <a:r>
              <a:rPr sz="2800" spc="-10" dirty="0"/>
              <a:t>государственной </a:t>
            </a:r>
            <a:r>
              <a:rPr sz="2800" spc="-565" dirty="0"/>
              <a:t> </a:t>
            </a:r>
            <a:r>
              <a:rPr sz="2800" spc="-5" dirty="0"/>
              <a:t>власти по</a:t>
            </a:r>
            <a:r>
              <a:rPr sz="2800" spc="-25" dirty="0"/>
              <a:t> </a:t>
            </a:r>
            <a:r>
              <a:rPr sz="2800" spc="-5" dirty="0"/>
              <a:t>учебным </a:t>
            </a:r>
            <a:r>
              <a:rPr sz="2800" spc="-10" dirty="0"/>
              <a:t>изданиям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1098550" y="1716659"/>
            <a:ext cx="7724775" cy="505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1940" algn="just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8571"/>
              <a:buFont typeface="Wingdings 2"/>
              <a:buChar char=""/>
              <a:tabLst>
                <a:tab pos="294640" algn="l"/>
              </a:tabLst>
            </a:pPr>
            <a:r>
              <a:rPr sz="2100" b="1" spc="-5" dirty="0">
                <a:latin typeface="Corbel"/>
                <a:cs typeface="Corbel"/>
              </a:rPr>
              <a:t>Приказ</a:t>
            </a:r>
            <a:r>
              <a:rPr sz="2100" b="1" spc="-10" dirty="0">
                <a:latin typeface="Corbel"/>
                <a:cs typeface="Corbel"/>
              </a:rPr>
              <a:t> </a:t>
            </a:r>
            <a:r>
              <a:rPr sz="2100" b="1" spc="-5" dirty="0">
                <a:latin typeface="Corbel"/>
                <a:cs typeface="Corbel"/>
              </a:rPr>
              <a:t>Министерства</a:t>
            </a:r>
            <a:r>
              <a:rPr sz="2100" b="1" spc="-15" dirty="0">
                <a:latin typeface="Corbel"/>
                <a:cs typeface="Corbel"/>
              </a:rPr>
              <a:t> </a:t>
            </a:r>
            <a:r>
              <a:rPr sz="2100" b="1" spc="-10" dirty="0">
                <a:latin typeface="Corbel"/>
                <a:cs typeface="Corbel"/>
              </a:rPr>
              <a:t>просвещения</a:t>
            </a:r>
            <a:r>
              <a:rPr sz="2100" b="1" spc="-15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РФ от</a:t>
            </a:r>
            <a:r>
              <a:rPr sz="2100" b="1" spc="10" dirty="0">
                <a:latin typeface="Corbel"/>
                <a:cs typeface="Corbel"/>
              </a:rPr>
              <a:t> </a:t>
            </a:r>
            <a:r>
              <a:rPr sz="2100" b="1" spc="-15" dirty="0">
                <a:latin typeface="Corbel"/>
                <a:cs typeface="Corbel"/>
              </a:rPr>
              <a:t>23.10.2019</a:t>
            </a:r>
            <a:r>
              <a:rPr sz="2100" b="1" spc="30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№</a:t>
            </a:r>
            <a:r>
              <a:rPr sz="2100" b="1" spc="-5" dirty="0">
                <a:latin typeface="Corbel"/>
                <a:cs typeface="Corbel"/>
              </a:rPr>
              <a:t> </a:t>
            </a:r>
            <a:r>
              <a:rPr sz="2100" b="1" spc="5" dirty="0">
                <a:latin typeface="Corbel"/>
                <a:cs typeface="Corbel"/>
              </a:rPr>
              <a:t>ВБ-</a:t>
            </a:r>
            <a:endParaRPr sz="2100">
              <a:latin typeface="Corbel"/>
              <a:cs typeface="Corbel"/>
            </a:endParaRPr>
          </a:p>
          <a:p>
            <a:pPr marL="294640" algn="just">
              <a:lnSpc>
                <a:spcPct val="100000"/>
              </a:lnSpc>
            </a:pPr>
            <a:r>
              <a:rPr sz="2100" b="1" spc="-10" dirty="0">
                <a:latin typeface="Corbel"/>
                <a:cs typeface="Corbel"/>
              </a:rPr>
              <a:t>47/04</a:t>
            </a:r>
            <a:r>
              <a:rPr sz="2100" b="1" spc="1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«Об</a:t>
            </a:r>
            <a:r>
              <a:rPr sz="2100" spc="2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использовании</a:t>
            </a:r>
            <a:r>
              <a:rPr sz="2100" spc="3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рабочих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20" dirty="0">
                <a:latin typeface="Corbel"/>
                <a:cs typeface="Corbel"/>
              </a:rPr>
              <a:t>тетрадей»</a:t>
            </a:r>
            <a:endParaRPr sz="2100">
              <a:latin typeface="Corbel"/>
              <a:cs typeface="Corbel"/>
            </a:endParaRPr>
          </a:p>
          <a:p>
            <a:pPr marL="294640" indent="-281940" algn="just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8571"/>
              <a:buFont typeface="Wingdings 2"/>
              <a:buChar char=""/>
              <a:tabLst>
                <a:tab pos="294640" algn="l"/>
              </a:tabLst>
            </a:pPr>
            <a:r>
              <a:rPr sz="2100" b="1" spc="-5" dirty="0">
                <a:latin typeface="Corbel"/>
                <a:cs typeface="Corbel"/>
              </a:rPr>
              <a:t>Письмо Минпросвещения</a:t>
            </a:r>
            <a:r>
              <a:rPr sz="2100" b="1" spc="-10" dirty="0">
                <a:latin typeface="Corbel"/>
                <a:cs typeface="Corbel"/>
              </a:rPr>
              <a:t> </a:t>
            </a:r>
            <a:r>
              <a:rPr sz="2100" b="1" spc="-30" dirty="0">
                <a:latin typeface="Corbel"/>
                <a:cs typeface="Corbel"/>
              </a:rPr>
              <a:t>России</a:t>
            </a:r>
            <a:r>
              <a:rPr sz="2100" b="1" spc="30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от </a:t>
            </a:r>
            <a:r>
              <a:rPr sz="2100" b="1" spc="-10" dirty="0">
                <a:latin typeface="Corbel"/>
                <a:cs typeface="Corbel"/>
              </a:rPr>
              <a:t>11.11.2021</a:t>
            </a:r>
            <a:r>
              <a:rPr sz="2100" b="1" dirty="0">
                <a:latin typeface="Corbel"/>
                <a:cs typeface="Corbel"/>
              </a:rPr>
              <a:t> N</a:t>
            </a:r>
            <a:r>
              <a:rPr sz="2100" b="1" spc="-10" dirty="0">
                <a:latin typeface="Corbel"/>
                <a:cs typeface="Corbel"/>
              </a:rPr>
              <a:t> 03-1899</a:t>
            </a:r>
            <a:r>
              <a:rPr sz="2100" b="1" spc="2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"Об</a:t>
            </a:r>
            <a:endParaRPr sz="2100">
              <a:latin typeface="Corbel"/>
              <a:cs typeface="Corbel"/>
            </a:endParaRPr>
          </a:p>
          <a:p>
            <a:pPr marL="294640" algn="just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orbel"/>
                <a:cs typeface="Corbel"/>
              </a:rPr>
              <a:t>обеспечении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учебными</a:t>
            </a:r>
            <a:r>
              <a:rPr sz="2100" spc="2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изданиями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(учебниками</a:t>
            </a:r>
            <a:r>
              <a:rPr sz="2100" spc="2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 </a:t>
            </a:r>
            <a:r>
              <a:rPr sz="2100" spc="-5" dirty="0">
                <a:latin typeface="Corbel"/>
                <a:cs typeface="Corbel"/>
              </a:rPr>
              <a:t>учебными</a:t>
            </a:r>
            <a:endParaRPr sz="2100">
              <a:latin typeface="Corbel"/>
              <a:cs typeface="Corbel"/>
            </a:endParaRPr>
          </a:p>
          <a:p>
            <a:pPr marL="294640" algn="just">
              <a:lnSpc>
                <a:spcPct val="100000"/>
              </a:lnSpc>
            </a:pPr>
            <a:r>
              <a:rPr sz="2100" spc="-5" dirty="0">
                <a:latin typeface="Corbel"/>
                <a:cs typeface="Corbel"/>
              </a:rPr>
              <a:t>пособиями)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обучающихся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в</a:t>
            </a:r>
            <a:r>
              <a:rPr sz="2100" spc="-15" dirty="0">
                <a:latin typeface="Corbel"/>
                <a:cs typeface="Corbel"/>
              </a:rPr>
              <a:t> </a:t>
            </a:r>
            <a:r>
              <a:rPr sz="2100" spc="-35" dirty="0">
                <a:latin typeface="Corbel"/>
                <a:cs typeface="Corbel"/>
              </a:rPr>
              <a:t>2022/23</a:t>
            </a:r>
            <a:r>
              <a:rPr sz="2100" spc="-2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учебном</a:t>
            </a:r>
            <a:r>
              <a:rPr sz="2100" spc="25" dirty="0">
                <a:latin typeface="Corbel"/>
                <a:cs typeface="Corbel"/>
              </a:rPr>
              <a:t> </a:t>
            </a:r>
            <a:r>
              <a:rPr sz="2100" spc="-25" dirty="0">
                <a:latin typeface="Corbel"/>
                <a:cs typeface="Corbel"/>
              </a:rPr>
              <a:t>году»</a:t>
            </a:r>
            <a:endParaRPr sz="2100">
              <a:latin typeface="Corbel"/>
              <a:cs typeface="Corbel"/>
            </a:endParaRPr>
          </a:p>
          <a:p>
            <a:pPr marL="294640" marR="410209" indent="-281940" algn="just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8571"/>
              <a:buFont typeface="Wingdings 2"/>
              <a:buChar char=""/>
              <a:tabLst>
                <a:tab pos="294640" algn="l"/>
              </a:tabLst>
            </a:pPr>
            <a:r>
              <a:rPr sz="2100" i="1" spc="-5" dirty="0">
                <a:latin typeface="Corbel"/>
                <a:cs typeface="Corbel"/>
              </a:rPr>
              <a:t>Минпросвещения </a:t>
            </a:r>
            <a:r>
              <a:rPr sz="2100" i="1" spc="-15" dirty="0">
                <a:latin typeface="Corbel"/>
                <a:cs typeface="Corbel"/>
              </a:rPr>
              <a:t>России </a:t>
            </a:r>
            <a:r>
              <a:rPr sz="2100" i="1" spc="-5" dirty="0">
                <a:latin typeface="Corbel"/>
                <a:cs typeface="Corbel"/>
              </a:rPr>
              <a:t>дало разъяснения </a:t>
            </a:r>
            <a:r>
              <a:rPr sz="2100" i="1" dirty="0">
                <a:latin typeface="Corbel"/>
                <a:cs typeface="Corbel"/>
              </a:rPr>
              <a:t>об </a:t>
            </a:r>
            <a:r>
              <a:rPr sz="2100" i="1" spc="-10" dirty="0">
                <a:latin typeface="Corbel"/>
                <a:cs typeface="Corbel"/>
              </a:rPr>
              <a:t>использовании </a:t>
            </a:r>
            <a:r>
              <a:rPr sz="2100" i="1" spc="-409" dirty="0">
                <a:latin typeface="Corbel"/>
                <a:cs typeface="Corbel"/>
              </a:rPr>
              <a:t> </a:t>
            </a:r>
            <a:r>
              <a:rPr sz="2100" i="1" dirty="0">
                <a:latin typeface="Corbel"/>
                <a:cs typeface="Corbel"/>
              </a:rPr>
              <a:t>ш</a:t>
            </a:r>
            <a:r>
              <a:rPr sz="2100" i="1" spc="-50" dirty="0">
                <a:latin typeface="Corbel"/>
                <a:cs typeface="Corbel"/>
              </a:rPr>
              <a:t>к</a:t>
            </a:r>
            <a:r>
              <a:rPr sz="2100" i="1" spc="-35" dirty="0">
                <a:latin typeface="Corbel"/>
                <a:cs typeface="Corbel"/>
              </a:rPr>
              <a:t>о</a:t>
            </a:r>
            <a:r>
              <a:rPr sz="2100" i="1" spc="-5" dirty="0">
                <a:latin typeface="Corbel"/>
                <a:cs typeface="Corbel"/>
              </a:rPr>
              <a:t>лам</a:t>
            </a:r>
            <a:r>
              <a:rPr sz="2100" i="1" dirty="0">
                <a:latin typeface="Corbel"/>
                <a:cs typeface="Corbel"/>
              </a:rPr>
              <a:t>и</a:t>
            </a:r>
            <a:r>
              <a:rPr sz="2100" i="1" spc="10" dirty="0">
                <a:latin typeface="Corbel"/>
                <a:cs typeface="Corbel"/>
              </a:rPr>
              <a:t> </a:t>
            </a:r>
            <a:r>
              <a:rPr sz="2100" i="1" spc="-5" dirty="0">
                <a:latin typeface="Corbel"/>
                <a:cs typeface="Corbel"/>
              </a:rPr>
              <a:t>учебн</a:t>
            </a:r>
            <a:r>
              <a:rPr sz="2100" i="1" spc="-15" dirty="0">
                <a:latin typeface="Corbel"/>
                <a:cs typeface="Corbel"/>
              </a:rPr>
              <a:t>и</a:t>
            </a:r>
            <a:r>
              <a:rPr sz="2100" i="1" spc="-50" dirty="0">
                <a:latin typeface="Corbel"/>
                <a:cs typeface="Corbel"/>
              </a:rPr>
              <a:t>к</a:t>
            </a:r>
            <a:r>
              <a:rPr sz="2100" i="1" spc="5" dirty="0">
                <a:latin typeface="Corbel"/>
                <a:cs typeface="Corbel"/>
              </a:rPr>
              <a:t>о</a:t>
            </a:r>
            <a:r>
              <a:rPr sz="2100" i="1" dirty="0">
                <a:latin typeface="Corbel"/>
                <a:cs typeface="Corbel"/>
              </a:rPr>
              <a:t>в</a:t>
            </a:r>
            <a:r>
              <a:rPr sz="2100" i="1" spc="15" dirty="0">
                <a:latin typeface="Corbel"/>
                <a:cs typeface="Corbel"/>
              </a:rPr>
              <a:t> </a:t>
            </a:r>
            <a:r>
              <a:rPr sz="2100" i="1" dirty="0">
                <a:latin typeface="Corbel"/>
                <a:cs typeface="Corbel"/>
              </a:rPr>
              <a:t>в </a:t>
            </a:r>
            <a:r>
              <a:rPr sz="2100" i="1" spc="-10" dirty="0">
                <a:latin typeface="Corbel"/>
                <a:cs typeface="Corbel"/>
              </a:rPr>
              <a:t>п</a:t>
            </a:r>
            <a:r>
              <a:rPr sz="2100" i="1" spc="-5" dirty="0">
                <a:latin typeface="Corbel"/>
                <a:cs typeface="Corbel"/>
              </a:rPr>
              <a:t>е</a:t>
            </a:r>
            <a:r>
              <a:rPr sz="2100" i="1" spc="-10" dirty="0">
                <a:latin typeface="Corbel"/>
                <a:cs typeface="Corbel"/>
              </a:rPr>
              <a:t>ри</a:t>
            </a:r>
            <a:r>
              <a:rPr sz="2100" i="1" spc="5" dirty="0">
                <a:latin typeface="Corbel"/>
                <a:cs typeface="Corbel"/>
              </a:rPr>
              <a:t>о</a:t>
            </a:r>
            <a:r>
              <a:rPr sz="2100" i="1" dirty="0">
                <a:latin typeface="Corbel"/>
                <a:cs typeface="Corbel"/>
              </a:rPr>
              <a:t>д</a:t>
            </a:r>
            <a:r>
              <a:rPr sz="2100" i="1" spc="25" dirty="0">
                <a:latin typeface="Corbel"/>
                <a:cs typeface="Corbel"/>
              </a:rPr>
              <a:t> </a:t>
            </a:r>
            <a:r>
              <a:rPr sz="2100" i="1" spc="-10" dirty="0">
                <a:latin typeface="Corbel"/>
                <a:cs typeface="Corbel"/>
              </a:rPr>
              <a:t>п</a:t>
            </a:r>
            <a:r>
              <a:rPr sz="2100" i="1" spc="-5" dirty="0">
                <a:latin typeface="Corbel"/>
                <a:cs typeface="Corbel"/>
              </a:rPr>
              <a:t>е</a:t>
            </a:r>
            <a:r>
              <a:rPr sz="2100" i="1" spc="-10" dirty="0">
                <a:latin typeface="Corbel"/>
                <a:cs typeface="Corbel"/>
              </a:rPr>
              <a:t>р</a:t>
            </a:r>
            <a:r>
              <a:rPr sz="2100" i="1" spc="-5" dirty="0">
                <a:latin typeface="Corbel"/>
                <a:cs typeface="Corbel"/>
              </a:rPr>
              <a:t>е</a:t>
            </a:r>
            <a:r>
              <a:rPr sz="2100" i="1" spc="-15" dirty="0">
                <a:latin typeface="Corbel"/>
                <a:cs typeface="Corbel"/>
              </a:rPr>
              <a:t>х</a:t>
            </a:r>
            <a:r>
              <a:rPr sz="2100" i="1" spc="5" dirty="0">
                <a:latin typeface="Corbel"/>
                <a:cs typeface="Corbel"/>
              </a:rPr>
              <a:t>о</a:t>
            </a:r>
            <a:r>
              <a:rPr sz="2100" i="1" spc="-10" dirty="0">
                <a:latin typeface="Corbel"/>
                <a:cs typeface="Corbel"/>
              </a:rPr>
              <a:t>д</a:t>
            </a:r>
            <a:r>
              <a:rPr sz="2100" i="1" dirty="0">
                <a:latin typeface="Corbel"/>
                <a:cs typeface="Corbel"/>
              </a:rPr>
              <a:t>а</a:t>
            </a:r>
            <a:r>
              <a:rPr sz="2100" i="1" spc="30" dirty="0">
                <a:latin typeface="Corbel"/>
                <a:cs typeface="Corbel"/>
              </a:rPr>
              <a:t> </a:t>
            </a:r>
            <a:r>
              <a:rPr sz="2100" i="1" dirty="0">
                <a:latin typeface="Corbel"/>
                <a:cs typeface="Corbel"/>
              </a:rPr>
              <a:t>на </a:t>
            </a:r>
            <a:r>
              <a:rPr sz="2100" i="1" spc="-5" dirty="0">
                <a:latin typeface="Corbel"/>
                <a:cs typeface="Corbel"/>
              </a:rPr>
              <a:t>обн</a:t>
            </a:r>
            <a:r>
              <a:rPr sz="2100" i="1" dirty="0">
                <a:latin typeface="Corbel"/>
                <a:cs typeface="Corbel"/>
              </a:rPr>
              <a:t>овленн</a:t>
            </a:r>
            <a:r>
              <a:rPr sz="2100" i="1" spc="-10" dirty="0">
                <a:latin typeface="Corbel"/>
                <a:cs typeface="Corbel"/>
              </a:rPr>
              <a:t>ы</a:t>
            </a:r>
            <a:r>
              <a:rPr sz="2100" i="1" dirty="0">
                <a:latin typeface="Corbel"/>
                <a:cs typeface="Corbel"/>
              </a:rPr>
              <a:t>е</a:t>
            </a:r>
            <a:r>
              <a:rPr sz="2100" i="1" spc="-100" dirty="0">
                <a:latin typeface="Corbel"/>
                <a:cs typeface="Corbel"/>
              </a:rPr>
              <a:t> </a:t>
            </a:r>
            <a:r>
              <a:rPr sz="2100" i="1" dirty="0">
                <a:latin typeface="Corbel"/>
                <a:cs typeface="Corbel"/>
              </a:rPr>
              <a:t>ФГОС  </a:t>
            </a:r>
            <a:r>
              <a:rPr sz="2100" i="1" spc="-20" dirty="0">
                <a:latin typeface="Corbel"/>
                <a:cs typeface="Corbel"/>
              </a:rPr>
              <a:t>2021</a:t>
            </a:r>
            <a:endParaRPr sz="2100">
              <a:latin typeface="Corbel"/>
              <a:cs typeface="Corbel"/>
            </a:endParaRPr>
          </a:p>
          <a:p>
            <a:pPr marL="294640" indent="-281940" algn="just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8571"/>
              <a:buFont typeface="Wingdings 2"/>
              <a:buChar char=""/>
              <a:tabLst>
                <a:tab pos="294640" algn="l"/>
              </a:tabLst>
            </a:pPr>
            <a:r>
              <a:rPr sz="2100" b="1" spc="-5" dirty="0">
                <a:latin typeface="Corbel"/>
                <a:cs typeface="Corbel"/>
              </a:rPr>
              <a:t>Приказ</a:t>
            </a:r>
            <a:r>
              <a:rPr sz="2100" b="1" spc="-10" dirty="0">
                <a:latin typeface="Corbel"/>
                <a:cs typeface="Corbel"/>
              </a:rPr>
              <a:t> </a:t>
            </a:r>
            <a:r>
              <a:rPr sz="2100" b="1" spc="-5" dirty="0">
                <a:latin typeface="Corbel"/>
                <a:cs typeface="Corbel"/>
              </a:rPr>
              <a:t>Министерства</a:t>
            </a:r>
            <a:r>
              <a:rPr sz="2100" b="1" spc="-20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образования</a:t>
            </a:r>
            <a:r>
              <a:rPr sz="2100" b="1" spc="-15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и</a:t>
            </a:r>
            <a:r>
              <a:rPr sz="2100" b="1" spc="-5" dirty="0">
                <a:latin typeface="Corbel"/>
                <a:cs typeface="Corbel"/>
              </a:rPr>
              <a:t> науки </a:t>
            </a:r>
            <a:r>
              <a:rPr sz="2100" b="1" dirty="0">
                <a:latin typeface="Corbel"/>
                <a:cs typeface="Corbel"/>
              </a:rPr>
              <a:t>РФ от 9</a:t>
            </a:r>
            <a:r>
              <a:rPr sz="2100" b="1" spc="10" dirty="0">
                <a:latin typeface="Corbel"/>
                <a:cs typeface="Corbel"/>
              </a:rPr>
              <a:t> </a:t>
            </a:r>
            <a:r>
              <a:rPr sz="2100" b="1" spc="-10" dirty="0">
                <a:latin typeface="Corbel"/>
                <a:cs typeface="Corbel"/>
              </a:rPr>
              <a:t>июня</a:t>
            </a:r>
            <a:r>
              <a:rPr sz="2100" b="1" spc="5" dirty="0">
                <a:latin typeface="Corbel"/>
                <a:cs typeface="Corbel"/>
              </a:rPr>
              <a:t> </a:t>
            </a:r>
            <a:r>
              <a:rPr sz="2100" b="1" spc="-15" dirty="0">
                <a:latin typeface="Corbel"/>
                <a:cs typeface="Corbel"/>
              </a:rPr>
              <a:t>2016</a:t>
            </a:r>
            <a:endParaRPr sz="2100">
              <a:latin typeface="Corbel"/>
              <a:cs typeface="Corbel"/>
            </a:endParaRPr>
          </a:p>
          <a:p>
            <a:pPr marL="294640" marR="1381125">
              <a:lnSpc>
                <a:spcPct val="100000"/>
              </a:lnSpc>
            </a:pPr>
            <a:r>
              <a:rPr sz="2100" b="1" spc="-70" dirty="0">
                <a:latin typeface="Corbel"/>
                <a:cs typeface="Corbel"/>
              </a:rPr>
              <a:t>г.</a:t>
            </a:r>
            <a:r>
              <a:rPr sz="2100" b="1" spc="-15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N</a:t>
            </a:r>
            <a:r>
              <a:rPr sz="2100" b="1" spc="-10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699</a:t>
            </a:r>
            <a:r>
              <a:rPr sz="2100" b="1" spc="1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«Об </a:t>
            </a:r>
            <a:r>
              <a:rPr sz="2100" spc="-15" dirty="0">
                <a:latin typeface="Corbel"/>
                <a:cs typeface="Corbel"/>
              </a:rPr>
              <a:t>утверждении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перечня </a:t>
            </a:r>
            <a:r>
              <a:rPr sz="2100" spc="-10" dirty="0">
                <a:latin typeface="Corbel"/>
                <a:cs typeface="Corbel"/>
              </a:rPr>
              <a:t>организаций, 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осуществляющих</a:t>
            </a:r>
            <a:r>
              <a:rPr sz="2100" spc="3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выпуск</a:t>
            </a:r>
            <a:r>
              <a:rPr sz="2100" spc="-1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учебных</a:t>
            </a:r>
            <a:r>
              <a:rPr sz="2100" spc="3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пособий,</a:t>
            </a:r>
            <a:r>
              <a:rPr sz="2100" spc="1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которые</a:t>
            </a:r>
            <a:endParaRPr sz="2100">
              <a:latin typeface="Corbel"/>
              <a:cs typeface="Corbel"/>
            </a:endParaRPr>
          </a:p>
          <a:p>
            <a:pPr marL="294640" marR="387350">
              <a:lnSpc>
                <a:spcPct val="100000"/>
              </a:lnSpc>
            </a:pPr>
            <a:r>
              <a:rPr sz="2100" spc="-15" dirty="0">
                <a:latin typeface="Corbel"/>
                <a:cs typeface="Corbel"/>
              </a:rPr>
              <a:t>допускаются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к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использованию</a:t>
            </a:r>
            <a:r>
              <a:rPr sz="2100" spc="3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при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реализации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имеющих 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государственную</a:t>
            </a:r>
            <a:r>
              <a:rPr sz="2100" spc="5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аккредитацию</a:t>
            </a:r>
            <a:r>
              <a:rPr sz="2100" spc="8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образовательных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программ </a:t>
            </a:r>
            <a:r>
              <a:rPr sz="2100" spc="-40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начального</a:t>
            </a:r>
            <a:r>
              <a:rPr sz="2100" spc="1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общего,</a:t>
            </a:r>
            <a:r>
              <a:rPr sz="2100" spc="2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основного </a:t>
            </a:r>
            <a:r>
              <a:rPr sz="2100" spc="-15" dirty="0">
                <a:latin typeface="Corbel"/>
                <a:cs typeface="Corbel"/>
              </a:rPr>
              <a:t>общего,</a:t>
            </a:r>
            <a:r>
              <a:rPr sz="210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среднего</a:t>
            </a:r>
            <a:r>
              <a:rPr sz="2100" spc="3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общего </a:t>
            </a:r>
            <a:r>
              <a:rPr sz="2100" spc="-10" dirty="0">
                <a:latin typeface="Corbel"/>
                <a:cs typeface="Corbel"/>
              </a:rPr>
              <a:t> образования»</a:t>
            </a:r>
            <a:endParaRPr sz="2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2180" y="467359"/>
            <a:ext cx="7942580" cy="914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34427" y="564515"/>
            <a:ext cx="7564755" cy="538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Иные</a:t>
            </a:r>
            <a:r>
              <a:rPr sz="3200" b="1" spc="-15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562213"/>
                </a:solidFill>
                <a:latin typeface="Corbel"/>
                <a:cs typeface="Corbel"/>
              </a:rPr>
              <a:t>документы</a:t>
            </a:r>
            <a:r>
              <a:rPr sz="3200" b="1" spc="1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в</a:t>
            </a:r>
            <a:r>
              <a:rPr sz="3200" b="1" spc="-2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работе</a:t>
            </a:r>
            <a:r>
              <a:rPr sz="3200" b="1" spc="5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562213"/>
                </a:solidFill>
                <a:latin typeface="Corbel"/>
                <a:cs typeface="Corbel"/>
              </a:rPr>
              <a:t>библиотекаря</a:t>
            </a:r>
            <a:endParaRPr sz="32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Corbel"/>
              <a:cs typeface="Corbel"/>
            </a:endParaRPr>
          </a:p>
          <a:p>
            <a:pPr marL="294005" marR="5080" indent="-281940">
              <a:lnSpc>
                <a:spcPct val="100000"/>
              </a:lnSpc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dirty="0">
                <a:latin typeface="Corbel"/>
                <a:cs typeface="Corbel"/>
              </a:rPr>
              <a:t>Письмо </a:t>
            </a:r>
            <a:r>
              <a:rPr sz="3200" spc="-5" dirty="0">
                <a:latin typeface="Corbel"/>
                <a:cs typeface="Corbel"/>
              </a:rPr>
              <a:t>Министерства образования 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spc="-30" dirty="0">
                <a:latin typeface="Corbel"/>
                <a:cs typeface="Corbel"/>
              </a:rPr>
              <a:t>Российской </a:t>
            </a:r>
            <a:r>
              <a:rPr sz="3200" spc="-15" dirty="0">
                <a:latin typeface="Corbel"/>
                <a:cs typeface="Corbel"/>
              </a:rPr>
              <a:t>Федерации </a:t>
            </a:r>
            <a:r>
              <a:rPr sz="3200" spc="-5" dirty="0">
                <a:latin typeface="Corbel"/>
                <a:cs typeface="Corbel"/>
              </a:rPr>
              <a:t>от </a:t>
            </a:r>
            <a:r>
              <a:rPr sz="3200" spc="-25" dirty="0">
                <a:latin typeface="Corbel"/>
                <a:cs typeface="Corbel"/>
              </a:rPr>
              <a:t>23.03.2004 </a:t>
            </a:r>
            <a:r>
              <a:rPr sz="3200" dirty="0">
                <a:latin typeface="Corbel"/>
                <a:cs typeface="Corbel"/>
              </a:rPr>
              <a:t>№ 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14-51-70/13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«О</a:t>
            </a:r>
            <a:r>
              <a:rPr sz="3200" b="1" spc="-5" dirty="0">
                <a:latin typeface="Corbel"/>
                <a:cs typeface="Corbel"/>
              </a:rPr>
              <a:t> направлении</a:t>
            </a:r>
            <a:r>
              <a:rPr sz="3200" b="1" spc="20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примерного </a:t>
            </a:r>
            <a:r>
              <a:rPr sz="3200" b="1" spc="-645" dirty="0">
                <a:latin typeface="Corbel"/>
                <a:cs typeface="Corbel"/>
              </a:rPr>
              <a:t> </a:t>
            </a:r>
            <a:r>
              <a:rPr sz="3200" b="1" spc="-15" dirty="0">
                <a:latin typeface="Corbel"/>
                <a:cs typeface="Corbel"/>
              </a:rPr>
              <a:t>положения</a:t>
            </a:r>
            <a:r>
              <a:rPr sz="3200" b="1" spc="-5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о </a:t>
            </a:r>
            <a:r>
              <a:rPr sz="3200" b="1" spc="-15" dirty="0">
                <a:latin typeface="Corbel"/>
                <a:cs typeface="Corbel"/>
              </a:rPr>
              <a:t>библиотеке</a:t>
            </a:r>
            <a:endParaRPr sz="3200">
              <a:latin typeface="Corbel"/>
              <a:cs typeface="Corbel"/>
            </a:endParaRPr>
          </a:p>
          <a:p>
            <a:pPr marL="294005">
              <a:lnSpc>
                <a:spcPct val="100000"/>
              </a:lnSpc>
              <a:spcBef>
                <a:spcPts val="10"/>
              </a:spcBef>
            </a:pPr>
            <a:r>
              <a:rPr sz="3200" b="1" spc="-10" dirty="0">
                <a:latin typeface="Corbel"/>
                <a:cs typeface="Corbel"/>
              </a:rPr>
              <a:t>образовательного</a:t>
            </a:r>
            <a:r>
              <a:rPr sz="3200" b="1" spc="-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учреждения».</a:t>
            </a:r>
            <a:endParaRPr sz="3200">
              <a:latin typeface="Corbel"/>
              <a:cs typeface="Corbel"/>
            </a:endParaRPr>
          </a:p>
          <a:p>
            <a:pPr marL="294005" marR="163195" indent="-2819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spc="-50" dirty="0">
                <a:latin typeface="Corbel"/>
                <a:cs typeface="Corbel"/>
              </a:rPr>
              <a:t>Кодекс</a:t>
            </a:r>
            <a:r>
              <a:rPr sz="3200" spc="-2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этики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-25" dirty="0">
                <a:latin typeface="Corbel"/>
                <a:cs typeface="Corbel"/>
              </a:rPr>
              <a:t>школьных</a:t>
            </a:r>
            <a:r>
              <a:rPr sz="3200" spc="1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библиотекарей 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spc="-30" dirty="0">
                <a:latin typeface="Corbel"/>
                <a:cs typeface="Corbel"/>
              </a:rPr>
              <a:t>Российской </a:t>
            </a:r>
            <a:r>
              <a:rPr sz="3200" spc="-10" dirty="0">
                <a:latin typeface="Corbel"/>
                <a:cs typeface="Corbel"/>
              </a:rPr>
              <a:t>Федерации. </a:t>
            </a:r>
            <a:r>
              <a:rPr sz="3200" dirty="0">
                <a:latin typeface="Corbel"/>
                <a:cs typeface="Corbel"/>
              </a:rPr>
              <a:t>Принят </a:t>
            </a:r>
            <a:r>
              <a:rPr sz="3200" spc="-5" dirty="0">
                <a:latin typeface="Corbel"/>
                <a:cs typeface="Corbel"/>
              </a:rPr>
              <a:t>на </a:t>
            </a:r>
            <a:r>
              <a:rPr sz="3200" dirty="0">
                <a:latin typeface="Corbel"/>
                <a:cs typeface="Corbel"/>
              </a:rPr>
              <a:t>I 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15" dirty="0">
                <a:latin typeface="Corbel"/>
                <a:cs typeface="Corbel"/>
              </a:rPr>
              <a:t>съезде</a:t>
            </a:r>
            <a:r>
              <a:rPr sz="3200" spc="-40" dirty="0">
                <a:latin typeface="Corbel"/>
                <a:cs typeface="Corbel"/>
              </a:rPr>
              <a:t> </a:t>
            </a:r>
            <a:r>
              <a:rPr sz="3200" spc="-25" dirty="0">
                <a:latin typeface="Corbel"/>
                <a:cs typeface="Corbel"/>
              </a:rPr>
              <a:t>школьных</a:t>
            </a:r>
            <a:r>
              <a:rPr sz="3200" spc="2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библиотекарей 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spc="-30" dirty="0">
                <a:latin typeface="Corbel"/>
                <a:cs typeface="Corbel"/>
              </a:rPr>
              <a:t>Российской</a:t>
            </a:r>
            <a:r>
              <a:rPr sz="3200" spc="-130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Федерации</a:t>
            </a:r>
            <a:r>
              <a:rPr sz="3200" spc="-7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1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-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4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-15" dirty="0">
                <a:latin typeface="Corbel"/>
                <a:cs typeface="Corbel"/>
              </a:rPr>
              <a:t>июля</a:t>
            </a:r>
            <a:r>
              <a:rPr sz="3200" spc="-35" dirty="0">
                <a:latin typeface="Corbel"/>
                <a:cs typeface="Corbel"/>
              </a:rPr>
              <a:t> </a:t>
            </a:r>
            <a:r>
              <a:rPr sz="3200" spc="-20" dirty="0">
                <a:latin typeface="Corbel"/>
                <a:cs typeface="Corbel"/>
              </a:rPr>
              <a:t>2007</a:t>
            </a:r>
            <a:r>
              <a:rPr sz="3200" spc="15" dirty="0">
                <a:latin typeface="Corbel"/>
                <a:cs typeface="Corbel"/>
              </a:rPr>
              <a:t> </a:t>
            </a:r>
            <a:r>
              <a:rPr sz="3200" spc="-114" dirty="0">
                <a:latin typeface="Corbel"/>
                <a:cs typeface="Corbel"/>
              </a:rPr>
              <a:t>г.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1459" y="360679"/>
            <a:ext cx="4081780" cy="914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0588" y="0"/>
            <a:ext cx="647636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Методические</a:t>
            </a:r>
            <a:r>
              <a:rPr sz="3200" spc="-15" dirty="0"/>
              <a:t> </a:t>
            </a:r>
            <a:r>
              <a:rPr sz="3200" spc="-10" dirty="0"/>
              <a:t>материалы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sz="3200" spc="-5" dirty="0"/>
              <a:t>на</a:t>
            </a:r>
            <a:r>
              <a:rPr sz="3200" spc="-10" dirty="0"/>
              <a:t> </a:t>
            </a:r>
            <a:r>
              <a:rPr sz="3200" spc="-5" dirty="0"/>
              <a:t>сайте</a:t>
            </a:r>
            <a:r>
              <a:rPr sz="3200" spc="-135" dirty="0"/>
              <a:t> </a:t>
            </a:r>
            <a:r>
              <a:rPr sz="3200" spc="-5" dirty="0"/>
              <a:t>ФИМЦ</a:t>
            </a:r>
            <a:r>
              <a:rPr sz="3200" spc="-10" dirty="0"/>
              <a:t> </a:t>
            </a:r>
            <a:r>
              <a:rPr sz="3200" b="0" dirty="0">
                <a:latin typeface="Corbel"/>
                <a:cs typeface="Corbel"/>
                <a:hlinkClick r:id="rId3"/>
              </a:rPr>
              <a:t>http://fimc.gnpbu.ru/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2355" y="1070990"/>
            <a:ext cx="7962265" cy="574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2575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i="1" spc="-5" dirty="0">
                <a:latin typeface="Corbel"/>
                <a:cs typeface="Corbel"/>
              </a:rPr>
              <a:t>Методические</a:t>
            </a:r>
            <a:r>
              <a:rPr sz="2000" b="1" i="1" spc="10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рекомендации </a:t>
            </a:r>
            <a:r>
              <a:rPr sz="2000" b="1" i="1" dirty="0">
                <a:latin typeface="Corbel"/>
                <a:cs typeface="Corbel"/>
              </a:rPr>
              <a:t>по</a:t>
            </a:r>
            <a:r>
              <a:rPr sz="2000" b="1" i="1" spc="-1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применению</a:t>
            </a:r>
            <a:r>
              <a:rPr sz="2000" b="1" i="1" spc="-10" dirty="0">
                <a:latin typeface="Corbel"/>
                <a:cs typeface="Corbel"/>
              </a:rPr>
              <a:t> </a:t>
            </a:r>
            <a:r>
              <a:rPr sz="2000" b="1" i="1" dirty="0">
                <a:latin typeface="Corbel"/>
                <a:cs typeface="Corbel"/>
              </a:rPr>
              <a:t>норм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труда</a:t>
            </a:r>
            <a:r>
              <a:rPr sz="2000" b="1" i="1" dirty="0">
                <a:latin typeface="Corbel"/>
                <a:cs typeface="Corbel"/>
              </a:rPr>
              <a:t> на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000" b="1" i="1" spc="-5" dirty="0">
                <a:latin typeface="Corbel"/>
                <a:cs typeface="Corbel"/>
              </a:rPr>
              <a:t>работы,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выполняемые </a:t>
            </a:r>
            <a:r>
              <a:rPr sz="2000" b="1" i="1" dirty="0">
                <a:latin typeface="Corbel"/>
                <a:cs typeface="Corbel"/>
              </a:rPr>
              <a:t>в</a:t>
            </a:r>
            <a:r>
              <a:rPr sz="2000" b="1" i="1" spc="20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библиотеках</a:t>
            </a:r>
            <a:r>
              <a:rPr sz="2000" b="1" i="1" spc="-25" dirty="0">
                <a:latin typeface="Corbel"/>
                <a:cs typeface="Corbel"/>
              </a:rPr>
              <a:t> </a:t>
            </a:r>
            <a:r>
              <a:rPr sz="2000" b="1" i="1" dirty="0">
                <a:latin typeface="Corbel"/>
                <a:cs typeface="Corbel"/>
              </a:rPr>
              <a:t>и </a:t>
            </a:r>
            <a:r>
              <a:rPr sz="2000" b="1" i="1" spc="-5" dirty="0">
                <a:latin typeface="Corbel"/>
                <a:cs typeface="Corbel"/>
              </a:rPr>
              <a:t>информационно-</a:t>
            </a:r>
            <a:endParaRPr sz="2000">
              <a:latin typeface="Corbel"/>
              <a:cs typeface="Corbel"/>
            </a:endParaRPr>
          </a:p>
          <a:p>
            <a:pPr marL="294640" marR="82550">
              <a:lnSpc>
                <a:spcPct val="100000"/>
              </a:lnSpc>
            </a:pPr>
            <a:r>
              <a:rPr sz="2000" b="1" i="1" spc="-10" dirty="0">
                <a:latin typeface="Corbel"/>
                <a:cs typeface="Corbel"/>
              </a:rPr>
              <a:t>библиотечных</a:t>
            </a:r>
            <a:r>
              <a:rPr sz="2000" b="1" i="1" spc="-1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центрах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общеобразовательных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организаций</a:t>
            </a:r>
            <a:r>
              <a:rPr sz="2000" b="1" i="1" spc="4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/ </a:t>
            </a:r>
            <a:r>
              <a:rPr sz="2000" i="1" spc="5" dirty="0">
                <a:latin typeface="Corbel"/>
                <a:cs typeface="Corbel"/>
              </a:rPr>
              <a:t> а</a:t>
            </a:r>
            <a:r>
              <a:rPr sz="2000" i="1" dirty="0">
                <a:latin typeface="Corbel"/>
                <a:cs typeface="Corbel"/>
              </a:rPr>
              <a:t>в</a:t>
            </a:r>
            <a:r>
              <a:rPr sz="2000" i="1" spc="-5" dirty="0">
                <a:latin typeface="Corbel"/>
                <a:cs typeface="Corbel"/>
              </a:rPr>
              <a:t>т</a:t>
            </a:r>
            <a:r>
              <a:rPr sz="2000" i="1" dirty="0">
                <a:latin typeface="Corbel"/>
                <a:cs typeface="Corbel"/>
              </a:rPr>
              <a:t>.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25" dirty="0">
                <a:latin typeface="Corbel"/>
                <a:cs typeface="Corbel"/>
              </a:rPr>
              <a:t>ко</a:t>
            </a:r>
            <a:r>
              <a:rPr sz="2000" i="1" spc="-5" dirty="0">
                <a:latin typeface="Corbel"/>
                <a:cs typeface="Corbel"/>
              </a:rPr>
              <a:t>л</a:t>
            </a:r>
            <a:r>
              <a:rPr sz="2000" i="1" spc="-15" dirty="0">
                <a:latin typeface="Corbel"/>
                <a:cs typeface="Corbel"/>
              </a:rPr>
              <a:t>.</a:t>
            </a:r>
            <a:r>
              <a:rPr sz="2000" i="1" dirty="0">
                <a:latin typeface="Corbel"/>
                <a:cs typeface="Corbel"/>
              </a:rPr>
              <a:t>:</a:t>
            </a:r>
            <a:r>
              <a:rPr sz="2000" i="1" spc="-30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И.</a:t>
            </a:r>
            <a:r>
              <a:rPr sz="2000" i="1" dirty="0">
                <a:latin typeface="Corbel"/>
                <a:cs typeface="Corbel"/>
              </a:rPr>
              <a:t>В.</a:t>
            </a:r>
            <a:r>
              <a:rPr sz="2000" i="1" spc="2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Бер</a:t>
            </a:r>
            <a:r>
              <a:rPr sz="2000" i="1" spc="5" dirty="0">
                <a:latin typeface="Corbel"/>
                <a:cs typeface="Corbel"/>
              </a:rPr>
              <a:t>е</a:t>
            </a:r>
            <a:r>
              <a:rPr sz="2000" i="1" spc="-5" dirty="0">
                <a:latin typeface="Corbel"/>
                <a:cs typeface="Corbel"/>
              </a:rPr>
              <a:t>з</a:t>
            </a:r>
            <a:r>
              <a:rPr sz="2000" i="1" spc="5" dirty="0">
                <a:latin typeface="Corbel"/>
                <a:cs typeface="Corbel"/>
              </a:rPr>
              <a:t>и</a:t>
            </a:r>
            <a:r>
              <a:rPr sz="2000" i="1" spc="-10" dirty="0">
                <a:latin typeface="Corbel"/>
                <a:cs typeface="Corbel"/>
              </a:rPr>
              <a:t>н</a:t>
            </a:r>
            <a:r>
              <a:rPr sz="2000" i="1" spc="5" dirty="0">
                <a:latin typeface="Corbel"/>
                <a:cs typeface="Corbel"/>
              </a:rPr>
              <a:t>а</a:t>
            </a:r>
            <a:r>
              <a:rPr sz="2000" i="1" dirty="0">
                <a:latin typeface="Corbel"/>
                <a:cs typeface="Corbel"/>
              </a:rPr>
              <a:t>,</a:t>
            </a:r>
            <a:r>
              <a:rPr sz="2000" i="1" spc="-110" dirty="0">
                <a:latin typeface="Corbel"/>
                <a:cs typeface="Corbel"/>
              </a:rPr>
              <a:t> </a:t>
            </a:r>
            <a:r>
              <a:rPr sz="2000" i="1" spc="-35" dirty="0">
                <a:latin typeface="Corbel"/>
                <a:cs typeface="Corbel"/>
              </a:rPr>
              <a:t>О</a:t>
            </a:r>
            <a:r>
              <a:rPr sz="2000" i="1" spc="-130" dirty="0">
                <a:latin typeface="Corbel"/>
                <a:cs typeface="Corbel"/>
              </a:rPr>
              <a:t>.</a:t>
            </a:r>
            <a:r>
              <a:rPr sz="2000" i="1" spc="-35" dirty="0">
                <a:latin typeface="Corbel"/>
                <a:cs typeface="Corbel"/>
              </a:rPr>
              <a:t>О</a:t>
            </a:r>
            <a:r>
              <a:rPr sz="2000" i="1" dirty="0">
                <a:latin typeface="Corbel"/>
                <a:cs typeface="Corbel"/>
              </a:rPr>
              <a:t>.</a:t>
            </a:r>
            <a:r>
              <a:rPr sz="2000" i="1" spc="-3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Ва</a:t>
            </a:r>
            <a:r>
              <a:rPr sz="2000" i="1" spc="-10" dirty="0">
                <a:latin typeface="Corbel"/>
                <a:cs typeface="Corbel"/>
              </a:rPr>
              <a:t>н</a:t>
            </a:r>
            <a:r>
              <a:rPr sz="2000" i="1" dirty="0">
                <a:latin typeface="Corbel"/>
                <a:cs typeface="Corbel"/>
              </a:rPr>
              <a:t>и</a:t>
            </a:r>
            <a:r>
              <a:rPr sz="2000" i="1" spc="-10" dirty="0">
                <a:latin typeface="Corbel"/>
                <a:cs typeface="Corbel"/>
              </a:rPr>
              <a:t>н</a:t>
            </a:r>
            <a:r>
              <a:rPr sz="2000" i="1" spc="5" dirty="0">
                <a:latin typeface="Corbel"/>
                <a:cs typeface="Corbel"/>
              </a:rPr>
              <a:t>а</a:t>
            </a:r>
            <a:r>
              <a:rPr sz="2000" i="1" dirty="0">
                <a:latin typeface="Corbel"/>
                <a:cs typeface="Corbel"/>
              </a:rPr>
              <a:t>,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Е</a:t>
            </a:r>
            <a:r>
              <a:rPr sz="2000" i="1" spc="-70" dirty="0">
                <a:latin typeface="Corbel"/>
                <a:cs typeface="Corbel"/>
              </a:rPr>
              <a:t>.</a:t>
            </a:r>
            <a:r>
              <a:rPr sz="2000" i="1" spc="-10" dirty="0">
                <a:latin typeface="Corbel"/>
                <a:cs typeface="Corbel"/>
              </a:rPr>
              <a:t>Ф</a:t>
            </a:r>
            <a:r>
              <a:rPr sz="2000" i="1" dirty="0">
                <a:latin typeface="Corbel"/>
                <a:cs typeface="Corbel"/>
              </a:rPr>
              <a:t>.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spc="-204" dirty="0">
                <a:latin typeface="Corbel"/>
                <a:cs typeface="Corbel"/>
              </a:rPr>
              <a:t>Г</a:t>
            </a:r>
            <a:r>
              <a:rPr sz="2000" i="1" spc="-25" dirty="0">
                <a:latin typeface="Corbel"/>
                <a:cs typeface="Corbel"/>
              </a:rPr>
              <a:t>о</a:t>
            </a:r>
            <a:r>
              <a:rPr sz="2000" i="1" spc="-5" dirty="0">
                <a:latin typeface="Corbel"/>
                <a:cs typeface="Corbel"/>
              </a:rPr>
              <a:t>л</a:t>
            </a:r>
            <a:r>
              <a:rPr sz="2000" i="1" spc="-10" dirty="0">
                <a:latin typeface="Corbel"/>
                <a:cs typeface="Corbel"/>
              </a:rPr>
              <a:t>ь</a:t>
            </a:r>
            <a:r>
              <a:rPr sz="2000" i="1" dirty="0">
                <a:latin typeface="Corbel"/>
                <a:cs typeface="Corbel"/>
              </a:rPr>
              <a:t>дште</a:t>
            </a:r>
            <a:r>
              <a:rPr sz="2000" i="1" spc="10" dirty="0">
                <a:latin typeface="Corbel"/>
                <a:cs typeface="Corbel"/>
              </a:rPr>
              <a:t>й</a:t>
            </a:r>
            <a:r>
              <a:rPr sz="2000" i="1" dirty="0">
                <a:latin typeface="Corbel"/>
                <a:cs typeface="Corbel"/>
              </a:rPr>
              <a:t>н</a:t>
            </a:r>
            <a:r>
              <a:rPr sz="2000" i="1" spc="2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Gill Sans MT"/>
                <a:cs typeface="Gill Sans MT"/>
              </a:rPr>
              <a:t>[</a:t>
            </a:r>
            <a:r>
              <a:rPr sz="2000" i="1" dirty="0">
                <a:latin typeface="Corbel"/>
                <a:cs typeface="Corbel"/>
              </a:rPr>
              <a:t>и др</a:t>
            </a:r>
            <a:r>
              <a:rPr sz="2000" i="1" spc="-5" dirty="0">
                <a:latin typeface="Corbel"/>
                <a:cs typeface="Corbel"/>
              </a:rPr>
              <a:t>.</a:t>
            </a:r>
            <a:r>
              <a:rPr sz="2000" i="1" dirty="0">
                <a:latin typeface="Gill Sans MT"/>
                <a:cs typeface="Gill Sans MT"/>
              </a:rPr>
              <a:t>]</a:t>
            </a:r>
            <a:r>
              <a:rPr sz="2000" i="1" spc="-165" dirty="0">
                <a:latin typeface="Gill Sans MT"/>
                <a:cs typeface="Gill Sans MT"/>
              </a:rPr>
              <a:t> </a:t>
            </a:r>
            <a:r>
              <a:rPr sz="2000" i="1" dirty="0">
                <a:latin typeface="Corbel"/>
                <a:cs typeface="Corbel"/>
              </a:rPr>
              <a:t>;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под  </a:t>
            </a:r>
            <a:r>
              <a:rPr sz="2000" i="1" spc="-5" dirty="0">
                <a:latin typeface="Corbel"/>
                <a:cs typeface="Corbel"/>
              </a:rPr>
              <a:t>общ</a:t>
            </a:r>
            <a:r>
              <a:rPr sz="2000" i="1" dirty="0">
                <a:latin typeface="Corbel"/>
                <a:cs typeface="Corbel"/>
              </a:rPr>
              <a:t>.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р</a:t>
            </a:r>
            <a:r>
              <a:rPr sz="2000" i="1" spc="5" dirty="0">
                <a:latin typeface="Corbel"/>
                <a:cs typeface="Corbel"/>
              </a:rPr>
              <a:t>е</a:t>
            </a:r>
            <a:r>
              <a:rPr sz="2000" i="1" dirty="0">
                <a:latin typeface="Corbel"/>
                <a:cs typeface="Corbel"/>
              </a:rPr>
              <a:t>д.</a:t>
            </a:r>
            <a:r>
              <a:rPr sz="2000" i="1" spc="-30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И.</a:t>
            </a:r>
            <a:r>
              <a:rPr sz="2000" i="1" dirty="0">
                <a:latin typeface="Corbel"/>
                <a:cs typeface="Corbel"/>
              </a:rPr>
              <a:t>В.</a:t>
            </a:r>
            <a:r>
              <a:rPr sz="2000" i="1" spc="2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Бер</a:t>
            </a:r>
            <a:r>
              <a:rPr sz="2000" i="1" spc="5" dirty="0">
                <a:latin typeface="Corbel"/>
                <a:cs typeface="Corbel"/>
              </a:rPr>
              <a:t>е</a:t>
            </a:r>
            <a:r>
              <a:rPr sz="2000" i="1" spc="-5" dirty="0">
                <a:latin typeface="Corbel"/>
                <a:cs typeface="Corbel"/>
              </a:rPr>
              <a:t>з</a:t>
            </a:r>
            <a:r>
              <a:rPr sz="2000" i="1" spc="5" dirty="0">
                <a:latin typeface="Corbel"/>
                <a:cs typeface="Corbel"/>
              </a:rPr>
              <a:t>и</a:t>
            </a:r>
            <a:r>
              <a:rPr sz="2000" i="1" spc="-10" dirty="0">
                <a:latin typeface="Corbel"/>
                <a:cs typeface="Corbel"/>
              </a:rPr>
              <a:t>н</a:t>
            </a:r>
            <a:r>
              <a:rPr sz="2000" i="1" spc="-5" dirty="0">
                <a:latin typeface="Corbel"/>
                <a:cs typeface="Corbel"/>
              </a:rPr>
              <a:t>о</a:t>
            </a:r>
            <a:r>
              <a:rPr sz="2000" i="1" dirty="0">
                <a:latin typeface="Corbel"/>
                <a:cs typeface="Corbel"/>
              </a:rPr>
              <a:t>й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;</a:t>
            </a:r>
            <a:r>
              <a:rPr sz="2000" i="1" spc="-10" dirty="0">
                <a:latin typeface="Corbel"/>
                <a:cs typeface="Corbel"/>
              </a:rPr>
              <a:t> И</a:t>
            </a:r>
            <a:r>
              <a:rPr sz="2000" i="1" dirty="0">
                <a:latin typeface="Corbel"/>
                <a:cs typeface="Corbel"/>
              </a:rPr>
              <a:t>Ц</a:t>
            </a:r>
            <a:r>
              <a:rPr sz="2000" i="1" spc="1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«Би</a:t>
            </a:r>
            <a:r>
              <a:rPr sz="2000" i="1" spc="-10" dirty="0">
                <a:latin typeface="Corbel"/>
                <a:cs typeface="Corbel"/>
              </a:rPr>
              <a:t>б</a:t>
            </a:r>
            <a:r>
              <a:rPr sz="2000" i="1" spc="-5" dirty="0">
                <a:latin typeface="Corbel"/>
                <a:cs typeface="Corbel"/>
              </a:rPr>
              <a:t>лиоте</a:t>
            </a:r>
            <a:r>
              <a:rPr sz="2000" i="1" spc="-20" dirty="0">
                <a:latin typeface="Corbel"/>
                <a:cs typeface="Corbel"/>
              </a:rPr>
              <a:t>к</a:t>
            </a:r>
            <a:r>
              <a:rPr sz="2000" i="1" dirty="0">
                <a:latin typeface="Corbel"/>
                <a:cs typeface="Corbel"/>
              </a:rPr>
              <a:t>а</a:t>
            </a:r>
            <a:r>
              <a:rPr sz="2000" i="1" spc="-6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и</a:t>
            </a:r>
            <a:r>
              <a:rPr sz="2000" i="1" spc="-10" dirty="0">
                <a:latin typeface="Corbel"/>
                <a:cs typeface="Corbel"/>
              </a:rPr>
              <a:t>м</a:t>
            </a:r>
            <a:r>
              <a:rPr sz="2000" i="1" dirty="0">
                <a:latin typeface="Corbel"/>
                <a:cs typeface="Corbel"/>
              </a:rPr>
              <a:t>.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К</a:t>
            </a:r>
            <a:r>
              <a:rPr sz="2000" i="1" spc="-15" dirty="0">
                <a:latin typeface="Corbel"/>
                <a:cs typeface="Corbel"/>
              </a:rPr>
              <a:t>.</a:t>
            </a:r>
            <a:r>
              <a:rPr sz="2000" i="1" dirty="0">
                <a:latin typeface="Corbel"/>
                <a:cs typeface="Corbel"/>
              </a:rPr>
              <a:t>Д.</a:t>
            </a:r>
            <a:r>
              <a:rPr sz="2000" i="1" spc="-110" dirty="0">
                <a:latin typeface="Corbel"/>
                <a:cs typeface="Corbel"/>
              </a:rPr>
              <a:t> </a:t>
            </a:r>
            <a:r>
              <a:rPr sz="2000" i="1" spc="-45" dirty="0">
                <a:latin typeface="Corbel"/>
                <a:cs typeface="Corbel"/>
              </a:rPr>
              <a:t>У</a:t>
            </a:r>
            <a:r>
              <a:rPr sz="2000" i="1" dirty="0">
                <a:latin typeface="Corbel"/>
                <a:cs typeface="Corbel"/>
              </a:rPr>
              <a:t>ши</a:t>
            </a:r>
            <a:r>
              <a:rPr sz="2000" i="1" spc="-10" dirty="0">
                <a:latin typeface="Corbel"/>
                <a:cs typeface="Corbel"/>
              </a:rPr>
              <a:t>нс</a:t>
            </a:r>
            <a:r>
              <a:rPr sz="2000" i="1" spc="-25" dirty="0">
                <a:latin typeface="Corbel"/>
                <a:cs typeface="Corbel"/>
              </a:rPr>
              <a:t>к</a:t>
            </a:r>
            <a:r>
              <a:rPr sz="2000" i="1" spc="-5" dirty="0">
                <a:latin typeface="Corbel"/>
                <a:cs typeface="Corbel"/>
              </a:rPr>
              <a:t>о</a:t>
            </a:r>
            <a:r>
              <a:rPr sz="2000" i="1" spc="-10" dirty="0">
                <a:latin typeface="Corbel"/>
                <a:cs typeface="Corbel"/>
              </a:rPr>
              <a:t>г</a:t>
            </a:r>
            <a:r>
              <a:rPr sz="2000" i="1" spc="-5" dirty="0">
                <a:latin typeface="Corbel"/>
                <a:cs typeface="Corbel"/>
              </a:rPr>
              <a:t>о</a:t>
            </a:r>
            <a:r>
              <a:rPr sz="2000" i="1" dirty="0">
                <a:latin typeface="Corbel"/>
                <a:cs typeface="Corbel"/>
              </a:rPr>
              <a:t>»</a:t>
            </a:r>
            <a:r>
              <a:rPr sz="2000" i="1" spc="15" dirty="0">
                <a:latin typeface="Corbel"/>
                <a:cs typeface="Corbel"/>
              </a:rPr>
              <a:t> </a:t>
            </a:r>
            <a:r>
              <a:rPr sz="2000" i="1" spc="-100" dirty="0">
                <a:latin typeface="Corbel"/>
                <a:cs typeface="Corbel"/>
              </a:rPr>
              <a:t>Р</a:t>
            </a:r>
            <a:r>
              <a:rPr sz="2000" i="1" spc="-65" dirty="0">
                <a:latin typeface="Corbel"/>
                <a:cs typeface="Corbel"/>
              </a:rPr>
              <a:t>А</a:t>
            </a:r>
            <a:r>
              <a:rPr sz="2000" i="1" spc="-35" dirty="0">
                <a:latin typeface="Corbel"/>
                <a:cs typeface="Corbel"/>
              </a:rPr>
              <a:t>О</a:t>
            </a:r>
            <a:r>
              <a:rPr sz="2000" i="1" dirty="0">
                <a:latin typeface="Corbel"/>
                <a:cs typeface="Corbel"/>
              </a:rPr>
              <a:t>.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latin typeface="Corbel"/>
                <a:cs typeface="Corbel"/>
              </a:rPr>
              <a:t>–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Москва,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spc="-25" dirty="0">
                <a:latin typeface="Corbel"/>
                <a:cs typeface="Corbel"/>
              </a:rPr>
              <a:t>2021.</a:t>
            </a:r>
            <a:r>
              <a:rPr sz="2000" i="1" spc="4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–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79</a:t>
            </a:r>
            <a:r>
              <a:rPr sz="2000" i="1" spc="-3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с.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i="1" spc="-5" dirty="0">
                <a:latin typeface="Corbel"/>
                <a:cs typeface="Corbel"/>
              </a:rPr>
              <a:t>Методические</a:t>
            </a:r>
            <a:r>
              <a:rPr sz="2000" b="1" i="1" spc="15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рекомендации</a:t>
            </a:r>
            <a:r>
              <a:rPr sz="2000" b="1" i="1" dirty="0">
                <a:latin typeface="Corbel"/>
                <a:cs typeface="Corbel"/>
              </a:rPr>
              <a:t> по</a:t>
            </a:r>
            <a:r>
              <a:rPr sz="2000" b="1" i="1" spc="-1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организации</a:t>
            </a:r>
            <a:r>
              <a:rPr sz="2000" b="1" i="1" spc="20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деятельности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000" b="1" i="1" spc="-5" dirty="0">
                <a:latin typeface="Corbel"/>
                <a:cs typeface="Corbel"/>
              </a:rPr>
              <a:t>информационно-библиотечного</a:t>
            </a:r>
            <a:r>
              <a:rPr sz="2000" b="1" i="1" spc="-10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центра</a:t>
            </a:r>
            <a:r>
              <a:rPr sz="2000" b="1" i="1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образовательной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000" b="1" i="1" spc="-10" dirty="0">
                <a:latin typeface="Corbel"/>
                <a:cs typeface="Corbel"/>
              </a:rPr>
              <a:t>организации</a:t>
            </a:r>
            <a:r>
              <a:rPr sz="2000" b="1" i="1" spc="15" dirty="0">
                <a:latin typeface="Corbel"/>
                <a:cs typeface="Corbel"/>
              </a:rPr>
              <a:t> </a:t>
            </a:r>
            <a:r>
              <a:rPr sz="2000" b="1" i="1" dirty="0">
                <a:latin typeface="Corbel"/>
                <a:cs typeface="Corbel"/>
              </a:rPr>
              <a:t>/</a:t>
            </a:r>
            <a:r>
              <a:rPr sz="2000" b="1" i="1" spc="-5" dirty="0">
                <a:latin typeface="Corbel"/>
                <a:cs typeface="Corbel"/>
              </a:rPr>
              <a:t> Под общ.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ред.</a:t>
            </a:r>
            <a:r>
              <a:rPr sz="2000" b="1" i="1" spc="-50" dirty="0">
                <a:latin typeface="Corbel"/>
                <a:cs typeface="Corbel"/>
              </a:rPr>
              <a:t> </a:t>
            </a:r>
            <a:r>
              <a:rPr sz="2000" b="1" i="1" dirty="0">
                <a:latin typeface="Corbel"/>
                <a:cs typeface="Corbel"/>
              </a:rPr>
              <a:t>Д.А.</a:t>
            </a:r>
            <a:r>
              <a:rPr sz="2000" b="1" i="1" spc="10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Иванченко;</a:t>
            </a:r>
            <a:r>
              <a:rPr sz="2000" b="1" i="1" spc="-2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ИЦ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«Библиотека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2000" b="1" i="1" spc="-10" dirty="0">
                <a:latin typeface="Corbel"/>
                <a:cs typeface="Corbel"/>
              </a:rPr>
              <a:t>и</a:t>
            </a:r>
            <a:r>
              <a:rPr sz="2000" b="1" i="1" dirty="0">
                <a:latin typeface="Corbel"/>
                <a:cs typeface="Corbel"/>
              </a:rPr>
              <a:t>ме</a:t>
            </a:r>
            <a:r>
              <a:rPr sz="2000" b="1" i="1" spc="-10" dirty="0">
                <a:latin typeface="Corbel"/>
                <a:cs typeface="Corbel"/>
              </a:rPr>
              <a:t>н</a:t>
            </a:r>
            <a:r>
              <a:rPr sz="2000" b="1" i="1" dirty="0">
                <a:latin typeface="Corbel"/>
                <a:cs typeface="Corbel"/>
              </a:rPr>
              <a:t>и</a:t>
            </a:r>
            <a:r>
              <a:rPr sz="2000" b="1" i="1" spc="-5" dirty="0">
                <a:latin typeface="Corbel"/>
                <a:cs typeface="Corbel"/>
              </a:rPr>
              <a:t> </a:t>
            </a:r>
            <a:r>
              <a:rPr sz="2000" b="1" i="1" spc="5" dirty="0">
                <a:latin typeface="Corbel"/>
                <a:cs typeface="Corbel"/>
              </a:rPr>
              <a:t>К</a:t>
            </a:r>
            <a:r>
              <a:rPr sz="2000" b="1" i="1" spc="-5" dirty="0">
                <a:latin typeface="Corbel"/>
                <a:cs typeface="Corbel"/>
              </a:rPr>
              <a:t>.Д</a:t>
            </a:r>
            <a:r>
              <a:rPr sz="2000" b="1" i="1" dirty="0">
                <a:latin typeface="Corbel"/>
                <a:cs typeface="Corbel"/>
              </a:rPr>
              <a:t>.</a:t>
            </a:r>
            <a:r>
              <a:rPr sz="2000" b="1" i="1" spc="-120" dirty="0">
                <a:latin typeface="Corbel"/>
                <a:cs typeface="Corbel"/>
              </a:rPr>
              <a:t> </a:t>
            </a:r>
            <a:r>
              <a:rPr sz="2000" b="1" i="1" spc="-40" dirty="0">
                <a:latin typeface="Corbel"/>
                <a:cs typeface="Corbel"/>
              </a:rPr>
              <a:t>У</a:t>
            </a:r>
            <a:r>
              <a:rPr sz="2000" b="1" i="1" spc="-5" dirty="0">
                <a:latin typeface="Corbel"/>
                <a:cs typeface="Corbel"/>
              </a:rPr>
              <a:t>ш</a:t>
            </a:r>
            <a:r>
              <a:rPr sz="2000" b="1" i="1" spc="-15" dirty="0">
                <a:latin typeface="Corbel"/>
                <a:cs typeface="Corbel"/>
              </a:rPr>
              <a:t>и</a:t>
            </a:r>
            <a:r>
              <a:rPr sz="2000" b="1" i="1" dirty="0">
                <a:latin typeface="Corbel"/>
                <a:cs typeface="Corbel"/>
              </a:rPr>
              <a:t>нс</a:t>
            </a:r>
            <a:r>
              <a:rPr sz="2000" b="1" i="1" spc="-10" dirty="0">
                <a:latin typeface="Corbel"/>
                <a:cs typeface="Corbel"/>
              </a:rPr>
              <a:t>к</a:t>
            </a:r>
            <a:r>
              <a:rPr sz="2000" b="1" i="1" dirty="0">
                <a:latin typeface="Corbel"/>
                <a:cs typeface="Corbel"/>
              </a:rPr>
              <a:t>о</a:t>
            </a:r>
            <a:r>
              <a:rPr sz="2000" b="1" i="1" spc="-15" dirty="0">
                <a:latin typeface="Corbel"/>
                <a:cs typeface="Corbel"/>
              </a:rPr>
              <a:t>г</a:t>
            </a:r>
            <a:r>
              <a:rPr sz="2000" b="1" i="1" dirty="0">
                <a:latin typeface="Corbel"/>
                <a:cs typeface="Corbel"/>
              </a:rPr>
              <a:t>о»</a:t>
            </a:r>
            <a:r>
              <a:rPr sz="2000" b="1" i="1" spc="-20" dirty="0">
                <a:latin typeface="Corbel"/>
                <a:cs typeface="Corbel"/>
              </a:rPr>
              <a:t> </a:t>
            </a:r>
            <a:r>
              <a:rPr sz="2000" b="1" i="1" spc="-95" dirty="0">
                <a:latin typeface="Corbel"/>
                <a:cs typeface="Corbel"/>
              </a:rPr>
              <a:t>Р</a:t>
            </a:r>
            <a:r>
              <a:rPr sz="2000" b="1" i="1" spc="-60" dirty="0">
                <a:latin typeface="Corbel"/>
                <a:cs typeface="Corbel"/>
              </a:rPr>
              <a:t>А</a:t>
            </a:r>
            <a:r>
              <a:rPr sz="2000" b="1" i="1" spc="-35" dirty="0">
                <a:latin typeface="Corbel"/>
                <a:cs typeface="Corbel"/>
              </a:rPr>
              <a:t>О</a:t>
            </a:r>
            <a:r>
              <a:rPr sz="2000" b="1" i="1" dirty="0">
                <a:latin typeface="Corbel"/>
                <a:cs typeface="Corbel"/>
              </a:rPr>
              <a:t>. –</a:t>
            </a:r>
            <a:r>
              <a:rPr sz="2000" b="1" i="1" spc="-10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М.</a:t>
            </a:r>
            <a:r>
              <a:rPr sz="2000" b="1" i="1" dirty="0">
                <a:latin typeface="Corbel"/>
                <a:cs typeface="Corbel"/>
              </a:rPr>
              <a:t>,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45" dirty="0">
                <a:latin typeface="Corbel"/>
                <a:cs typeface="Corbel"/>
              </a:rPr>
              <a:t>202</a:t>
            </a:r>
            <a:r>
              <a:rPr sz="2000" b="1" i="1" spc="-5" dirty="0">
                <a:latin typeface="Corbel"/>
                <a:cs typeface="Corbel"/>
              </a:rPr>
              <a:t>0</a:t>
            </a:r>
            <a:r>
              <a:rPr sz="2000" b="1" i="1" dirty="0">
                <a:latin typeface="Corbel"/>
                <a:cs typeface="Corbel"/>
              </a:rPr>
              <a:t>.</a:t>
            </a:r>
            <a:r>
              <a:rPr sz="2000" b="1" i="1" spc="15" dirty="0">
                <a:latin typeface="Corbel"/>
                <a:cs typeface="Corbel"/>
              </a:rPr>
              <a:t> </a:t>
            </a:r>
            <a:r>
              <a:rPr sz="2000" b="1" i="1" dirty="0">
                <a:latin typeface="Corbel"/>
                <a:cs typeface="Corbel"/>
              </a:rPr>
              <a:t>–</a:t>
            </a:r>
            <a:r>
              <a:rPr sz="2000" b="1" i="1" spc="-1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4</a:t>
            </a:r>
            <a:r>
              <a:rPr sz="2000" b="1" i="1" dirty="0">
                <a:latin typeface="Corbel"/>
                <a:cs typeface="Corbel"/>
              </a:rPr>
              <a:t>3</a:t>
            </a:r>
            <a:r>
              <a:rPr sz="2000" b="1" i="1" spc="-10" dirty="0">
                <a:latin typeface="Corbel"/>
                <a:cs typeface="Corbel"/>
              </a:rPr>
              <a:t> </a:t>
            </a:r>
            <a:r>
              <a:rPr sz="2000" b="1" i="1" spc="5" dirty="0">
                <a:latin typeface="Corbel"/>
                <a:cs typeface="Corbel"/>
              </a:rPr>
              <a:t>с</a:t>
            </a:r>
            <a:r>
              <a:rPr sz="2000" i="1" dirty="0">
                <a:latin typeface="Corbel"/>
                <a:cs typeface="Corbel"/>
              </a:rPr>
              <a:t>.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i="1" spc="-5" dirty="0">
                <a:latin typeface="Corbel"/>
                <a:cs typeface="Corbel"/>
              </a:rPr>
              <a:t>Методические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10" dirty="0">
                <a:latin typeface="Corbel"/>
                <a:cs typeface="Corbel"/>
              </a:rPr>
              <a:t>рекомендации </a:t>
            </a:r>
            <a:r>
              <a:rPr sz="2000" b="1" i="1" dirty="0">
                <a:latin typeface="Corbel"/>
                <a:cs typeface="Corbel"/>
              </a:rPr>
              <a:t>по </a:t>
            </a:r>
            <a:r>
              <a:rPr sz="2000" b="1" i="1" spc="-5" dirty="0">
                <a:latin typeface="Corbel"/>
                <a:cs typeface="Corbel"/>
              </a:rPr>
              <a:t>формированию</a:t>
            </a:r>
            <a:r>
              <a:rPr sz="2000" b="1" i="1" spc="5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фондов</a:t>
            </a:r>
            <a:endParaRPr sz="2000">
              <a:latin typeface="Corbel"/>
              <a:cs typeface="Corbel"/>
            </a:endParaRPr>
          </a:p>
          <a:p>
            <a:pPr marL="294640" marR="5080">
              <a:lnSpc>
                <a:spcPct val="100000"/>
              </a:lnSpc>
            </a:pPr>
            <a:r>
              <a:rPr sz="2000" b="1" i="1" spc="-10" dirty="0">
                <a:latin typeface="Corbel"/>
                <a:cs typeface="Corbel"/>
              </a:rPr>
              <a:t>библиотек </a:t>
            </a:r>
            <a:r>
              <a:rPr sz="2000" i="1" spc="-5" dirty="0">
                <a:latin typeface="Corbel"/>
                <a:cs typeface="Corbel"/>
              </a:rPr>
              <a:t>общеобразовательных организаций </a:t>
            </a:r>
            <a:r>
              <a:rPr sz="2000" i="1" dirty="0">
                <a:latin typeface="Corbel"/>
                <a:cs typeface="Corbel"/>
              </a:rPr>
              <a:t>/ Под </a:t>
            </a:r>
            <a:r>
              <a:rPr sz="2000" i="1" spc="-5" dirty="0">
                <a:latin typeface="Corbel"/>
                <a:cs typeface="Corbel"/>
              </a:rPr>
              <a:t>общ. </a:t>
            </a:r>
            <a:r>
              <a:rPr sz="2000" i="1" dirty="0">
                <a:latin typeface="Corbel"/>
                <a:cs typeface="Corbel"/>
              </a:rPr>
              <a:t>ред. </a:t>
            </a:r>
            <a:r>
              <a:rPr sz="2000" i="1" spc="-5" dirty="0">
                <a:latin typeface="Corbel"/>
                <a:cs typeface="Corbel"/>
              </a:rPr>
              <a:t>Д.А. </a:t>
            </a:r>
            <a:r>
              <a:rPr sz="2000" i="1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Иванченко;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ИЦ «Библиотека</a:t>
            </a:r>
            <a:r>
              <a:rPr sz="2000" i="1" spc="-4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имени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К.Д.</a:t>
            </a:r>
            <a:r>
              <a:rPr sz="2000" i="1" spc="-90" dirty="0">
                <a:latin typeface="Corbel"/>
                <a:cs typeface="Corbel"/>
              </a:rPr>
              <a:t> </a:t>
            </a:r>
            <a:r>
              <a:rPr sz="2000" i="1" spc="-15" dirty="0">
                <a:latin typeface="Corbel"/>
                <a:cs typeface="Corbel"/>
              </a:rPr>
              <a:t>Ушинского»</a:t>
            </a:r>
            <a:r>
              <a:rPr sz="2000" i="1" spc="-5" dirty="0">
                <a:latin typeface="Corbel"/>
                <a:cs typeface="Corbel"/>
              </a:rPr>
              <a:t> </a:t>
            </a:r>
            <a:r>
              <a:rPr sz="2000" i="1" spc="-50" dirty="0">
                <a:latin typeface="Corbel"/>
                <a:cs typeface="Corbel"/>
              </a:rPr>
              <a:t>РАО.</a:t>
            </a:r>
            <a:r>
              <a:rPr sz="2000" i="1" spc="2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– </a:t>
            </a:r>
            <a:r>
              <a:rPr sz="2000" i="1" spc="-5" dirty="0">
                <a:latin typeface="Corbel"/>
                <a:cs typeface="Corbel"/>
              </a:rPr>
              <a:t>М.,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spc="-15" dirty="0">
                <a:latin typeface="Corbel"/>
                <a:cs typeface="Corbel"/>
              </a:rPr>
              <a:t>2019.</a:t>
            </a:r>
            <a:r>
              <a:rPr sz="2000" i="1" spc="4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– </a:t>
            </a:r>
            <a:r>
              <a:rPr sz="2000" i="1" spc="-390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100</a:t>
            </a:r>
            <a:r>
              <a:rPr sz="2000" i="1" spc="2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с.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i="1" spc="-15" dirty="0">
                <a:latin typeface="Corbel"/>
                <a:cs typeface="Corbel"/>
              </a:rPr>
              <a:t>Технология</a:t>
            </a:r>
            <a:r>
              <a:rPr sz="2000" b="1" i="1" spc="-10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работы </a:t>
            </a:r>
            <a:r>
              <a:rPr sz="2000" b="1" i="1" spc="-10" dirty="0">
                <a:latin typeface="Corbel"/>
                <a:cs typeface="Corbel"/>
              </a:rPr>
              <a:t>школьной</a:t>
            </a:r>
            <a:r>
              <a:rPr sz="2000" b="1" i="1" spc="-50" dirty="0">
                <a:latin typeface="Corbel"/>
                <a:cs typeface="Corbel"/>
              </a:rPr>
              <a:t> </a:t>
            </a:r>
            <a:r>
              <a:rPr sz="2000" b="1" i="1" spc="-5" dirty="0">
                <a:latin typeface="Corbel"/>
                <a:cs typeface="Corbel"/>
              </a:rPr>
              <a:t>библиотеки</a:t>
            </a:r>
            <a:r>
              <a:rPr sz="2000" i="1" spc="-5" dirty="0">
                <a:latin typeface="Corbel"/>
                <a:cs typeface="Corbel"/>
              </a:rPr>
              <a:t>: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практическое</a:t>
            </a:r>
            <a:endParaRPr sz="2000">
              <a:latin typeface="Corbel"/>
              <a:cs typeface="Corbel"/>
            </a:endParaRPr>
          </a:p>
          <a:p>
            <a:pPr marL="294640" marR="457834" algn="just">
              <a:lnSpc>
                <a:spcPct val="100000"/>
              </a:lnSpc>
            </a:pPr>
            <a:r>
              <a:rPr sz="2000" i="1" spc="-10" dirty="0">
                <a:latin typeface="Corbel"/>
                <a:cs typeface="Corbel"/>
              </a:rPr>
              <a:t>руководство </a:t>
            </a:r>
            <a:r>
              <a:rPr sz="2000" i="1" spc="-15" dirty="0">
                <a:latin typeface="Corbel"/>
                <a:cs typeface="Corbel"/>
              </a:rPr>
              <a:t>для </a:t>
            </a:r>
            <a:r>
              <a:rPr sz="2000" i="1" spc="-5" dirty="0">
                <a:latin typeface="Corbel"/>
                <a:cs typeface="Corbel"/>
              </a:rPr>
              <a:t>начинающих библиотекарей </a:t>
            </a:r>
            <a:r>
              <a:rPr sz="2000" i="1" dirty="0">
                <a:latin typeface="Corbel"/>
                <a:cs typeface="Corbel"/>
              </a:rPr>
              <a:t>/ </a:t>
            </a:r>
            <a:r>
              <a:rPr sz="2000" i="1" spc="-10" dirty="0">
                <a:latin typeface="Corbel"/>
                <a:cs typeface="Corbel"/>
              </a:rPr>
              <a:t>Информационный </a:t>
            </a:r>
            <a:r>
              <a:rPr sz="2000" i="1" spc="-39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центр </a:t>
            </a:r>
            <a:r>
              <a:rPr sz="2000" i="1" spc="-10" dirty="0">
                <a:latin typeface="Corbel"/>
                <a:cs typeface="Corbel"/>
              </a:rPr>
              <a:t>«Библиотека </a:t>
            </a:r>
            <a:r>
              <a:rPr sz="2000" i="1" spc="-5" dirty="0">
                <a:latin typeface="Corbel"/>
                <a:cs typeface="Corbel"/>
              </a:rPr>
              <a:t>имени К.Д. </a:t>
            </a:r>
            <a:r>
              <a:rPr sz="2000" i="1" spc="-15" dirty="0">
                <a:latin typeface="Corbel"/>
                <a:cs typeface="Corbel"/>
              </a:rPr>
              <a:t>Ушинского» Российской </a:t>
            </a:r>
            <a:r>
              <a:rPr sz="2000" i="1" spc="-5" dirty="0">
                <a:latin typeface="Corbel"/>
                <a:cs typeface="Corbel"/>
              </a:rPr>
              <a:t>академии </a:t>
            </a:r>
            <a:r>
              <a:rPr sz="2000" i="1" spc="-39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образования;</a:t>
            </a:r>
            <a:r>
              <a:rPr sz="2000" i="1" spc="-35" dirty="0">
                <a:latin typeface="Corbel"/>
                <a:cs typeface="Corbel"/>
              </a:rPr>
              <a:t> </a:t>
            </a:r>
            <a:r>
              <a:rPr sz="2000" i="1" spc="-25" dirty="0">
                <a:latin typeface="Corbel"/>
                <a:cs typeface="Corbel"/>
              </a:rPr>
              <a:t>Гольдштейн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25" dirty="0">
                <a:latin typeface="Corbel"/>
                <a:cs typeface="Corbel"/>
              </a:rPr>
              <a:t>Е.Ф.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и др.</a:t>
            </a:r>
            <a:r>
              <a:rPr sz="2000" i="1" spc="1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– </a:t>
            </a:r>
            <a:r>
              <a:rPr sz="2000" i="1" spc="-5" dirty="0">
                <a:latin typeface="Corbel"/>
                <a:cs typeface="Corbel"/>
              </a:rPr>
              <a:t>М.,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spc="-20" dirty="0">
                <a:latin typeface="Corbel"/>
                <a:cs typeface="Corbel"/>
              </a:rPr>
              <a:t>2018.</a:t>
            </a:r>
            <a:r>
              <a:rPr sz="2000" i="1" spc="6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–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66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с.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5039" y="91439"/>
            <a:ext cx="7269480" cy="1275080"/>
            <a:chOff x="955039" y="91439"/>
            <a:chExt cx="7269480" cy="1275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5039" y="91439"/>
              <a:ext cx="7269480" cy="8331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5039" y="533399"/>
              <a:ext cx="5308600" cy="8331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0555" marR="5080">
              <a:lnSpc>
                <a:spcPct val="100000"/>
              </a:lnSpc>
              <a:spcBef>
                <a:spcPts val="100"/>
              </a:spcBef>
            </a:pPr>
            <a:r>
              <a:rPr sz="2900" spc="-20" dirty="0"/>
              <a:t>Уровни</a:t>
            </a:r>
            <a:r>
              <a:rPr sz="2900" spc="-50" dirty="0"/>
              <a:t> </a:t>
            </a:r>
            <a:r>
              <a:rPr sz="2900" spc="-10" dirty="0"/>
              <a:t>документов,</a:t>
            </a:r>
            <a:r>
              <a:rPr sz="2900" spc="-30" dirty="0"/>
              <a:t> </a:t>
            </a:r>
            <a:r>
              <a:rPr sz="2900" spc="-15" dirty="0"/>
              <a:t>регламентирующие </a:t>
            </a:r>
            <a:r>
              <a:rPr sz="2900" spc="-580" dirty="0"/>
              <a:t> </a:t>
            </a:r>
            <a:r>
              <a:rPr sz="2900" spc="-20" dirty="0"/>
              <a:t>деятельность </a:t>
            </a:r>
            <a:r>
              <a:rPr sz="2900" spc="-10" dirty="0"/>
              <a:t>библиотеки</a:t>
            </a:r>
            <a:r>
              <a:rPr sz="2900" spc="-80" dirty="0"/>
              <a:t> </a:t>
            </a:r>
            <a:r>
              <a:rPr sz="2900" spc="-5" dirty="0"/>
              <a:t>ОУ</a:t>
            </a:r>
            <a:endParaRPr sz="2900"/>
          </a:p>
        </p:txBody>
      </p:sp>
      <p:sp>
        <p:nvSpPr>
          <p:cNvPr id="6" name="object 6"/>
          <p:cNvSpPr txBox="1"/>
          <p:nvPr/>
        </p:nvSpPr>
        <p:spPr>
          <a:xfrm>
            <a:off x="846455" y="1137920"/>
            <a:ext cx="8202930" cy="565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005" marR="5080" indent="-281940" algn="just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8846"/>
              <a:buFont typeface="Wingdings 2"/>
              <a:buChar char=""/>
              <a:tabLst>
                <a:tab pos="294640" algn="l"/>
              </a:tabLst>
            </a:pPr>
            <a:r>
              <a:rPr sz="2600" b="1" spc="-10" dirty="0">
                <a:latin typeface="Corbel"/>
                <a:cs typeface="Corbel"/>
              </a:rPr>
              <a:t>документы </a:t>
            </a:r>
            <a:r>
              <a:rPr sz="2600" b="1" spc="-15" dirty="0">
                <a:latin typeface="Corbel"/>
                <a:cs typeface="Corbel"/>
              </a:rPr>
              <a:t>международного </a:t>
            </a:r>
            <a:r>
              <a:rPr sz="2600" b="1" dirty="0">
                <a:latin typeface="Corbel"/>
                <a:cs typeface="Corbel"/>
              </a:rPr>
              <a:t>уровня</a:t>
            </a:r>
            <a:r>
              <a:rPr sz="2600" dirty="0">
                <a:latin typeface="Corbel"/>
                <a:cs typeface="Corbel"/>
              </a:rPr>
              <a:t>, </a:t>
            </a:r>
            <a:r>
              <a:rPr sz="2600" spc="-10" dirty="0">
                <a:latin typeface="Corbel"/>
                <a:cs typeface="Corbel"/>
              </a:rPr>
              <a:t>ориентирующие </a:t>
            </a:r>
            <a:r>
              <a:rPr sz="2600" spc="-509" dirty="0">
                <a:latin typeface="Corbel"/>
                <a:cs typeface="Corbel"/>
              </a:rPr>
              <a:t> </a:t>
            </a:r>
            <a:r>
              <a:rPr sz="2600" dirty="0">
                <a:latin typeface="Corbel"/>
                <a:cs typeface="Corbel"/>
              </a:rPr>
              <a:t>и</a:t>
            </a:r>
            <a:r>
              <a:rPr sz="2600" spc="10" dirty="0">
                <a:latin typeface="Corbel"/>
                <a:cs typeface="Corbel"/>
              </a:rPr>
              <a:t> </a:t>
            </a:r>
            <a:r>
              <a:rPr sz="2600" spc="-5" dirty="0">
                <a:latin typeface="Corbel"/>
                <a:cs typeface="Corbel"/>
              </a:rPr>
              <a:t>направляющие</a:t>
            </a:r>
            <a:r>
              <a:rPr sz="2600" spc="-25" dirty="0">
                <a:latin typeface="Corbel"/>
                <a:cs typeface="Corbel"/>
              </a:rPr>
              <a:t> </a:t>
            </a:r>
            <a:r>
              <a:rPr sz="2600" spc="-15" dirty="0">
                <a:latin typeface="Corbel"/>
                <a:cs typeface="Corbel"/>
              </a:rPr>
              <a:t>деятельность</a:t>
            </a:r>
            <a:r>
              <a:rPr sz="2600" spc="5" dirty="0">
                <a:latin typeface="Corbel"/>
                <a:cs typeface="Corbel"/>
              </a:rPr>
              <a:t> </a:t>
            </a:r>
            <a:r>
              <a:rPr sz="2600" spc="-25" dirty="0">
                <a:latin typeface="Corbel"/>
                <a:cs typeface="Corbel"/>
              </a:rPr>
              <a:t>школьных</a:t>
            </a:r>
            <a:r>
              <a:rPr sz="2600" spc="80" dirty="0">
                <a:latin typeface="Corbel"/>
                <a:cs typeface="Corbel"/>
              </a:rPr>
              <a:t> </a:t>
            </a:r>
            <a:r>
              <a:rPr sz="2600" spc="-15" dirty="0">
                <a:latin typeface="Corbel"/>
                <a:cs typeface="Corbel"/>
              </a:rPr>
              <a:t>библиотек</a:t>
            </a:r>
            <a:endParaRPr sz="2600">
              <a:latin typeface="Corbel"/>
              <a:cs typeface="Corbel"/>
            </a:endParaRPr>
          </a:p>
          <a:p>
            <a:pPr marL="294005" marR="1048385" algn="just">
              <a:lnSpc>
                <a:spcPct val="100000"/>
              </a:lnSpc>
            </a:pPr>
            <a:r>
              <a:rPr sz="2600" dirty="0">
                <a:latin typeface="Corbel"/>
                <a:cs typeface="Corbel"/>
              </a:rPr>
              <a:t>(ШБ). К </a:t>
            </a:r>
            <a:r>
              <a:rPr sz="2600" spc="-5" dirty="0">
                <a:latin typeface="Corbel"/>
                <a:cs typeface="Corbel"/>
              </a:rPr>
              <a:t>этой группе </a:t>
            </a:r>
            <a:r>
              <a:rPr sz="2600" spc="-15" dirty="0">
                <a:latin typeface="Corbel"/>
                <a:cs typeface="Corbel"/>
              </a:rPr>
              <a:t>относятся </a:t>
            </a:r>
            <a:r>
              <a:rPr sz="2600" i="1" spc="-10" dirty="0">
                <a:latin typeface="Corbel"/>
                <a:cs typeface="Corbel"/>
              </a:rPr>
              <a:t>документы </a:t>
            </a:r>
            <a:r>
              <a:rPr sz="2600" i="1" dirty="0">
                <a:latin typeface="Corbel"/>
                <a:cs typeface="Corbel"/>
              </a:rPr>
              <a:t>ООН, </a:t>
            </a:r>
            <a:r>
              <a:rPr sz="2600" i="1" spc="-509" dirty="0">
                <a:latin typeface="Corbel"/>
                <a:cs typeface="Corbel"/>
              </a:rPr>
              <a:t> </a:t>
            </a:r>
            <a:r>
              <a:rPr sz="2600" i="1" spc="-20" dirty="0">
                <a:latin typeface="Corbel"/>
                <a:cs typeface="Corbel"/>
              </a:rPr>
              <a:t>ЮНЕСКО, ИФЛА, </a:t>
            </a:r>
            <a:r>
              <a:rPr sz="2600" i="1" spc="-5" dirty="0">
                <a:latin typeface="Corbel"/>
                <a:cs typeface="Corbel"/>
              </a:rPr>
              <a:t>международные соглашения </a:t>
            </a:r>
            <a:r>
              <a:rPr sz="2600" i="1" dirty="0">
                <a:latin typeface="Corbel"/>
                <a:cs typeface="Corbel"/>
              </a:rPr>
              <a:t>и </a:t>
            </a:r>
            <a:r>
              <a:rPr sz="2600" i="1" spc="5" dirty="0">
                <a:latin typeface="Corbel"/>
                <a:cs typeface="Corbel"/>
              </a:rPr>
              <a:t> </a:t>
            </a:r>
            <a:r>
              <a:rPr sz="2600" i="1" spc="-5" dirty="0">
                <a:latin typeface="Corbel"/>
                <a:cs typeface="Corbel"/>
              </a:rPr>
              <a:t>стандарты</a:t>
            </a:r>
            <a:r>
              <a:rPr sz="2600" spc="-5" dirty="0">
                <a:latin typeface="Corbel"/>
                <a:cs typeface="Corbel"/>
              </a:rPr>
              <a:t>;</a:t>
            </a:r>
            <a:endParaRPr sz="2600">
              <a:latin typeface="Corbel"/>
              <a:cs typeface="Corbel"/>
            </a:endParaRPr>
          </a:p>
          <a:p>
            <a:pPr marL="294005" marR="236220" indent="-281940" algn="just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8846"/>
              <a:buFont typeface="Wingdings 2"/>
              <a:buChar char=""/>
              <a:tabLst>
                <a:tab pos="294640" algn="l"/>
              </a:tabLst>
            </a:pPr>
            <a:r>
              <a:rPr sz="2600" b="1" spc="-10" dirty="0">
                <a:latin typeface="Corbel"/>
                <a:cs typeface="Corbel"/>
              </a:rPr>
              <a:t>документы федерального </a:t>
            </a:r>
            <a:r>
              <a:rPr sz="2600" b="1" spc="-5" dirty="0">
                <a:latin typeface="Corbel"/>
                <a:cs typeface="Corbel"/>
              </a:rPr>
              <a:t>уровня</a:t>
            </a:r>
            <a:r>
              <a:rPr sz="2600" spc="-5" dirty="0">
                <a:latin typeface="Corbel"/>
                <a:cs typeface="Corbel"/>
              </a:rPr>
              <a:t>, </a:t>
            </a:r>
            <a:r>
              <a:rPr sz="2600" spc="-10" dirty="0">
                <a:latin typeface="Corbel"/>
                <a:cs typeface="Corbel"/>
              </a:rPr>
              <a:t>обосновывающие </a:t>
            </a:r>
            <a:r>
              <a:rPr sz="2600" spc="-509" dirty="0">
                <a:latin typeface="Corbel"/>
                <a:cs typeface="Corbel"/>
              </a:rPr>
              <a:t> </a:t>
            </a:r>
            <a:r>
              <a:rPr sz="2600" spc="-15" dirty="0">
                <a:latin typeface="Corbel"/>
                <a:cs typeface="Corbel"/>
              </a:rPr>
              <a:t>деятельность</a:t>
            </a:r>
            <a:r>
              <a:rPr sz="2600" spc="-95" dirty="0">
                <a:latin typeface="Corbel"/>
                <a:cs typeface="Corbel"/>
              </a:rPr>
              <a:t> </a:t>
            </a:r>
            <a:r>
              <a:rPr sz="2600" spc="-5" dirty="0">
                <a:latin typeface="Corbel"/>
                <a:cs typeface="Corbel"/>
              </a:rPr>
              <a:t>ОУ</a:t>
            </a:r>
            <a:r>
              <a:rPr sz="2600" dirty="0">
                <a:latin typeface="Corbel"/>
                <a:cs typeface="Corbel"/>
              </a:rPr>
              <a:t> в</a:t>
            </a:r>
            <a:r>
              <a:rPr sz="2600" spc="-5" dirty="0">
                <a:latin typeface="Corbel"/>
                <a:cs typeface="Corbel"/>
              </a:rPr>
              <a:t> </a:t>
            </a:r>
            <a:r>
              <a:rPr sz="2600" dirty="0">
                <a:latin typeface="Corbel"/>
                <a:cs typeface="Corbel"/>
              </a:rPr>
              <a:t>рамках</a:t>
            </a:r>
            <a:r>
              <a:rPr sz="2600" spc="-10" dirty="0">
                <a:latin typeface="Corbel"/>
                <a:cs typeface="Corbel"/>
              </a:rPr>
              <a:t> действующего</a:t>
            </a:r>
            <a:endParaRPr sz="2600">
              <a:latin typeface="Corbel"/>
              <a:cs typeface="Corbel"/>
            </a:endParaRPr>
          </a:p>
          <a:p>
            <a:pPr marL="294005" marR="673735">
              <a:lnSpc>
                <a:spcPct val="100000"/>
              </a:lnSpc>
              <a:spcBef>
                <a:spcPts val="5"/>
              </a:spcBef>
            </a:pPr>
            <a:r>
              <a:rPr sz="2600" spc="-20" dirty="0">
                <a:latin typeface="Corbel"/>
                <a:cs typeface="Corbel"/>
              </a:rPr>
              <a:t>законодательства.</a:t>
            </a:r>
            <a:r>
              <a:rPr sz="2600" spc="10" dirty="0">
                <a:latin typeface="Corbel"/>
                <a:cs typeface="Corbel"/>
              </a:rPr>
              <a:t> </a:t>
            </a:r>
            <a:r>
              <a:rPr sz="2600" dirty="0">
                <a:latin typeface="Corbel"/>
                <a:cs typeface="Corbel"/>
              </a:rPr>
              <a:t>К ним </a:t>
            </a:r>
            <a:r>
              <a:rPr sz="2600" spc="-15" dirty="0">
                <a:latin typeface="Corbel"/>
                <a:cs typeface="Corbel"/>
              </a:rPr>
              <a:t>относятся</a:t>
            </a:r>
            <a:r>
              <a:rPr sz="2600" spc="60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Федеральные </a:t>
            </a:r>
            <a:r>
              <a:rPr sz="2600" i="1" spc="-5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законы, поправки</a:t>
            </a:r>
            <a:r>
              <a:rPr sz="2600" i="1" spc="20" dirty="0">
                <a:latin typeface="Corbel"/>
                <a:cs typeface="Corbel"/>
              </a:rPr>
              <a:t> </a:t>
            </a:r>
            <a:r>
              <a:rPr sz="2600" i="1" dirty="0">
                <a:latin typeface="Corbel"/>
                <a:cs typeface="Corbel"/>
              </a:rPr>
              <a:t>к</a:t>
            </a:r>
            <a:r>
              <a:rPr sz="2600" i="1" spc="-5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ним,</a:t>
            </a:r>
            <a:r>
              <a:rPr sz="2600" i="1" spc="5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приказы,</a:t>
            </a:r>
            <a:r>
              <a:rPr sz="2600" i="1" spc="25" dirty="0">
                <a:latin typeface="Corbel"/>
                <a:cs typeface="Corbel"/>
              </a:rPr>
              <a:t> </a:t>
            </a:r>
            <a:r>
              <a:rPr sz="2600" i="1" spc="-15" dirty="0">
                <a:latin typeface="Corbel"/>
                <a:cs typeface="Corbel"/>
              </a:rPr>
              <a:t>распоряжения</a:t>
            </a:r>
            <a:r>
              <a:rPr sz="2600" i="1" spc="50" dirty="0">
                <a:latin typeface="Corbel"/>
                <a:cs typeface="Corbel"/>
              </a:rPr>
              <a:t> </a:t>
            </a:r>
            <a:r>
              <a:rPr sz="2600" i="1" dirty="0">
                <a:latin typeface="Corbel"/>
                <a:cs typeface="Corbel"/>
              </a:rPr>
              <a:t>и </a:t>
            </a:r>
            <a:r>
              <a:rPr sz="2600" i="1" spc="5" dirty="0">
                <a:latin typeface="Corbel"/>
                <a:cs typeface="Corbel"/>
              </a:rPr>
              <a:t> </a:t>
            </a:r>
            <a:r>
              <a:rPr sz="2600" i="1" spc="-5" dirty="0">
                <a:latin typeface="Corbel"/>
                <a:cs typeface="Corbel"/>
              </a:rPr>
              <a:t>письма Министерства</a:t>
            </a:r>
            <a:r>
              <a:rPr sz="2600" i="1" spc="25" dirty="0">
                <a:latin typeface="Corbel"/>
                <a:cs typeface="Corbel"/>
              </a:rPr>
              <a:t> </a:t>
            </a:r>
            <a:r>
              <a:rPr sz="2600" i="1" spc="-5" dirty="0">
                <a:latin typeface="Corbel"/>
                <a:cs typeface="Corbel"/>
              </a:rPr>
              <a:t>просвещения</a:t>
            </a:r>
            <a:r>
              <a:rPr sz="2600" i="1" spc="35" dirty="0">
                <a:latin typeface="Corbel"/>
                <a:cs typeface="Corbel"/>
              </a:rPr>
              <a:t> </a:t>
            </a:r>
            <a:r>
              <a:rPr sz="2600" i="1" spc="-20" dirty="0">
                <a:latin typeface="Corbel"/>
                <a:cs typeface="Corbel"/>
              </a:rPr>
              <a:t>Российской </a:t>
            </a:r>
            <a:r>
              <a:rPr sz="2600" i="1" spc="-15" dirty="0">
                <a:latin typeface="Corbel"/>
                <a:cs typeface="Corbel"/>
              </a:rPr>
              <a:t> </a:t>
            </a:r>
            <a:r>
              <a:rPr sz="2600" i="1" spc="-10" dirty="0">
                <a:latin typeface="Corbel"/>
                <a:cs typeface="Corbel"/>
              </a:rPr>
              <a:t>Федерации,</a:t>
            </a:r>
            <a:r>
              <a:rPr sz="2600" i="1" spc="65" dirty="0">
                <a:latin typeface="Corbel"/>
                <a:cs typeface="Corbel"/>
              </a:rPr>
              <a:t> </a:t>
            </a:r>
            <a:r>
              <a:rPr sz="2600" i="1" dirty="0">
                <a:latin typeface="Corbel"/>
                <a:cs typeface="Corbel"/>
              </a:rPr>
              <a:t>а</a:t>
            </a:r>
            <a:r>
              <a:rPr sz="2600" i="1" spc="-10" dirty="0">
                <a:latin typeface="Corbel"/>
                <a:cs typeface="Corbel"/>
              </a:rPr>
              <a:t> </a:t>
            </a:r>
            <a:r>
              <a:rPr sz="2600" i="1" spc="-15" dirty="0">
                <a:latin typeface="Corbel"/>
                <a:cs typeface="Corbel"/>
              </a:rPr>
              <a:t>также</a:t>
            </a:r>
            <a:r>
              <a:rPr sz="2600" i="1" spc="5" dirty="0">
                <a:latin typeface="Corbel"/>
                <a:cs typeface="Corbel"/>
              </a:rPr>
              <a:t> </a:t>
            </a:r>
            <a:r>
              <a:rPr sz="2600" i="1" spc="-20" dirty="0">
                <a:latin typeface="Corbel"/>
                <a:cs typeface="Corbel"/>
              </a:rPr>
              <a:t>ГОСТы,</a:t>
            </a:r>
            <a:r>
              <a:rPr sz="2600" i="1" spc="-5" dirty="0">
                <a:latin typeface="Corbel"/>
                <a:cs typeface="Corbel"/>
              </a:rPr>
              <a:t> </a:t>
            </a:r>
            <a:r>
              <a:rPr sz="2600" i="1" spc="-15" dirty="0">
                <a:latin typeface="Corbel"/>
                <a:cs typeface="Corbel"/>
              </a:rPr>
              <a:t>кодексы,</a:t>
            </a:r>
            <a:r>
              <a:rPr sz="2600" i="1" spc="10" dirty="0">
                <a:latin typeface="Corbel"/>
                <a:cs typeface="Corbel"/>
              </a:rPr>
              <a:t> </a:t>
            </a:r>
            <a:r>
              <a:rPr sz="2600" i="1" dirty="0">
                <a:latin typeface="Corbel"/>
                <a:cs typeface="Corbel"/>
              </a:rPr>
              <a:t>манифесты</a:t>
            </a:r>
            <a:r>
              <a:rPr sz="2600" dirty="0">
                <a:latin typeface="Corbel"/>
                <a:cs typeface="Corbel"/>
              </a:rPr>
              <a:t>, </a:t>
            </a:r>
            <a:r>
              <a:rPr sz="2600" spc="-505" dirty="0">
                <a:latin typeface="Corbel"/>
                <a:cs typeface="Corbel"/>
              </a:rPr>
              <a:t> </a:t>
            </a:r>
            <a:r>
              <a:rPr sz="2600" dirty="0">
                <a:latin typeface="Corbel"/>
                <a:cs typeface="Corbel"/>
              </a:rPr>
              <a:t>проекты и</a:t>
            </a:r>
            <a:r>
              <a:rPr sz="2600" spc="-5" dirty="0">
                <a:latin typeface="Corbel"/>
                <a:cs typeface="Corbel"/>
              </a:rPr>
              <a:t> другие акты,</a:t>
            </a:r>
            <a:r>
              <a:rPr sz="2600" spc="10" dirty="0">
                <a:latin typeface="Corbel"/>
                <a:cs typeface="Corbel"/>
              </a:rPr>
              <a:t> </a:t>
            </a:r>
            <a:r>
              <a:rPr sz="2600" spc="-10" dirty="0">
                <a:latin typeface="Corbel"/>
                <a:cs typeface="Corbel"/>
              </a:rPr>
              <a:t>отражающие</a:t>
            </a:r>
            <a:r>
              <a:rPr sz="2600" spc="-5" dirty="0">
                <a:latin typeface="Corbel"/>
                <a:cs typeface="Corbel"/>
              </a:rPr>
              <a:t> </a:t>
            </a:r>
            <a:r>
              <a:rPr sz="2600" spc="-15" dirty="0">
                <a:latin typeface="Corbel"/>
                <a:cs typeface="Corbel"/>
              </a:rPr>
              <a:t>политику </a:t>
            </a:r>
            <a:r>
              <a:rPr sz="2600" spc="-10" dirty="0">
                <a:latin typeface="Corbel"/>
                <a:cs typeface="Corbel"/>
              </a:rPr>
              <a:t> </a:t>
            </a:r>
            <a:r>
              <a:rPr sz="2600" spc="-15" dirty="0">
                <a:latin typeface="Corbel"/>
                <a:cs typeface="Corbel"/>
              </a:rPr>
              <a:t>государства</a:t>
            </a:r>
            <a:r>
              <a:rPr sz="2600" dirty="0">
                <a:latin typeface="Corbel"/>
                <a:cs typeface="Corbel"/>
              </a:rPr>
              <a:t> в</a:t>
            </a:r>
            <a:r>
              <a:rPr sz="2600" spc="-5" dirty="0">
                <a:latin typeface="Corbel"/>
                <a:cs typeface="Corbel"/>
              </a:rPr>
              <a:t> </a:t>
            </a:r>
            <a:r>
              <a:rPr sz="2600" spc="-10" dirty="0">
                <a:latin typeface="Corbel"/>
                <a:cs typeface="Corbel"/>
              </a:rPr>
              <a:t>области</a:t>
            </a:r>
            <a:r>
              <a:rPr sz="2600" spc="5" dirty="0">
                <a:latin typeface="Corbel"/>
                <a:cs typeface="Corbel"/>
              </a:rPr>
              <a:t> </a:t>
            </a:r>
            <a:r>
              <a:rPr sz="2600" spc="-5" dirty="0">
                <a:latin typeface="Corbel"/>
                <a:cs typeface="Corbel"/>
              </a:rPr>
              <a:t>образования,</a:t>
            </a:r>
            <a:r>
              <a:rPr sz="2600" dirty="0">
                <a:latin typeface="Corbel"/>
                <a:cs typeface="Corbel"/>
              </a:rPr>
              <a:t> </a:t>
            </a:r>
            <a:r>
              <a:rPr sz="2600" spc="-40" dirty="0">
                <a:latin typeface="Corbel"/>
                <a:cs typeface="Corbel"/>
              </a:rPr>
              <a:t>культуры</a:t>
            </a:r>
            <a:r>
              <a:rPr sz="2600" spc="20" dirty="0">
                <a:latin typeface="Corbel"/>
                <a:cs typeface="Corbel"/>
              </a:rPr>
              <a:t> </a:t>
            </a:r>
            <a:r>
              <a:rPr sz="2600" dirty="0">
                <a:latin typeface="Corbel"/>
                <a:cs typeface="Corbel"/>
              </a:rPr>
              <a:t>и </a:t>
            </a:r>
            <a:r>
              <a:rPr sz="2600" spc="5" dirty="0">
                <a:latin typeface="Corbel"/>
                <a:cs typeface="Corbel"/>
              </a:rPr>
              <a:t> </a:t>
            </a:r>
            <a:r>
              <a:rPr sz="2600" spc="-10" dirty="0">
                <a:latin typeface="Corbel"/>
                <a:cs typeface="Corbel"/>
              </a:rPr>
              <a:t>информации.</a:t>
            </a:r>
            <a:endParaRPr sz="26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37820"/>
            <a:ext cx="776478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6825" y="470534"/>
            <a:ext cx="705421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0" spc="-30" dirty="0">
                <a:latin typeface="Corbel"/>
                <a:cs typeface="Corbel"/>
              </a:rPr>
              <a:t>Методические</a:t>
            </a:r>
            <a:r>
              <a:rPr sz="4300" b="0" spc="-80" dirty="0">
                <a:latin typeface="Corbel"/>
                <a:cs typeface="Corbel"/>
              </a:rPr>
              <a:t> </a:t>
            </a:r>
            <a:r>
              <a:rPr sz="4300" b="0" spc="-25" dirty="0">
                <a:latin typeface="Corbel"/>
                <a:cs typeface="Corbel"/>
              </a:rPr>
              <a:t>рекомендации</a:t>
            </a:r>
            <a:endParaRPr sz="43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4427" y="1357312"/>
            <a:ext cx="7601584" cy="51333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005" marR="5080" indent="-281940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b="1" spc="-20" dirty="0">
                <a:latin typeface="Corbel"/>
                <a:cs typeface="Corbel"/>
              </a:rPr>
              <a:t>Методические </a:t>
            </a:r>
            <a:r>
              <a:rPr sz="2500" b="1" spc="-15" dirty="0">
                <a:latin typeface="Corbel"/>
                <a:cs typeface="Corbel"/>
              </a:rPr>
              <a:t>рекомендации </a:t>
            </a:r>
            <a:r>
              <a:rPr sz="2500" b="1" dirty="0">
                <a:latin typeface="Corbel"/>
                <a:cs typeface="Corbel"/>
              </a:rPr>
              <a:t>по применению </a:t>
            </a:r>
            <a:r>
              <a:rPr sz="2500" b="1" spc="-5" dirty="0">
                <a:latin typeface="Corbel"/>
                <a:cs typeface="Corbel"/>
              </a:rPr>
              <a:t>норм </a:t>
            </a:r>
            <a:r>
              <a:rPr sz="2500" b="1" spc="-505" dirty="0">
                <a:latin typeface="Corbel"/>
                <a:cs typeface="Corbel"/>
              </a:rPr>
              <a:t> </a:t>
            </a:r>
            <a:r>
              <a:rPr sz="2500" b="1" spc="-30" dirty="0">
                <a:latin typeface="Corbel"/>
                <a:cs typeface="Corbel"/>
              </a:rPr>
              <a:t>труда</a:t>
            </a:r>
            <a:r>
              <a:rPr sz="2500" b="1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на работы,</a:t>
            </a:r>
            <a:r>
              <a:rPr sz="2500" b="1" spc="-2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выполняемые</a:t>
            </a:r>
            <a:r>
              <a:rPr sz="2500" b="1" spc="-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в</a:t>
            </a:r>
            <a:r>
              <a:rPr sz="2500" b="1" spc="10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библиотеках </a:t>
            </a:r>
            <a:r>
              <a:rPr sz="2500" b="1" dirty="0">
                <a:latin typeface="Corbel"/>
                <a:cs typeface="Corbel"/>
              </a:rPr>
              <a:t>и 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информационно-библиотечных</a:t>
            </a:r>
            <a:r>
              <a:rPr sz="2500" b="1" spc="-2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центрах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420"/>
              </a:lnSpc>
            </a:pPr>
            <a:r>
              <a:rPr sz="2500" b="1" spc="-10" dirty="0">
                <a:latin typeface="Corbel"/>
                <a:cs typeface="Corbel"/>
              </a:rPr>
              <a:t>общеобразовательных</a:t>
            </a:r>
            <a:r>
              <a:rPr sz="2500" b="1" spc="-40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организаций</a:t>
            </a:r>
            <a:endParaRPr sz="2500">
              <a:latin typeface="Corbel"/>
              <a:cs typeface="Corbel"/>
            </a:endParaRPr>
          </a:p>
          <a:p>
            <a:pPr marL="294005" marR="211454" indent="-28194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20" dirty="0">
                <a:latin typeface="Corbel"/>
                <a:cs typeface="Corbel"/>
              </a:rPr>
              <a:t>Методические </a:t>
            </a:r>
            <a:r>
              <a:rPr sz="2500" spc="-15" dirty="0">
                <a:latin typeface="Corbel"/>
                <a:cs typeface="Corbel"/>
              </a:rPr>
              <a:t>рекомендации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по</a:t>
            </a:r>
            <a:r>
              <a:rPr sz="2500" spc="-10" dirty="0">
                <a:latin typeface="Corbel"/>
                <a:cs typeface="Corbel"/>
              </a:rPr>
              <a:t> применению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норм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30" dirty="0">
                <a:latin typeface="Corbel"/>
                <a:cs typeface="Corbel"/>
              </a:rPr>
              <a:t>труда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на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работы, </a:t>
            </a:r>
            <a:r>
              <a:rPr sz="2500" spc="-10" dirty="0">
                <a:latin typeface="Corbel"/>
                <a:cs typeface="Corbel"/>
              </a:rPr>
              <a:t>выполняемые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библиотеках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информационно-библиотечных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центрах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100"/>
              </a:lnSpc>
            </a:pP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общеобразовательных организаций</a:t>
            </a:r>
            <a:r>
              <a:rPr sz="2500" spc="-10" dirty="0">
                <a:latin typeface="Corbel"/>
                <a:cs typeface="Corbel"/>
              </a:rPr>
              <a:t>,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подготовлены</a:t>
            </a:r>
            <a:endParaRPr sz="2500">
              <a:latin typeface="Corbel"/>
              <a:cs typeface="Corbel"/>
            </a:endParaRPr>
          </a:p>
          <a:p>
            <a:pPr marL="294005" marR="854710">
              <a:lnSpc>
                <a:spcPts val="2400"/>
              </a:lnSpc>
              <a:spcBef>
                <a:spcPts val="280"/>
              </a:spcBef>
            </a:pPr>
            <a:r>
              <a:rPr sz="2500" spc="-10" dirty="0">
                <a:latin typeface="Corbel"/>
                <a:cs typeface="Corbel"/>
              </a:rPr>
              <a:t>специалистами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Методического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40" dirty="0">
                <a:latin typeface="Corbel"/>
                <a:cs typeface="Corbel"/>
              </a:rPr>
              <a:t>отдела </a:t>
            </a:r>
            <a:r>
              <a:rPr sz="2500" spc="-3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Информационного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центра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«Библиотека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имени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420"/>
              </a:lnSpc>
            </a:pPr>
            <a:r>
              <a:rPr sz="2500" dirty="0">
                <a:latin typeface="Corbel"/>
                <a:cs typeface="Corbel"/>
              </a:rPr>
              <a:t>К.Д.</a:t>
            </a:r>
            <a:r>
              <a:rPr sz="2500" spc="-90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Ушинского»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Российской</a:t>
            </a:r>
            <a:r>
              <a:rPr sz="2500" spc="-10" dirty="0">
                <a:latin typeface="Corbel"/>
                <a:cs typeface="Corbel"/>
              </a:rPr>
              <a:t> академии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образования.</a:t>
            </a:r>
            <a:endParaRPr sz="2500">
              <a:latin typeface="Corbel"/>
              <a:cs typeface="Corbel"/>
            </a:endParaRPr>
          </a:p>
          <a:p>
            <a:pPr marL="294005" marR="78740" indent="-281940">
              <a:lnSpc>
                <a:spcPct val="8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20" dirty="0">
                <a:latin typeface="Corbel"/>
                <a:cs typeface="Corbel"/>
              </a:rPr>
              <a:t>Целью</a:t>
            </a:r>
            <a:r>
              <a:rPr sz="2500" spc="-3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данных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рекомендаций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является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организация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эффективной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работы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общеобразовательных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организаций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по </a:t>
            </a:r>
            <a:r>
              <a:rPr sz="2500" spc="-15" dirty="0">
                <a:latin typeface="Corbel"/>
                <a:cs typeface="Corbel"/>
              </a:rPr>
              <a:t>определению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штатной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численности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работников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библиотек,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планированию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работ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400"/>
              </a:lnSpc>
            </a:pPr>
            <a:r>
              <a:rPr sz="2500" spc="-10" dirty="0">
                <a:latin typeface="Corbel"/>
                <a:cs typeface="Corbel"/>
              </a:rPr>
              <a:t>выдачи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нормированных</a:t>
            </a:r>
            <a:r>
              <a:rPr sz="2500" spc="3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заданий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сотрудникам.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780" y="190500"/>
            <a:ext cx="776478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323786"/>
            <a:ext cx="7054215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0" spc="-30" dirty="0">
                <a:latin typeface="Corbel"/>
                <a:cs typeface="Corbel"/>
              </a:rPr>
              <a:t>Методические</a:t>
            </a:r>
            <a:r>
              <a:rPr sz="4300" b="0" spc="-80" dirty="0">
                <a:latin typeface="Corbel"/>
                <a:cs typeface="Corbel"/>
              </a:rPr>
              <a:t> </a:t>
            </a:r>
            <a:r>
              <a:rPr sz="4300" b="0" spc="-25" dirty="0">
                <a:latin typeface="Corbel"/>
                <a:cs typeface="Corbel"/>
              </a:rPr>
              <a:t>рекомендации</a:t>
            </a:r>
            <a:endParaRPr sz="43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8527" y="1144015"/>
            <a:ext cx="7908290" cy="552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1940">
              <a:lnSpc>
                <a:spcPts val="2600"/>
              </a:lnSpc>
              <a:spcBef>
                <a:spcPts val="100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b="1" spc="-20" dirty="0">
                <a:latin typeface="Corbel"/>
                <a:cs typeface="Corbel"/>
              </a:rPr>
              <a:t>Методические</a:t>
            </a:r>
            <a:r>
              <a:rPr sz="2400" b="1" spc="-15" dirty="0">
                <a:latin typeface="Corbel"/>
                <a:cs typeface="Corbel"/>
              </a:rPr>
              <a:t> рекомендации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по </a:t>
            </a:r>
            <a:r>
              <a:rPr sz="2400" b="1" spc="-10" dirty="0">
                <a:latin typeface="Corbel"/>
                <a:cs typeface="Corbel"/>
              </a:rPr>
              <a:t>организации</a:t>
            </a:r>
            <a:endParaRPr sz="2400">
              <a:latin typeface="Corbel"/>
              <a:cs typeface="Corbel"/>
            </a:endParaRPr>
          </a:p>
          <a:p>
            <a:pPr marL="294640" marR="187960">
              <a:lnSpc>
                <a:spcPct val="79900"/>
              </a:lnSpc>
              <a:spcBef>
                <a:spcPts val="295"/>
              </a:spcBef>
            </a:pPr>
            <a:r>
              <a:rPr sz="2400" b="1" spc="-10" dirty="0">
                <a:latin typeface="Corbel"/>
                <a:cs typeface="Corbel"/>
              </a:rPr>
              <a:t>деятельности </a:t>
            </a:r>
            <a:r>
              <a:rPr sz="2400" b="1" spc="-5" dirty="0">
                <a:latin typeface="Corbel"/>
                <a:cs typeface="Corbel"/>
              </a:rPr>
              <a:t>информационно- </a:t>
            </a:r>
            <a:r>
              <a:rPr sz="2400" b="1" spc="-10" dirty="0">
                <a:latin typeface="Corbel"/>
                <a:cs typeface="Corbel"/>
              </a:rPr>
              <a:t>библиотечного центра </a:t>
            </a:r>
            <a:r>
              <a:rPr sz="2400" b="1" spc="-48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образовательной организации </a:t>
            </a:r>
            <a:r>
              <a:rPr sz="2400" b="1" dirty="0">
                <a:latin typeface="Corbel"/>
                <a:cs typeface="Corbel"/>
              </a:rPr>
              <a:t>/ </a:t>
            </a:r>
            <a:r>
              <a:rPr sz="2400" b="1" spc="-25" dirty="0">
                <a:latin typeface="Corbel"/>
                <a:cs typeface="Corbel"/>
              </a:rPr>
              <a:t>Под </a:t>
            </a:r>
            <a:r>
              <a:rPr sz="2400" b="1" spc="-10" dirty="0">
                <a:latin typeface="Corbel"/>
                <a:cs typeface="Corbel"/>
              </a:rPr>
              <a:t>общ. </a:t>
            </a:r>
            <a:r>
              <a:rPr sz="2400" b="1" spc="-5" dirty="0">
                <a:latin typeface="Corbel"/>
                <a:cs typeface="Corbel"/>
              </a:rPr>
              <a:t>ред. Д.А. </a:t>
            </a:r>
            <a:r>
              <a:rPr sz="2400" b="1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Иванченко; </a:t>
            </a:r>
            <a:r>
              <a:rPr sz="2400" b="1" dirty="0">
                <a:latin typeface="Corbel"/>
                <a:cs typeface="Corbel"/>
              </a:rPr>
              <a:t>ИЦ </a:t>
            </a:r>
            <a:r>
              <a:rPr sz="2400" b="1" spc="-5" dirty="0">
                <a:latin typeface="Corbel"/>
                <a:cs typeface="Corbel"/>
              </a:rPr>
              <a:t>«Библиотека </a:t>
            </a:r>
            <a:r>
              <a:rPr sz="2400" b="1" dirty="0">
                <a:latin typeface="Corbel"/>
                <a:cs typeface="Corbel"/>
              </a:rPr>
              <a:t>имени К.Д. </a:t>
            </a:r>
            <a:r>
              <a:rPr sz="2400" b="1" spc="-20" dirty="0">
                <a:latin typeface="Corbel"/>
                <a:cs typeface="Corbel"/>
              </a:rPr>
              <a:t>Ушинского» </a:t>
            </a:r>
            <a:r>
              <a:rPr sz="2400" b="1" spc="-15" dirty="0">
                <a:latin typeface="Corbel"/>
                <a:cs typeface="Corbel"/>
              </a:rPr>
              <a:t> </a:t>
            </a:r>
            <a:r>
              <a:rPr sz="2400" b="1" spc="-70" dirty="0">
                <a:latin typeface="Corbel"/>
                <a:cs typeface="Corbel"/>
              </a:rPr>
              <a:t>РАО.</a:t>
            </a:r>
            <a:r>
              <a:rPr sz="2400" b="1" spc="-2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–</a:t>
            </a:r>
            <a:r>
              <a:rPr sz="2400" b="1" spc="1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М.,</a:t>
            </a:r>
            <a:r>
              <a:rPr sz="2400" b="1" spc="10" dirty="0">
                <a:latin typeface="Corbel"/>
                <a:cs typeface="Corbel"/>
              </a:rPr>
              <a:t> </a:t>
            </a:r>
            <a:r>
              <a:rPr sz="2400" b="1" spc="-25" dirty="0">
                <a:latin typeface="Corbel"/>
                <a:cs typeface="Corbel"/>
              </a:rPr>
              <a:t>2020.</a:t>
            </a:r>
            <a:r>
              <a:rPr sz="2400" b="1" spc="-3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–</a:t>
            </a:r>
            <a:r>
              <a:rPr sz="2400" b="1" spc="1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43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с.</a:t>
            </a:r>
            <a:endParaRPr sz="2400">
              <a:latin typeface="Corbel"/>
              <a:cs typeface="Corbel"/>
            </a:endParaRPr>
          </a:p>
          <a:p>
            <a:pPr marL="294640" indent="-281940">
              <a:lnSpc>
                <a:spcPts val="2600"/>
              </a:lnSpc>
              <a:spcBef>
                <a:spcPts val="25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spc="-15" dirty="0">
                <a:latin typeface="Corbel"/>
                <a:cs typeface="Corbel"/>
              </a:rPr>
              <a:t>Методические</a:t>
            </a:r>
            <a:r>
              <a:rPr sz="2400" spc="-45" dirty="0">
                <a:latin typeface="Corbel"/>
                <a:cs typeface="Corbel"/>
              </a:rPr>
              <a:t> </a:t>
            </a:r>
            <a:r>
              <a:rPr sz="2400" spc="-15" dirty="0">
                <a:latin typeface="Corbel"/>
                <a:cs typeface="Corbel"/>
              </a:rPr>
              <a:t>рекомендации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по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организации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ts val="2310"/>
              </a:lnSpc>
            </a:pPr>
            <a:r>
              <a:rPr sz="2400" spc="-10" dirty="0">
                <a:latin typeface="Corbel"/>
                <a:cs typeface="Corbel"/>
              </a:rPr>
              <a:t>деятельности</a:t>
            </a:r>
            <a:r>
              <a:rPr sz="2400" spc="-7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информационно-библиотечного</a:t>
            </a:r>
            <a:r>
              <a:rPr sz="2400" spc="-7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центра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ts val="2300"/>
              </a:lnSpc>
            </a:pPr>
            <a:r>
              <a:rPr sz="2400" spc="-10" dirty="0">
                <a:latin typeface="Corbel"/>
                <a:cs typeface="Corbel"/>
              </a:rPr>
              <a:t>образовательной</a:t>
            </a:r>
            <a:r>
              <a:rPr sz="2400" spc="-8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организации</a:t>
            </a:r>
            <a:r>
              <a:rPr sz="2400" spc="-7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разработаны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ts val="2300"/>
              </a:lnSpc>
            </a:pPr>
            <a:r>
              <a:rPr sz="2400" spc="-5" dirty="0">
                <a:latin typeface="Corbel"/>
                <a:cs typeface="Corbel"/>
              </a:rPr>
              <a:t>специалистами-практиками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spc="-20" dirty="0">
                <a:latin typeface="Corbel"/>
                <a:cs typeface="Corbel"/>
              </a:rPr>
              <a:t>методистами</a:t>
            </a:r>
            <a:endParaRPr sz="2400">
              <a:latin typeface="Corbel"/>
              <a:cs typeface="Corbel"/>
            </a:endParaRPr>
          </a:p>
          <a:p>
            <a:pPr marL="294640" marR="787400">
              <a:lnSpc>
                <a:spcPct val="80100"/>
              </a:lnSpc>
              <a:spcBef>
                <a:spcPts val="284"/>
              </a:spcBef>
            </a:pPr>
            <a:r>
              <a:rPr sz="2400" spc="-5" dirty="0">
                <a:latin typeface="Corbel"/>
                <a:cs typeface="Corbel"/>
              </a:rPr>
              <a:t>Информационного</a:t>
            </a:r>
            <a:r>
              <a:rPr sz="2400" spc="-7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центра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«Библиотека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имени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К.Д. </a:t>
            </a:r>
            <a:r>
              <a:rPr sz="2400" spc="-465" dirty="0">
                <a:latin typeface="Corbel"/>
                <a:cs typeface="Corbel"/>
              </a:rPr>
              <a:t> </a:t>
            </a:r>
            <a:r>
              <a:rPr sz="2400" spc="-20" dirty="0">
                <a:latin typeface="Corbel"/>
                <a:cs typeface="Corbel"/>
              </a:rPr>
              <a:t>Ушинского» </a:t>
            </a:r>
            <a:r>
              <a:rPr sz="2400" spc="-75" dirty="0">
                <a:latin typeface="Corbel"/>
                <a:cs typeface="Corbel"/>
              </a:rPr>
              <a:t>РАО </a:t>
            </a:r>
            <a:r>
              <a:rPr sz="2400" dirty="0">
                <a:latin typeface="Corbel"/>
                <a:cs typeface="Corbel"/>
              </a:rPr>
              <a:t>и </a:t>
            </a:r>
            <a:r>
              <a:rPr sz="2400" spc="-5" dirty="0">
                <a:latin typeface="Corbel"/>
                <a:cs typeface="Corbel"/>
              </a:rPr>
              <a:t>ориентированы </a:t>
            </a:r>
            <a:r>
              <a:rPr sz="2400" dirty="0">
                <a:latin typeface="Corbel"/>
                <a:cs typeface="Corbel"/>
              </a:rPr>
              <a:t>на </a:t>
            </a:r>
            <a:r>
              <a:rPr sz="2400" spc="-10" dirty="0">
                <a:latin typeface="Corbel"/>
                <a:cs typeface="Corbel"/>
              </a:rPr>
              <a:t>создание </a:t>
            </a:r>
            <a:r>
              <a:rPr sz="2400" dirty="0">
                <a:latin typeface="Corbel"/>
                <a:cs typeface="Corbel"/>
              </a:rPr>
              <a:t>в 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общеобразовательных </a:t>
            </a:r>
            <a:r>
              <a:rPr sz="2400" spc="-5" dirty="0">
                <a:latin typeface="Corbel"/>
                <a:cs typeface="Corbel"/>
              </a:rPr>
              <a:t>организациях </a:t>
            </a:r>
            <a:r>
              <a:rPr sz="2400" dirty="0">
                <a:latin typeface="Corbel"/>
                <a:cs typeface="Corbel"/>
              </a:rPr>
              <a:t>современных 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информационно-библиотечных</a:t>
            </a:r>
            <a:r>
              <a:rPr sz="2400" spc="-8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центров.</a:t>
            </a:r>
            <a:endParaRPr sz="2400">
              <a:latin typeface="Corbel"/>
              <a:cs typeface="Corbel"/>
            </a:endParaRPr>
          </a:p>
          <a:p>
            <a:pPr marL="294640" indent="-281940">
              <a:lnSpc>
                <a:spcPts val="2590"/>
              </a:lnSpc>
              <a:spcBef>
                <a:spcPts val="20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b="1" spc="-20" dirty="0">
                <a:latin typeface="Corbel"/>
                <a:cs typeface="Corbel"/>
              </a:rPr>
              <a:t>Методические</a:t>
            </a:r>
            <a:r>
              <a:rPr sz="2400" b="1" dirty="0">
                <a:latin typeface="Corbel"/>
                <a:cs typeface="Corbel"/>
              </a:rPr>
              <a:t> </a:t>
            </a:r>
            <a:r>
              <a:rPr sz="2400" b="1" spc="-15" dirty="0">
                <a:latin typeface="Corbel"/>
                <a:cs typeface="Corbel"/>
              </a:rPr>
              <a:t>рекомендации</a:t>
            </a:r>
            <a:r>
              <a:rPr sz="2400" b="1" spc="-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могут</a:t>
            </a:r>
            <a:r>
              <a:rPr sz="2400" b="1" spc="-5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быть</a:t>
            </a:r>
            <a:r>
              <a:rPr sz="2400" b="1" spc="45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использованы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ts val="2300"/>
              </a:lnSpc>
            </a:pPr>
            <a:r>
              <a:rPr sz="2400" b="1" spc="-5" dirty="0">
                <a:latin typeface="Corbel"/>
                <a:cs typeface="Corbel"/>
              </a:rPr>
              <a:t>для разработки</a:t>
            </a:r>
            <a:r>
              <a:rPr sz="2400" b="1" spc="15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Положения</a:t>
            </a:r>
            <a:r>
              <a:rPr sz="2400" b="1" spc="-3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об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информационно-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ts val="2310"/>
              </a:lnSpc>
            </a:pPr>
            <a:r>
              <a:rPr sz="2400" b="1" spc="-10" dirty="0">
                <a:latin typeface="Corbel"/>
                <a:cs typeface="Corbel"/>
              </a:rPr>
              <a:t>библиотечном</a:t>
            </a:r>
            <a:r>
              <a:rPr sz="2400" b="1" spc="1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центре образовательной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организации</a:t>
            </a:r>
            <a:r>
              <a:rPr sz="2400" spc="-5" dirty="0">
                <a:latin typeface="Corbel"/>
                <a:cs typeface="Corbel"/>
              </a:rPr>
              <a:t>,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а</a:t>
            </a:r>
            <a:endParaRPr sz="2400">
              <a:latin typeface="Corbel"/>
              <a:cs typeface="Corbel"/>
            </a:endParaRPr>
          </a:p>
          <a:p>
            <a:pPr marL="294640" marR="1595120">
              <a:lnSpc>
                <a:spcPct val="79900"/>
              </a:lnSpc>
              <a:spcBef>
                <a:spcPts val="300"/>
              </a:spcBef>
            </a:pPr>
            <a:r>
              <a:rPr sz="2400" spc="-5" dirty="0">
                <a:latin typeface="Corbel"/>
                <a:cs typeface="Corbel"/>
              </a:rPr>
              <a:t>также </a:t>
            </a:r>
            <a:r>
              <a:rPr sz="2400" dirty="0">
                <a:latin typeface="Corbel"/>
                <a:cs typeface="Corbel"/>
              </a:rPr>
              <a:t>других</a:t>
            </a:r>
            <a:r>
              <a:rPr sz="2400" spc="-5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документов,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регулирующих</a:t>
            </a:r>
            <a:r>
              <a:rPr sz="2400" spc="-5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его </a:t>
            </a:r>
            <a:r>
              <a:rPr sz="2400" spc="-46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деятельность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780" y="154939"/>
            <a:ext cx="7764780" cy="12217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287909"/>
            <a:ext cx="705421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0" spc="-30" dirty="0">
                <a:latin typeface="Corbel"/>
                <a:cs typeface="Corbel"/>
              </a:rPr>
              <a:t>Методические</a:t>
            </a:r>
            <a:r>
              <a:rPr sz="4300" b="0" spc="-80" dirty="0">
                <a:latin typeface="Corbel"/>
                <a:cs typeface="Corbel"/>
              </a:rPr>
              <a:t> </a:t>
            </a:r>
            <a:r>
              <a:rPr sz="4300" b="0" spc="-25" dirty="0">
                <a:latin typeface="Corbel"/>
                <a:cs typeface="Corbel"/>
              </a:rPr>
              <a:t>рекомендации</a:t>
            </a:r>
            <a:endParaRPr sz="43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4427" y="1115948"/>
            <a:ext cx="7419340" cy="52857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94005" marR="904875" indent="-281940">
              <a:lnSpc>
                <a:spcPct val="80000"/>
              </a:lnSpc>
              <a:spcBef>
                <a:spcPts val="865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b="1" spc="-25" dirty="0">
                <a:latin typeface="Corbel"/>
                <a:cs typeface="Corbel"/>
              </a:rPr>
              <a:t>Методические</a:t>
            </a:r>
            <a:r>
              <a:rPr sz="3200" b="1" spc="-5" dirty="0">
                <a:latin typeface="Corbel"/>
                <a:cs typeface="Corbel"/>
              </a:rPr>
              <a:t> </a:t>
            </a:r>
            <a:r>
              <a:rPr sz="3200" b="1" spc="-15" dirty="0">
                <a:latin typeface="Corbel"/>
                <a:cs typeface="Corbel"/>
              </a:rPr>
              <a:t>рекомендации</a:t>
            </a:r>
            <a:r>
              <a:rPr sz="3200" b="1" spc="15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по </a:t>
            </a:r>
            <a:r>
              <a:rPr sz="3200" b="1" dirty="0">
                <a:latin typeface="Corbel"/>
                <a:cs typeface="Corbel"/>
              </a:rPr>
              <a:t> формированию </a:t>
            </a:r>
            <a:r>
              <a:rPr sz="3200" b="1" spc="-15" dirty="0">
                <a:latin typeface="Corbel"/>
                <a:cs typeface="Corbel"/>
              </a:rPr>
              <a:t>фондов </a:t>
            </a:r>
            <a:r>
              <a:rPr sz="3200" b="1" spc="-20" dirty="0">
                <a:latin typeface="Corbel"/>
                <a:cs typeface="Corbel"/>
              </a:rPr>
              <a:t>школьной </a:t>
            </a:r>
            <a:r>
              <a:rPr sz="3200" b="1" spc="-64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библиотеки</a:t>
            </a:r>
            <a:endParaRPr sz="3200">
              <a:latin typeface="Corbel"/>
              <a:cs typeface="Corbel"/>
            </a:endParaRPr>
          </a:p>
          <a:p>
            <a:pPr marL="294005" marR="349885" indent="-281940">
              <a:lnSpc>
                <a:spcPct val="79900"/>
              </a:lnSpc>
              <a:spcBef>
                <a:spcPts val="655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spc="-20" dirty="0">
                <a:latin typeface="Corbel"/>
                <a:cs typeface="Corbel"/>
              </a:rPr>
              <a:t>Методические</a:t>
            </a:r>
            <a:r>
              <a:rPr sz="2200" spc="3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рекомендации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по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пополнению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фондов </a:t>
            </a:r>
            <a:r>
              <a:rPr sz="2200" spc="-10" dirty="0">
                <a:latin typeface="Corbel"/>
                <a:cs typeface="Corbel"/>
              </a:rPr>
              <a:t> образовательной организации, </a:t>
            </a:r>
            <a:r>
              <a:rPr sz="2200" spc="-5" dirty="0">
                <a:latin typeface="Corbel"/>
                <a:cs typeface="Corbel"/>
              </a:rPr>
              <a:t>реализующей </a:t>
            </a:r>
            <a:r>
              <a:rPr sz="2200" spc="-10" dirty="0">
                <a:latin typeface="Corbel"/>
                <a:cs typeface="Corbel"/>
              </a:rPr>
              <a:t>основные </a:t>
            </a:r>
            <a:r>
              <a:rPr sz="2200" spc="-43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образовательные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программы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общего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</a:t>
            </a:r>
            <a:endParaRPr sz="2200">
              <a:latin typeface="Corbel"/>
              <a:cs typeface="Corbel"/>
            </a:endParaRPr>
          </a:p>
          <a:p>
            <a:pPr marL="294005" marR="334645">
              <a:lnSpc>
                <a:spcPct val="80100"/>
              </a:lnSpc>
              <a:spcBef>
                <a:spcPts val="5"/>
              </a:spcBef>
            </a:pPr>
            <a:r>
              <a:rPr sz="2200" spc="-5" dirty="0">
                <a:latin typeface="Corbel"/>
                <a:cs typeface="Corbel"/>
              </a:rPr>
              <a:t>разработаны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целях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организации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эффективной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работы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общеобразовательных</a:t>
            </a:r>
            <a:r>
              <a:rPr sz="2200" spc="-4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организаций,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направленной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на 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пополнение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фондов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школьных</a:t>
            </a:r>
            <a:r>
              <a:rPr sz="2200" spc="-5" dirty="0">
                <a:latin typeface="Corbel"/>
                <a:cs typeface="Corbel"/>
              </a:rPr>
              <a:t> информационно- 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библиотечных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центров.</a:t>
            </a:r>
            <a:endParaRPr sz="2200">
              <a:latin typeface="Corbel"/>
              <a:cs typeface="Corbel"/>
            </a:endParaRPr>
          </a:p>
          <a:p>
            <a:pPr marL="294005" marR="5080" indent="-281940">
              <a:lnSpc>
                <a:spcPts val="2120"/>
              </a:lnSpc>
              <a:spcBef>
                <a:spcPts val="565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b="1" spc="-25" dirty="0">
                <a:latin typeface="Corbel"/>
                <a:cs typeface="Corbel"/>
              </a:rPr>
              <a:t>Рекомендации</a:t>
            </a:r>
            <a:r>
              <a:rPr sz="2200" b="1" spc="-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адресованы</a:t>
            </a:r>
            <a:r>
              <a:rPr sz="2200" b="1" spc="-10" dirty="0">
                <a:latin typeface="Corbel"/>
                <a:cs typeface="Corbel"/>
              </a:rPr>
              <a:t> библиотечным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специалистам </a:t>
            </a:r>
            <a:r>
              <a:rPr sz="2200" b="1" spc="-44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общеобразовательных </a:t>
            </a:r>
            <a:r>
              <a:rPr sz="2200" b="1" spc="-5" dirty="0">
                <a:latin typeface="Corbel"/>
                <a:cs typeface="Corbel"/>
              </a:rPr>
              <a:t>организаций </a:t>
            </a:r>
            <a:r>
              <a:rPr sz="2200" b="1" spc="-20" dirty="0">
                <a:latin typeface="Corbel"/>
                <a:cs typeface="Corbel"/>
              </a:rPr>
              <a:t>Российской</a:t>
            </a:r>
            <a:endParaRPr sz="2200">
              <a:latin typeface="Corbel"/>
              <a:cs typeface="Corbel"/>
            </a:endParaRPr>
          </a:p>
          <a:p>
            <a:pPr marL="294005">
              <a:lnSpc>
                <a:spcPts val="2120"/>
              </a:lnSpc>
            </a:pPr>
            <a:r>
              <a:rPr sz="2200" b="1" spc="-15" dirty="0">
                <a:latin typeface="Corbel"/>
                <a:cs typeface="Corbel"/>
              </a:rPr>
              <a:t>Федерации</a:t>
            </a:r>
            <a:r>
              <a:rPr sz="2200" spc="-15" dirty="0">
                <a:latin typeface="Corbel"/>
                <a:cs typeface="Corbel"/>
              </a:rPr>
              <a:t>.</a:t>
            </a:r>
            <a:endParaRPr sz="2200">
              <a:latin typeface="Corbel"/>
              <a:cs typeface="Corbel"/>
            </a:endParaRPr>
          </a:p>
          <a:p>
            <a:pPr marL="294005" marR="48895" indent="-281940">
              <a:lnSpc>
                <a:spcPct val="80100"/>
              </a:lnSpc>
              <a:spcBef>
                <a:spcPts val="605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spc="-20" dirty="0">
                <a:latin typeface="Corbel"/>
                <a:cs typeface="Corbel"/>
              </a:rPr>
              <a:t>Методические</a:t>
            </a:r>
            <a:r>
              <a:rPr sz="2200" spc="4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рекомендации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по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пополнению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фондов 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школьной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библиотеки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не</a:t>
            </a:r>
            <a:r>
              <a:rPr sz="2200" spc="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являются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нормативно-правовым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документом,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не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требуют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их </a:t>
            </a:r>
            <a:r>
              <a:rPr sz="2200" spc="-10" dirty="0">
                <a:latin typeface="Corbel"/>
                <a:cs typeface="Corbel"/>
              </a:rPr>
              <a:t>обязательного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исполнения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 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носят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рекомендательный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характер.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39" y="45719"/>
            <a:ext cx="6405880" cy="11099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8961" y="165036"/>
            <a:ext cx="5761990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Методические</a:t>
            </a:r>
            <a:r>
              <a:rPr spc="-20" dirty="0"/>
              <a:t> </a:t>
            </a:r>
            <a:r>
              <a:rPr spc="-15" dirty="0"/>
              <a:t>материалы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8527" y="827722"/>
            <a:ext cx="8096884" cy="55524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94640" marR="5080" indent="-281940">
              <a:lnSpc>
                <a:spcPts val="3080"/>
              </a:lnSpc>
              <a:spcBef>
                <a:spcPts val="835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b="1" spc="-30" dirty="0">
                <a:latin typeface="Corbel"/>
                <a:cs typeface="Corbel"/>
              </a:rPr>
              <a:t>Технология</a:t>
            </a:r>
            <a:r>
              <a:rPr sz="3200" b="1" spc="25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работы</a:t>
            </a:r>
            <a:r>
              <a:rPr sz="3200" b="1" spc="10" dirty="0">
                <a:latin typeface="Corbel"/>
                <a:cs typeface="Corbel"/>
              </a:rPr>
              <a:t> </a:t>
            </a:r>
            <a:r>
              <a:rPr sz="3200" b="1" spc="-20" dirty="0">
                <a:latin typeface="Corbel"/>
                <a:cs typeface="Corbel"/>
              </a:rPr>
              <a:t>школьной</a:t>
            </a:r>
            <a:r>
              <a:rPr sz="3200" b="1" spc="1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библиотеки: </a:t>
            </a:r>
            <a:r>
              <a:rPr sz="3200" b="1" spc="-64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практическое</a:t>
            </a:r>
            <a:r>
              <a:rPr sz="3200" b="1" spc="15" dirty="0">
                <a:latin typeface="Corbel"/>
                <a:cs typeface="Corbel"/>
              </a:rPr>
              <a:t> </a:t>
            </a:r>
            <a:r>
              <a:rPr sz="3200" b="1" spc="-20" dirty="0">
                <a:latin typeface="Corbel"/>
                <a:cs typeface="Corbel"/>
              </a:rPr>
              <a:t>руководство</a:t>
            </a:r>
            <a:r>
              <a:rPr sz="3200" b="1" spc="20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для</a:t>
            </a:r>
            <a:endParaRPr sz="3200">
              <a:latin typeface="Corbel"/>
              <a:cs typeface="Corbel"/>
            </a:endParaRPr>
          </a:p>
          <a:p>
            <a:pPr marL="294640">
              <a:lnSpc>
                <a:spcPts val="3085"/>
              </a:lnSpc>
            </a:pPr>
            <a:r>
              <a:rPr sz="3200" b="1" spc="-10" dirty="0">
                <a:latin typeface="Corbel"/>
                <a:cs typeface="Corbel"/>
              </a:rPr>
              <a:t>начинающих</a:t>
            </a:r>
            <a:r>
              <a:rPr sz="3200" b="1" spc="10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библиотекарей</a:t>
            </a:r>
            <a:endParaRPr sz="3200">
              <a:latin typeface="Corbel"/>
              <a:cs typeface="Corbel"/>
            </a:endParaRPr>
          </a:p>
          <a:p>
            <a:pPr marL="294640" marR="162560" indent="-281940">
              <a:lnSpc>
                <a:spcPct val="80000"/>
              </a:lnSpc>
              <a:spcBef>
                <a:spcPts val="65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spc="-20" dirty="0">
                <a:latin typeface="Corbel"/>
                <a:cs typeface="Corbel"/>
              </a:rPr>
              <a:t>Методическое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руководство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подготовлено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специалистами 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Методического</a:t>
            </a:r>
            <a:r>
              <a:rPr sz="2200" spc="40" dirty="0">
                <a:latin typeface="Corbel"/>
                <a:cs typeface="Corbel"/>
              </a:rPr>
              <a:t> </a:t>
            </a:r>
            <a:r>
              <a:rPr sz="2200" spc="-35" dirty="0">
                <a:latin typeface="Corbel"/>
                <a:cs typeface="Corbel"/>
              </a:rPr>
              <a:t>отдела </a:t>
            </a:r>
            <a:r>
              <a:rPr sz="2200" spc="-10" dirty="0">
                <a:latin typeface="Corbel"/>
                <a:cs typeface="Corbel"/>
              </a:rPr>
              <a:t>Информационного</a:t>
            </a:r>
            <a:r>
              <a:rPr sz="2200" spc="4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центра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"Библиотека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имени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К.</a:t>
            </a:r>
            <a:r>
              <a:rPr sz="2200" spc="-10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Д.</a:t>
            </a:r>
            <a:r>
              <a:rPr sz="2200" spc="-6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Ушинского"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65" dirty="0">
                <a:latin typeface="Corbel"/>
                <a:cs typeface="Corbel"/>
              </a:rPr>
              <a:t>РАО</a:t>
            </a:r>
            <a:r>
              <a:rPr sz="2200" spc="-10" dirty="0">
                <a:latin typeface="Corbel"/>
                <a:cs typeface="Corbel"/>
              </a:rPr>
              <a:t> при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25" dirty="0">
                <a:latin typeface="Corbel"/>
                <a:cs typeface="Corbel"/>
              </a:rPr>
              <a:t>поддержке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практиков,</a:t>
            </a:r>
            <a:endParaRPr sz="2200">
              <a:latin typeface="Corbel"/>
              <a:cs typeface="Corbel"/>
            </a:endParaRPr>
          </a:p>
          <a:p>
            <a:pPr marL="294640" marR="1223010">
              <a:lnSpc>
                <a:spcPct val="79500"/>
              </a:lnSpc>
              <a:spcBef>
                <a:spcPts val="20"/>
              </a:spcBef>
            </a:pPr>
            <a:r>
              <a:rPr sz="2200" spc="-5" dirty="0">
                <a:latin typeface="Corbel"/>
                <a:cs typeface="Corbel"/>
              </a:rPr>
              <a:t>работающих</a:t>
            </a:r>
            <a:r>
              <a:rPr sz="2200" spc="-4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библиотеках,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целях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оказания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помощи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начинающим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школьным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библиотекарям,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не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имеющим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1864"/>
              </a:lnSpc>
            </a:pPr>
            <a:r>
              <a:rPr sz="2200" spc="-10" dirty="0">
                <a:latin typeface="Corbel"/>
                <a:cs typeface="Corbel"/>
              </a:rPr>
              <a:t>профессионального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образования,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приобретении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навыков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380"/>
              </a:lnSpc>
            </a:pPr>
            <a:r>
              <a:rPr sz="2200" spc="-10" dirty="0">
                <a:latin typeface="Corbel"/>
                <a:cs typeface="Corbel"/>
              </a:rPr>
              <a:t>библиотечной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работы.</a:t>
            </a:r>
            <a:endParaRPr sz="2200">
              <a:latin typeface="Corbel"/>
              <a:cs typeface="Corbel"/>
            </a:endParaRPr>
          </a:p>
          <a:p>
            <a:pPr marL="294640" indent="-281940">
              <a:lnSpc>
                <a:spcPts val="2380"/>
              </a:lnSpc>
              <a:spcBef>
                <a:spcPts val="6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b="1" spc="-10" dirty="0">
                <a:latin typeface="Corbel"/>
                <a:cs typeface="Corbel"/>
              </a:rPr>
              <a:t>Руководство</a:t>
            </a:r>
            <a:r>
              <a:rPr sz="2200" b="1" spc="-8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адресовано</a:t>
            </a:r>
            <a:r>
              <a:rPr sz="2200" b="1" spc="-1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не</a:t>
            </a:r>
            <a:r>
              <a:rPr sz="2200" b="1" spc="10" dirty="0">
                <a:latin typeface="Corbel"/>
                <a:cs typeface="Corbel"/>
              </a:rPr>
              <a:t> </a:t>
            </a:r>
            <a:r>
              <a:rPr sz="2200" b="1" spc="-20" dirty="0">
                <a:latin typeface="Corbel"/>
                <a:cs typeface="Corbel"/>
              </a:rPr>
              <a:t>только</a:t>
            </a:r>
            <a:r>
              <a:rPr sz="2200" b="1" spc="-3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начинающим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10"/>
              </a:lnSpc>
            </a:pPr>
            <a:r>
              <a:rPr sz="2200" b="1" spc="-10" dirty="0">
                <a:latin typeface="Corbel"/>
                <a:cs typeface="Corbel"/>
              </a:rPr>
              <a:t>библиотекарям,</a:t>
            </a:r>
            <a:r>
              <a:rPr sz="2200" b="1" spc="-5" dirty="0">
                <a:latin typeface="Corbel"/>
                <a:cs typeface="Corbel"/>
              </a:rPr>
              <a:t> но</a:t>
            </a:r>
            <a:r>
              <a:rPr sz="2200" b="1" spc="-10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также</a:t>
            </a:r>
            <a:r>
              <a:rPr sz="2200" b="1" spc="-1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и</a:t>
            </a:r>
            <a:r>
              <a:rPr sz="2200" b="1" spc="-20" dirty="0">
                <a:latin typeface="Corbel"/>
                <a:cs typeface="Corbel"/>
              </a:rPr>
              <a:t> руководителям</a:t>
            </a:r>
            <a:endParaRPr sz="2200">
              <a:latin typeface="Corbel"/>
              <a:cs typeface="Corbel"/>
            </a:endParaRPr>
          </a:p>
          <a:p>
            <a:pPr marL="294640" marR="652780">
              <a:lnSpc>
                <a:spcPts val="2120"/>
              </a:lnSpc>
              <a:spcBef>
                <a:spcPts val="235"/>
              </a:spcBef>
            </a:pPr>
            <a:r>
              <a:rPr sz="2200" b="1" spc="-10" dirty="0">
                <a:latin typeface="Corbel"/>
                <a:cs typeface="Corbel"/>
              </a:rPr>
              <a:t>общеобразовательных </a:t>
            </a:r>
            <a:r>
              <a:rPr sz="2200" b="1" spc="-5" dirty="0">
                <a:latin typeface="Corbel"/>
                <a:cs typeface="Corbel"/>
              </a:rPr>
              <a:t>организаций, </a:t>
            </a:r>
            <a:r>
              <a:rPr sz="2200" b="1" dirty="0">
                <a:latin typeface="Corbel"/>
                <a:cs typeface="Corbel"/>
              </a:rPr>
              <a:t>всем </a:t>
            </a:r>
            <a:r>
              <a:rPr sz="2200" b="1" spc="-5" dirty="0">
                <a:latin typeface="Corbel"/>
                <a:cs typeface="Corbel"/>
              </a:rPr>
              <a:t>специали</a:t>
            </a:r>
            <a:r>
              <a:rPr sz="2200" spc="-5" dirty="0">
                <a:latin typeface="Corbel"/>
                <a:cs typeface="Corbel"/>
              </a:rPr>
              <a:t>стам, </a:t>
            </a:r>
            <a:r>
              <a:rPr sz="2200" spc="-43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имеющим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отношение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к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работе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школьных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библиотек.</a:t>
            </a:r>
            <a:endParaRPr sz="2200">
              <a:latin typeface="Corbel"/>
              <a:cs typeface="Corbel"/>
            </a:endParaRPr>
          </a:p>
          <a:p>
            <a:pPr marL="294640" indent="-281940">
              <a:lnSpc>
                <a:spcPts val="2370"/>
              </a:lnSpc>
              <a:spcBef>
                <a:spcPts val="10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b="1" spc="-20" dirty="0">
                <a:latin typeface="Corbel"/>
                <a:cs typeface="Corbel"/>
              </a:rPr>
              <a:t>Методическое</a:t>
            </a:r>
            <a:r>
              <a:rPr sz="2200" b="1" spc="-40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руководство</a:t>
            </a:r>
            <a:r>
              <a:rPr sz="2200" b="1" spc="-45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подготовлено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и</a:t>
            </a:r>
            <a:r>
              <a:rPr sz="2200" b="1" spc="-1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распространено</a:t>
            </a:r>
            <a:endParaRPr sz="2200">
              <a:latin typeface="Corbel"/>
              <a:cs typeface="Corbel"/>
            </a:endParaRPr>
          </a:p>
          <a:p>
            <a:pPr marL="294640" marR="970280">
              <a:lnSpc>
                <a:spcPct val="80000"/>
              </a:lnSpc>
              <a:spcBef>
                <a:spcPts val="259"/>
              </a:spcBef>
            </a:pPr>
            <a:r>
              <a:rPr sz="2200" b="1" spc="-10" dirty="0">
                <a:latin typeface="Corbel"/>
                <a:cs typeface="Corbel"/>
              </a:rPr>
              <a:t>исключительно </a:t>
            </a:r>
            <a:r>
              <a:rPr sz="2200" b="1" dirty="0">
                <a:latin typeface="Corbel"/>
                <a:cs typeface="Corbel"/>
              </a:rPr>
              <a:t>в </a:t>
            </a:r>
            <a:r>
              <a:rPr sz="2200" b="1" spc="-10" dirty="0">
                <a:latin typeface="Corbel"/>
                <a:cs typeface="Corbel"/>
              </a:rPr>
              <a:t>электронном виде </a:t>
            </a:r>
            <a:r>
              <a:rPr sz="2200" b="1" dirty="0">
                <a:latin typeface="Corbel"/>
                <a:cs typeface="Corbel"/>
              </a:rPr>
              <a:t>и включают в </a:t>
            </a:r>
            <a:r>
              <a:rPr sz="2200" b="1" spc="-10" dirty="0">
                <a:latin typeface="Corbel"/>
                <a:cs typeface="Corbel"/>
              </a:rPr>
              <a:t>себя </a:t>
            </a:r>
            <a:r>
              <a:rPr sz="2200" b="1" spc="-44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описание </a:t>
            </a:r>
            <a:r>
              <a:rPr sz="2200" b="1" dirty="0">
                <a:latin typeface="Corbel"/>
                <a:cs typeface="Corbel"/>
              </a:rPr>
              <a:t>и </a:t>
            </a:r>
            <a:r>
              <a:rPr sz="2200" b="1" spc="-5" dirty="0">
                <a:latin typeface="Corbel"/>
                <a:cs typeface="Corbel"/>
              </a:rPr>
              <a:t>анализ различных </a:t>
            </a:r>
            <a:r>
              <a:rPr sz="2200" b="1" spc="-10" dirty="0">
                <a:latin typeface="Corbel"/>
                <a:cs typeface="Corbel"/>
              </a:rPr>
              <a:t>видов библиотечной </a:t>
            </a:r>
            <a:r>
              <a:rPr sz="2200" b="1" spc="-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деятельности.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3800" y="88900"/>
            <a:ext cx="6934200" cy="1704339"/>
            <a:chOff x="1193800" y="88900"/>
            <a:chExt cx="6934200" cy="17043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800" y="88900"/>
              <a:ext cx="6934200" cy="11099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3800" y="683259"/>
              <a:ext cx="2258060" cy="11099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b="0" spc="-35" dirty="0">
                <a:latin typeface="Corbel"/>
                <a:cs typeface="Corbel"/>
              </a:rPr>
              <a:t>Рекомендации </a:t>
            </a:r>
            <a:r>
              <a:rPr b="0" spc="-40" dirty="0">
                <a:latin typeface="Corbel"/>
                <a:cs typeface="Corbel"/>
              </a:rPr>
              <a:t>Минкультуры </a:t>
            </a:r>
            <a:r>
              <a:rPr b="0" spc="-770" dirty="0">
                <a:latin typeface="Corbel"/>
                <a:cs typeface="Corbel"/>
              </a:rPr>
              <a:t> </a:t>
            </a:r>
            <a:r>
              <a:rPr b="0" spc="-40" dirty="0">
                <a:latin typeface="Corbel"/>
                <a:cs typeface="Corbel"/>
              </a:rPr>
              <a:t>России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6500" y="1392554"/>
            <a:ext cx="7599045" cy="482790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640" marR="968375" indent="-281940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b="1" spc="-30" dirty="0">
                <a:latin typeface="Corbel"/>
                <a:cs typeface="Corbel"/>
              </a:rPr>
              <a:t>Минкультуры</a:t>
            </a:r>
            <a:r>
              <a:rPr sz="2500" b="1" spc="-20" dirty="0">
                <a:latin typeface="Corbel"/>
                <a:cs typeface="Corbel"/>
              </a:rPr>
              <a:t> </a:t>
            </a:r>
            <a:r>
              <a:rPr sz="2500" b="1" spc="-30" dirty="0">
                <a:latin typeface="Corbel"/>
                <a:cs typeface="Corbel"/>
              </a:rPr>
              <a:t>России</a:t>
            </a:r>
            <a:r>
              <a:rPr sz="2500" b="1" spc="5" dirty="0">
                <a:latin typeface="Corbel"/>
                <a:cs typeface="Corbel"/>
              </a:rPr>
              <a:t> </a:t>
            </a:r>
            <a:r>
              <a:rPr sz="2500" b="1" spc="-15" dirty="0">
                <a:latin typeface="Corbel"/>
                <a:cs typeface="Corbel"/>
              </a:rPr>
              <a:t>утвердило</a:t>
            </a:r>
            <a:r>
              <a:rPr sz="2500" b="1" spc="1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12.09.2017</a:t>
            </a:r>
            <a:r>
              <a:rPr sz="2500" b="1" spc="-40" dirty="0">
                <a:latin typeface="Corbel"/>
                <a:cs typeface="Corbel"/>
              </a:rPr>
              <a:t> </a:t>
            </a:r>
            <a:r>
              <a:rPr sz="2500" b="1" spc="-95" dirty="0">
                <a:latin typeface="Corbel"/>
                <a:cs typeface="Corbel"/>
              </a:rPr>
              <a:t>г. </a:t>
            </a:r>
            <a:r>
              <a:rPr sz="2500" b="1" spc="-500" dirty="0">
                <a:latin typeface="Corbel"/>
                <a:cs typeface="Corbel"/>
              </a:rPr>
              <a:t> </a:t>
            </a:r>
            <a:r>
              <a:rPr sz="2500" b="1" spc="-25" dirty="0">
                <a:latin typeface="Corbel"/>
                <a:cs typeface="Corbel"/>
              </a:rPr>
              <a:t>"Рекомендации</a:t>
            </a:r>
            <a:r>
              <a:rPr sz="2500" b="1" spc="40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по </a:t>
            </a:r>
            <a:r>
              <a:rPr sz="2500" b="1" spc="-5" dirty="0">
                <a:latin typeface="Corbel"/>
                <a:cs typeface="Corbel"/>
              </a:rPr>
              <a:t>работе</a:t>
            </a:r>
            <a:r>
              <a:rPr sz="2500" b="1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библиотек</a:t>
            </a:r>
            <a:r>
              <a:rPr sz="2500" b="1" spc="-1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с</a:t>
            </a:r>
            <a:endParaRPr sz="2500">
              <a:latin typeface="Corbel"/>
              <a:cs typeface="Corbel"/>
            </a:endParaRPr>
          </a:p>
          <a:p>
            <a:pPr marL="294640" marR="967105">
              <a:lnSpc>
                <a:spcPts val="2400"/>
              </a:lnSpc>
            </a:pPr>
            <a:r>
              <a:rPr sz="2500" b="1" spc="-5" dirty="0">
                <a:latin typeface="Corbel"/>
                <a:cs typeface="Corbel"/>
              </a:rPr>
              <a:t>документами, включенными </a:t>
            </a:r>
            <a:r>
              <a:rPr sz="2500" b="1" dirty="0">
                <a:latin typeface="Corbel"/>
                <a:cs typeface="Corbel"/>
              </a:rPr>
              <a:t>в </a:t>
            </a:r>
            <a:r>
              <a:rPr sz="2500" b="1" spc="-10" dirty="0">
                <a:latin typeface="Corbel"/>
                <a:cs typeface="Corbel"/>
              </a:rPr>
              <a:t>федеральный </a:t>
            </a:r>
            <a:r>
              <a:rPr sz="2500" b="1" spc="-50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список</a:t>
            </a:r>
            <a:r>
              <a:rPr sz="2500" b="1" spc="-15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экстремистских</a:t>
            </a:r>
            <a:r>
              <a:rPr sz="2500" b="1" spc="-15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материалов».</a:t>
            </a:r>
            <a:endParaRPr sz="2500">
              <a:latin typeface="Corbel"/>
              <a:cs typeface="Corbel"/>
            </a:endParaRPr>
          </a:p>
          <a:p>
            <a:pPr marL="294640" marR="325120" indent="-281940">
              <a:lnSpc>
                <a:spcPct val="80000"/>
              </a:lnSpc>
              <a:spcBef>
                <a:spcPts val="62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dirty="0">
                <a:latin typeface="Corbel"/>
                <a:cs typeface="Corbel"/>
              </a:rPr>
              <a:t>В</a:t>
            </a:r>
            <a:r>
              <a:rPr sz="2500" spc="-10" dirty="0">
                <a:latin typeface="Corbel"/>
                <a:cs typeface="Corbel"/>
              </a:rPr>
              <a:t> соответствии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с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Рекомендациями</a:t>
            </a:r>
            <a:r>
              <a:rPr sz="2500" spc="4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библиотеки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самостоятельно осуществляют</a:t>
            </a:r>
            <a:r>
              <a:rPr sz="25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проверку</a:t>
            </a:r>
            <a:r>
              <a:rPr sz="25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фонда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предмет</a:t>
            </a:r>
            <a:r>
              <a:rPr sz="2500" u="sng" spc="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наличия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нем</a:t>
            </a:r>
            <a:r>
              <a:rPr sz="2500" u="sng" spc="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докум</a:t>
            </a:r>
            <a:r>
              <a:rPr sz="2500" spc="-5" dirty="0">
                <a:latin typeface="Corbel"/>
                <a:cs typeface="Corbel"/>
              </a:rPr>
              <a:t>ентов,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включенных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ФСЭМ.</a:t>
            </a:r>
            <a:endParaRPr sz="2500">
              <a:latin typeface="Corbel"/>
              <a:cs typeface="Corbel"/>
            </a:endParaRPr>
          </a:p>
          <a:p>
            <a:pPr marL="294640" marR="5080" indent="-28194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5" dirty="0">
                <a:latin typeface="Corbel"/>
                <a:cs typeface="Corbel"/>
              </a:rPr>
              <a:t>На </a:t>
            </a:r>
            <a:r>
              <a:rPr sz="2500" spc="-10" dirty="0">
                <a:latin typeface="Corbel"/>
                <a:cs typeface="Corbel"/>
              </a:rPr>
              <a:t>практике </a:t>
            </a:r>
            <a:r>
              <a:rPr sz="2500" spc="-20" dirty="0">
                <a:latin typeface="Corbel"/>
                <a:cs typeface="Corbel"/>
              </a:rPr>
              <a:t>руководитель </a:t>
            </a:r>
            <a:r>
              <a:rPr sz="2500" spc="-10" dirty="0">
                <a:latin typeface="Corbel"/>
                <a:cs typeface="Corbel"/>
              </a:rPr>
              <a:t>образовательной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организации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издает</a:t>
            </a:r>
            <a:r>
              <a:rPr sz="2500" spc="35" dirty="0">
                <a:latin typeface="Corbel"/>
                <a:cs typeface="Corbel"/>
              </a:rPr>
              <a:t> </a:t>
            </a:r>
            <a:r>
              <a:rPr sz="25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приказ</a:t>
            </a:r>
            <a:r>
              <a:rPr sz="2500" b="1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работе</a:t>
            </a:r>
            <a:r>
              <a:rPr sz="2500" u="sng" spc="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документами,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включенными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ФСЭМ,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котором 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утверждает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форму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журнала сверки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фондов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ФСЭМ,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ответственных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за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сверки</a:t>
            </a:r>
            <a:r>
              <a:rPr sz="2500" u="sng" spc="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сроки</a:t>
            </a:r>
            <a:r>
              <a:rPr sz="2500" u="sng" spc="-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проведения</a:t>
            </a:r>
            <a:r>
              <a:rPr sz="2500" u="sng" spc="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сверо</a:t>
            </a:r>
            <a:r>
              <a:rPr sz="2500" dirty="0">
                <a:latin typeface="Corbel"/>
                <a:cs typeface="Corbel"/>
              </a:rPr>
              <a:t>к, а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так </a:t>
            </a:r>
            <a:r>
              <a:rPr sz="2500" spc="-5" dirty="0">
                <a:latin typeface="Corbel"/>
                <a:cs typeface="Corbel"/>
              </a:rPr>
              <a:t>же</a:t>
            </a:r>
            <a:endParaRPr sz="2500">
              <a:latin typeface="Corbel"/>
              <a:cs typeface="Corbel"/>
            </a:endParaRPr>
          </a:p>
          <a:p>
            <a:pPr marL="294640" marR="1641475">
              <a:lnSpc>
                <a:spcPct val="80000"/>
              </a:lnSpc>
            </a:pPr>
            <a:r>
              <a:rPr sz="2500" spc="-10" dirty="0">
                <a:latin typeface="Corbel"/>
                <a:cs typeface="Corbel"/>
              </a:rPr>
              <a:t>действия,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5" dirty="0">
                <a:latin typeface="Corbel"/>
                <a:cs typeface="Corbel"/>
              </a:rPr>
              <a:t>случае обнаружения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15" dirty="0">
                <a:latin typeface="Corbel"/>
                <a:cs typeface="Corbel"/>
              </a:rPr>
              <a:t>фонде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документов, </a:t>
            </a:r>
            <a:r>
              <a:rPr sz="2500" spc="-15" dirty="0">
                <a:latin typeface="Corbel"/>
                <a:cs typeface="Corbel"/>
              </a:rPr>
              <a:t>опубликованных </a:t>
            </a:r>
            <a:r>
              <a:rPr sz="2500" dirty="0">
                <a:latin typeface="Corbel"/>
                <a:cs typeface="Corbel"/>
              </a:rPr>
              <a:t>в</a:t>
            </a:r>
            <a:r>
              <a:rPr sz="2500" spc="-11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ФСЭМ.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96240"/>
            <a:ext cx="776478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6825" y="528256"/>
            <a:ext cx="7054215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0" spc="-30" dirty="0">
                <a:latin typeface="Corbel"/>
                <a:cs typeface="Corbel"/>
              </a:rPr>
              <a:t>Методические</a:t>
            </a:r>
            <a:r>
              <a:rPr sz="4300" b="0" spc="-80" dirty="0">
                <a:latin typeface="Corbel"/>
                <a:cs typeface="Corbel"/>
              </a:rPr>
              <a:t> </a:t>
            </a:r>
            <a:r>
              <a:rPr sz="4300" b="0" spc="-25" dirty="0">
                <a:latin typeface="Corbel"/>
                <a:cs typeface="Corbel"/>
              </a:rPr>
              <a:t>рекомендации</a:t>
            </a:r>
            <a:endParaRPr sz="43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8636" y="1410334"/>
            <a:ext cx="7506970" cy="467804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4005" marR="1490980" indent="-281940" algn="just">
              <a:lnSpc>
                <a:spcPct val="90000"/>
              </a:lnSpc>
              <a:spcBef>
                <a:spcPts val="459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b="1" spc="-20" dirty="0">
                <a:latin typeface="Corbel"/>
                <a:cs typeface="Corbel"/>
              </a:rPr>
              <a:t>Методические рекомендации </a:t>
            </a:r>
            <a:r>
              <a:rPr sz="3000" b="1" spc="-5" dirty="0">
                <a:latin typeface="Corbel"/>
                <a:cs typeface="Corbel"/>
              </a:rPr>
              <a:t>MP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3.1/2.1.0195-20 </a:t>
            </a:r>
            <a:r>
              <a:rPr sz="3000" b="1" spc="-25" dirty="0">
                <a:latin typeface="Corbel"/>
                <a:cs typeface="Corbel"/>
              </a:rPr>
              <a:t>"Рекомендации </a:t>
            </a:r>
            <a:r>
              <a:rPr sz="3000" b="1" spc="-5" dirty="0">
                <a:latin typeface="Corbel"/>
                <a:cs typeface="Corbel"/>
              </a:rPr>
              <a:t>по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проведению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профилактических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065"/>
              </a:lnSpc>
            </a:pPr>
            <a:r>
              <a:rPr sz="3000" b="1" spc="-5" dirty="0">
                <a:latin typeface="Corbel"/>
                <a:cs typeface="Corbel"/>
              </a:rPr>
              <a:t>мероприятий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по </a:t>
            </a:r>
            <a:r>
              <a:rPr sz="3000" b="1" spc="-15" dirty="0">
                <a:latin typeface="Corbel"/>
                <a:cs typeface="Corbel"/>
              </a:rPr>
              <a:t>предупреждению</a:t>
            </a:r>
            <a:endParaRPr sz="3000">
              <a:latin typeface="Corbel"/>
              <a:cs typeface="Corbel"/>
            </a:endParaRPr>
          </a:p>
          <a:p>
            <a:pPr marL="294005" marR="33655">
              <a:lnSpc>
                <a:spcPct val="90000"/>
              </a:lnSpc>
              <a:spcBef>
                <a:spcPts val="180"/>
              </a:spcBef>
            </a:pPr>
            <a:r>
              <a:rPr sz="3000" b="1" spc="-5" dirty="0">
                <a:latin typeface="Corbel"/>
                <a:cs typeface="Corbel"/>
              </a:rPr>
              <a:t>распространения</a:t>
            </a:r>
            <a:r>
              <a:rPr sz="3000" b="1" spc="4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новой </a:t>
            </a:r>
            <a:r>
              <a:rPr sz="3000" b="1" spc="-10" dirty="0">
                <a:latin typeface="Corbel"/>
                <a:cs typeface="Corbel"/>
              </a:rPr>
              <a:t>коронавирусной 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инфекции</a:t>
            </a:r>
            <a:r>
              <a:rPr sz="3000" b="1" spc="-40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(COVID-19)</a:t>
            </a:r>
            <a:r>
              <a:rPr sz="3000" b="1" spc="-45" dirty="0">
                <a:latin typeface="Corbel"/>
                <a:cs typeface="Corbel"/>
              </a:rPr>
              <a:t>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</a:t>
            </a:r>
            <a:r>
              <a:rPr sz="3000" b="1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библиотеках</a:t>
            </a:r>
            <a:r>
              <a:rPr sz="3000" b="1" spc="-5" dirty="0">
                <a:latin typeface="Corbel"/>
                <a:cs typeface="Corbel"/>
              </a:rPr>
              <a:t>"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(утв.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Федеральной </a:t>
            </a:r>
            <a:r>
              <a:rPr sz="3000" dirty="0">
                <a:latin typeface="Corbel"/>
                <a:cs typeface="Corbel"/>
              </a:rPr>
              <a:t>службой по </a:t>
            </a:r>
            <a:r>
              <a:rPr sz="3000" spc="-10" dirty="0">
                <a:latin typeface="Corbel"/>
                <a:cs typeface="Corbel"/>
              </a:rPr>
              <a:t>надзору </a:t>
            </a:r>
            <a:r>
              <a:rPr sz="3000" dirty="0">
                <a:latin typeface="Corbel"/>
                <a:cs typeface="Corbel"/>
              </a:rPr>
              <a:t>в </a:t>
            </a:r>
            <a:r>
              <a:rPr sz="3000" spc="-5" dirty="0">
                <a:latin typeface="Corbel"/>
                <a:cs typeface="Corbel"/>
              </a:rPr>
              <a:t>сфере 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защиты </a:t>
            </a:r>
            <a:r>
              <a:rPr sz="3000" spc="-5" dirty="0">
                <a:latin typeface="Corbel"/>
                <a:cs typeface="Corbel"/>
              </a:rPr>
              <a:t>прав потребителей </a:t>
            </a:r>
            <a:r>
              <a:rPr sz="3000" dirty="0">
                <a:latin typeface="Corbel"/>
                <a:cs typeface="Corbel"/>
              </a:rPr>
              <a:t>и </a:t>
            </a:r>
            <a:r>
              <a:rPr sz="3000" spc="-15" dirty="0">
                <a:latin typeface="Corbel"/>
                <a:cs typeface="Corbel"/>
              </a:rPr>
              <a:t>благополучия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человека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19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июня </a:t>
            </a:r>
            <a:r>
              <a:rPr sz="3000" spc="-45" dirty="0">
                <a:latin typeface="Corbel"/>
                <a:cs typeface="Corbel"/>
              </a:rPr>
              <a:t>2020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80" dirty="0">
                <a:latin typeface="Corbel"/>
                <a:cs typeface="Corbel"/>
              </a:rPr>
              <a:t>г.)</a:t>
            </a:r>
            <a:endParaRPr sz="3000">
              <a:latin typeface="Corbel"/>
              <a:cs typeface="Corbel"/>
            </a:endParaRPr>
          </a:p>
          <a:p>
            <a:pPr marL="294005" marR="5080" indent="-281940">
              <a:lnSpc>
                <a:spcPts val="3180"/>
              </a:lnSpc>
              <a:spcBef>
                <a:spcPts val="77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u="sng" spc="-10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Gill Sans MT"/>
                <a:cs typeface="Gill Sans MT"/>
                <a:hlinkClick r:id="rId3"/>
              </a:rPr>
              <a:t>https://www.garant.ru/products/ipo/prime/doc/ </a:t>
            </a:r>
            <a:r>
              <a:rPr sz="3000" spc="-819" dirty="0">
                <a:solidFill>
                  <a:srgbClr val="8DC664"/>
                </a:solidFill>
                <a:latin typeface="Gill Sans MT"/>
                <a:cs typeface="Gill Sans MT"/>
              </a:rPr>
              <a:t> </a:t>
            </a:r>
            <a:r>
              <a:rPr sz="3000" u="sng" spc="-10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Gill Sans MT"/>
                <a:cs typeface="Gill Sans MT"/>
                <a:hlinkClick r:id="rId3"/>
              </a:rPr>
              <a:t>74192422/#review</a:t>
            </a:r>
            <a:endParaRPr sz="3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4728" y="274320"/>
            <a:ext cx="5333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Региональные</a:t>
            </a:r>
            <a:r>
              <a:rPr sz="3600" spc="-55" dirty="0"/>
              <a:t> </a:t>
            </a:r>
            <a:r>
              <a:rPr sz="3600" spc="-10" dirty="0"/>
              <a:t>документы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18527" y="993775"/>
            <a:ext cx="8113395" cy="551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321945" indent="-281940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spc="-5" dirty="0">
                <a:latin typeface="Corbel"/>
                <a:cs typeface="Corbel"/>
              </a:rPr>
              <a:t>Распоряжение </a:t>
            </a:r>
            <a:r>
              <a:rPr sz="2400" spc="-20" dirty="0">
                <a:latin typeface="Corbel"/>
                <a:cs typeface="Corbel"/>
              </a:rPr>
              <a:t>комитета </a:t>
            </a:r>
            <a:r>
              <a:rPr sz="2400" spc="-10" dirty="0">
                <a:latin typeface="Corbel"/>
                <a:cs typeface="Corbel"/>
              </a:rPr>
              <a:t>общего </a:t>
            </a:r>
            <a:r>
              <a:rPr sz="2400" dirty="0">
                <a:latin typeface="Corbel"/>
                <a:cs typeface="Corbel"/>
              </a:rPr>
              <a:t>и </a:t>
            </a:r>
            <a:r>
              <a:rPr sz="2400" spc="-5" dirty="0">
                <a:latin typeface="Corbel"/>
                <a:cs typeface="Corbel"/>
              </a:rPr>
              <a:t>профессионального 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об</a:t>
            </a:r>
            <a:r>
              <a:rPr sz="2400" spc="5" dirty="0">
                <a:latin typeface="Corbel"/>
                <a:cs typeface="Corbel"/>
              </a:rPr>
              <a:t>р</a:t>
            </a:r>
            <a:r>
              <a:rPr sz="2400" dirty="0">
                <a:latin typeface="Corbel"/>
                <a:cs typeface="Corbel"/>
              </a:rPr>
              <a:t>а</a:t>
            </a:r>
            <a:r>
              <a:rPr sz="2400" spc="10" dirty="0">
                <a:latin typeface="Corbel"/>
                <a:cs typeface="Corbel"/>
              </a:rPr>
              <a:t>з</a:t>
            </a:r>
            <a:r>
              <a:rPr sz="2400" spc="-5" dirty="0">
                <a:latin typeface="Corbel"/>
                <a:cs typeface="Corbel"/>
              </a:rPr>
              <a:t>ова</a:t>
            </a:r>
            <a:r>
              <a:rPr sz="2400" spc="5" dirty="0">
                <a:latin typeface="Corbel"/>
                <a:cs typeface="Corbel"/>
              </a:rPr>
              <a:t>н</a:t>
            </a:r>
            <a:r>
              <a:rPr sz="2400" dirty="0">
                <a:latin typeface="Corbel"/>
                <a:cs typeface="Corbel"/>
              </a:rPr>
              <a:t>ия</a:t>
            </a:r>
            <a:r>
              <a:rPr sz="2400" spc="-16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Л</a:t>
            </a:r>
            <a:r>
              <a:rPr sz="2400" spc="5" dirty="0">
                <a:latin typeface="Corbel"/>
                <a:cs typeface="Corbel"/>
              </a:rPr>
              <a:t>е</a:t>
            </a:r>
            <a:r>
              <a:rPr sz="2400" dirty="0">
                <a:latin typeface="Corbel"/>
                <a:cs typeface="Corbel"/>
              </a:rPr>
              <a:t>н</a:t>
            </a:r>
            <a:r>
              <a:rPr sz="2400" spc="5" dirty="0">
                <a:latin typeface="Corbel"/>
                <a:cs typeface="Corbel"/>
              </a:rPr>
              <a:t>и</a:t>
            </a:r>
            <a:r>
              <a:rPr sz="2400" dirty="0">
                <a:latin typeface="Corbel"/>
                <a:cs typeface="Corbel"/>
              </a:rPr>
              <a:t>н</a:t>
            </a:r>
            <a:r>
              <a:rPr sz="2400" spc="10" dirty="0">
                <a:latin typeface="Corbel"/>
                <a:cs typeface="Corbel"/>
              </a:rPr>
              <a:t>г</a:t>
            </a:r>
            <a:r>
              <a:rPr sz="2400" dirty="0">
                <a:latin typeface="Corbel"/>
                <a:cs typeface="Corbel"/>
              </a:rPr>
              <a:t>р</a:t>
            </a:r>
            <a:r>
              <a:rPr sz="2400" spc="5" dirty="0">
                <a:latin typeface="Corbel"/>
                <a:cs typeface="Corbel"/>
              </a:rPr>
              <a:t>а</a:t>
            </a:r>
            <a:r>
              <a:rPr sz="2400" spc="-20" dirty="0">
                <a:latin typeface="Corbel"/>
                <a:cs typeface="Corbel"/>
              </a:rPr>
              <a:t>д</a:t>
            </a:r>
            <a:r>
              <a:rPr sz="2400" spc="5" dirty="0">
                <a:latin typeface="Corbel"/>
                <a:cs typeface="Corbel"/>
              </a:rPr>
              <a:t>с</a:t>
            </a:r>
            <a:r>
              <a:rPr sz="2400" spc="-65" dirty="0">
                <a:latin typeface="Corbel"/>
                <a:cs typeface="Corbel"/>
              </a:rPr>
              <a:t>к</a:t>
            </a:r>
            <a:r>
              <a:rPr sz="2400" spc="-5" dirty="0">
                <a:latin typeface="Corbel"/>
                <a:cs typeface="Corbel"/>
              </a:rPr>
              <a:t>о</a:t>
            </a:r>
            <a:r>
              <a:rPr sz="2400" dirty="0">
                <a:latin typeface="Corbel"/>
                <a:cs typeface="Corbel"/>
              </a:rPr>
              <a:t>й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</a:t>
            </a:r>
            <a:r>
              <a:rPr sz="2400" spc="-40" dirty="0">
                <a:latin typeface="Corbel"/>
                <a:cs typeface="Corbel"/>
              </a:rPr>
              <a:t>б</a:t>
            </a:r>
            <a:r>
              <a:rPr sz="2400" spc="-5" dirty="0">
                <a:latin typeface="Corbel"/>
                <a:cs typeface="Corbel"/>
              </a:rPr>
              <a:t>ла</a:t>
            </a:r>
            <a:r>
              <a:rPr sz="2400" spc="5" dirty="0">
                <a:latin typeface="Corbel"/>
                <a:cs typeface="Corbel"/>
              </a:rPr>
              <a:t>с</a:t>
            </a:r>
            <a:r>
              <a:rPr sz="2400" dirty="0">
                <a:latin typeface="Corbel"/>
                <a:cs typeface="Corbel"/>
              </a:rPr>
              <a:t>ти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</a:t>
            </a:r>
            <a:r>
              <a:rPr sz="2400" dirty="0">
                <a:latin typeface="Corbel"/>
                <a:cs typeface="Corbel"/>
              </a:rPr>
              <a:t>т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90" dirty="0">
                <a:latin typeface="Corbel"/>
                <a:cs typeface="Corbel"/>
              </a:rPr>
              <a:t>2</a:t>
            </a:r>
            <a:r>
              <a:rPr sz="2400" dirty="0">
                <a:latin typeface="Corbel"/>
                <a:cs typeface="Corbel"/>
              </a:rPr>
              <a:t>5 янв</a:t>
            </a:r>
            <a:r>
              <a:rPr sz="2400" spc="5" dirty="0">
                <a:latin typeface="Corbel"/>
                <a:cs typeface="Corbel"/>
              </a:rPr>
              <a:t>а</a:t>
            </a:r>
            <a:r>
              <a:rPr sz="2400" spc="-35" dirty="0">
                <a:latin typeface="Corbel"/>
                <a:cs typeface="Corbel"/>
              </a:rPr>
              <a:t>р</a:t>
            </a:r>
            <a:r>
              <a:rPr sz="2400" dirty="0">
                <a:latin typeface="Corbel"/>
                <a:cs typeface="Corbel"/>
              </a:rPr>
              <a:t>я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45" dirty="0">
                <a:latin typeface="Corbel"/>
                <a:cs typeface="Corbel"/>
              </a:rPr>
              <a:t>2</a:t>
            </a:r>
            <a:r>
              <a:rPr sz="2400" dirty="0">
                <a:latin typeface="Corbel"/>
                <a:cs typeface="Corbel"/>
              </a:rPr>
              <a:t>0</a:t>
            </a:r>
            <a:r>
              <a:rPr sz="2400" spc="-30" dirty="0">
                <a:latin typeface="Corbel"/>
                <a:cs typeface="Corbel"/>
              </a:rPr>
              <a:t>1</a:t>
            </a:r>
            <a:r>
              <a:rPr sz="2400" dirty="0">
                <a:latin typeface="Corbel"/>
                <a:cs typeface="Corbel"/>
              </a:rPr>
              <a:t>7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175" dirty="0">
                <a:latin typeface="Corbel"/>
                <a:cs typeface="Corbel"/>
              </a:rPr>
              <a:t>г</a:t>
            </a:r>
            <a:r>
              <a:rPr sz="2400" dirty="0">
                <a:latin typeface="Corbel"/>
                <a:cs typeface="Corbel"/>
              </a:rPr>
              <a:t>.</a:t>
            </a:r>
            <a:endParaRPr sz="2400">
              <a:latin typeface="Corbel"/>
              <a:cs typeface="Corbel"/>
            </a:endParaRPr>
          </a:p>
          <a:p>
            <a:pPr marL="294640" marR="695960">
              <a:lnSpc>
                <a:spcPct val="100000"/>
              </a:lnSpc>
            </a:pPr>
            <a:r>
              <a:rPr sz="2400" spc="-15" dirty="0">
                <a:latin typeface="Corbel"/>
                <a:cs typeface="Corbel"/>
              </a:rPr>
              <a:t>№167-р </a:t>
            </a:r>
            <a:r>
              <a:rPr sz="2400" b="1" spc="-5" dirty="0">
                <a:latin typeface="Corbel"/>
                <a:cs typeface="Corbel"/>
              </a:rPr>
              <a:t>"Об </a:t>
            </a:r>
            <a:r>
              <a:rPr sz="2400" b="1" spc="-10" dirty="0">
                <a:latin typeface="Corbel"/>
                <a:cs typeface="Corbel"/>
              </a:rPr>
              <a:t>утверждении </a:t>
            </a:r>
            <a:r>
              <a:rPr sz="2400" b="1" spc="-5" dirty="0">
                <a:latin typeface="Corbel"/>
                <a:cs typeface="Corbel"/>
              </a:rPr>
              <a:t>программы развития </a:t>
            </a:r>
            <a:r>
              <a:rPr sz="2400" b="1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воспитания </a:t>
            </a:r>
            <a:r>
              <a:rPr sz="2400" b="1" dirty="0">
                <a:latin typeface="Corbel"/>
                <a:cs typeface="Corbel"/>
              </a:rPr>
              <a:t>в </a:t>
            </a:r>
            <a:r>
              <a:rPr sz="2400" b="1" spc="-10" dirty="0">
                <a:latin typeface="Corbel"/>
                <a:cs typeface="Corbel"/>
              </a:rPr>
              <a:t>Ленинградской области </a:t>
            </a:r>
            <a:r>
              <a:rPr sz="2400" b="1" spc="-25" dirty="0">
                <a:latin typeface="Corbel"/>
                <a:cs typeface="Corbel"/>
              </a:rPr>
              <a:t>до </a:t>
            </a:r>
            <a:r>
              <a:rPr sz="2400" b="1" spc="-30" dirty="0">
                <a:latin typeface="Corbel"/>
                <a:cs typeface="Corbel"/>
              </a:rPr>
              <a:t>2020 </a:t>
            </a:r>
            <a:r>
              <a:rPr sz="2400" b="1" spc="-35" dirty="0">
                <a:latin typeface="Corbel"/>
                <a:cs typeface="Corbel"/>
              </a:rPr>
              <a:t>года </a:t>
            </a:r>
            <a:r>
              <a:rPr sz="2400" b="1" dirty="0">
                <a:latin typeface="Corbel"/>
                <a:cs typeface="Corbel"/>
              </a:rPr>
              <a:t>и </a:t>
            </a:r>
            <a:r>
              <a:rPr sz="2400" b="1" spc="-48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регионального плана </a:t>
            </a:r>
            <a:r>
              <a:rPr sz="2400" b="1" dirty="0">
                <a:latin typeface="Corbel"/>
                <a:cs typeface="Corbel"/>
              </a:rPr>
              <a:t>мероприятий </a:t>
            </a:r>
            <a:r>
              <a:rPr sz="2400" b="1" spc="-5" dirty="0">
                <a:latin typeface="Corbel"/>
                <a:cs typeface="Corbel"/>
              </a:rPr>
              <a:t>по </a:t>
            </a:r>
            <a:r>
              <a:rPr sz="2400" b="1" spc="-10" dirty="0">
                <a:latin typeface="Corbel"/>
                <a:cs typeface="Corbel"/>
              </a:rPr>
              <a:t>реализации </a:t>
            </a:r>
            <a:r>
              <a:rPr sz="2400" b="1" dirty="0">
                <a:latin typeface="Corbel"/>
                <a:cs typeface="Corbel"/>
              </a:rPr>
              <a:t>в </a:t>
            </a:r>
            <a:r>
              <a:rPr sz="2400" b="1" spc="-480" dirty="0">
                <a:latin typeface="Corbel"/>
                <a:cs typeface="Corbel"/>
              </a:rPr>
              <a:t> </a:t>
            </a:r>
            <a:r>
              <a:rPr sz="2400" b="1" spc="-25" dirty="0">
                <a:latin typeface="Corbel"/>
                <a:cs typeface="Corbel"/>
              </a:rPr>
              <a:t>2017-2020 годах </a:t>
            </a:r>
            <a:r>
              <a:rPr sz="2400" b="1" spc="-20" dirty="0">
                <a:latin typeface="Corbel"/>
                <a:cs typeface="Corbel"/>
              </a:rPr>
              <a:t>Стратегии </a:t>
            </a:r>
            <a:r>
              <a:rPr sz="2400" b="1" dirty="0">
                <a:latin typeface="Corbel"/>
                <a:cs typeface="Corbel"/>
              </a:rPr>
              <a:t>развития </a:t>
            </a:r>
            <a:r>
              <a:rPr sz="2400" b="1" spc="-5" dirty="0">
                <a:latin typeface="Corbel"/>
                <a:cs typeface="Corbel"/>
              </a:rPr>
              <a:t>воспитания </a:t>
            </a:r>
            <a:r>
              <a:rPr sz="2400" b="1" dirty="0">
                <a:latin typeface="Corbel"/>
                <a:cs typeface="Corbel"/>
              </a:rPr>
              <a:t>в 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25" dirty="0">
                <a:latin typeface="Corbel"/>
                <a:cs typeface="Corbel"/>
              </a:rPr>
              <a:t>Российской</a:t>
            </a:r>
            <a:r>
              <a:rPr sz="2400" b="1" spc="-10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Федерации</a:t>
            </a:r>
            <a:r>
              <a:rPr sz="2400" b="1" spc="-3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на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15" dirty="0">
                <a:latin typeface="Corbel"/>
                <a:cs typeface="Corbel"/>
              </a:rPr>
              <a:t>период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25" dirty="0">
                <a:latin typeface="Corbel"/>
                <a:cs typeface="Corbel"/>
              </a:rPr>
              <a:t>до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40" dirty="0">
                <a:latin typeface="Corbel"/>
                <a:cs typeface="Corbel"/>
              </a:rPr>
              <a:t>2025</a:t>
            </a:r>
            <a:r>
              <a:rPr sz="2400" b="1" spc="-15" dirty="0">
                <a:latin typeface="Corbel"/>
                <a:cs typeface="Corbel"/>
              </a:rPr>
              <a:t> </a:t>
            </a:r>
            <a:r>
              <a:rPr sz="2400" b="1" spc="-30" dirty="0">
                <a:latin typeface="Corbel"/>
                <a:cs typeface="Corbel"/>
              </a:rPr>
              <a:t>года»</a:t>
            </a:r>
            <a:endParaRPr sz="24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spcBef>
                <a:spcPts val="10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spc="-10" dirty="0">
                <a:latin typeface="Corbel"/>
                <a:cs typeface="Corbel"/>
              </a:rPr>
              <a:t>Распоряжение_25.01.2017_167-р</a:t>
            </a:r>
            <a:r>
              <a:rPr sz="2400" spc="-6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«Об </a:t>
            </a:r>
            <a:r>
              <a:rPr sz="2400" b="1" spc="-10" dirty="0">
                <a:latin typeface="Corbel"/>
                <a:cs typeface="Corbel"/>
              </a:rPr>
              <a:t>утверждении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400" b="1" spc="-5" dirty="0">
                <a:latin typeface="Corbel"/>
                <a:cs typeface="Corbel"/>
              </a:rPr>
              <a:t>программы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развития</a:t>
            </a:r>
            <a:r>
              <a:rPr sz="2400" b="1" dirty="0">
                <a:latin typeface="Corbel"/>
                <a:cs typeface="Corbel"/>
              </a:rPr>
              <a:t> воспитания</a:t>
            </a:r>
            <a:r>
              <a:rPr sz="2400" b="1" spc="-1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в</a:t>
            </a:r>
            <a:r>
              <a:rPr sz="2400" b="1" spc="-9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ЛО</a:t>
            </a:r>
            <a:r>
              <a:rPr sz="2400" b="1" spc="-5" dirty="0">
                <a:latin typeface="Corbel"/>
                <a:cs typeface="Corbel"/>
              </a:rPr>
              <a:t> </a:t>
            </a:r>
            <a:r>
              <a:rPr sz="2400" b="1" spc="-25" dirty="0">
                <a:latin typeface="Corbel"/>
                <a:cs typeface="Corbel"/>
              </a:rPr>
              <a:t>до</a:t>
            </a:r>
            <a:r>
              <a:rPr sz="2400" b="1" spc="-15" dirty="0">
                <a:latin typeface="Corbel"/>
                <a:cs typeface="Corbel"/>
              </a:rPr>
              <a:t> </a:t>
            </a:r>
            <a:r>
              <a:rPr sz="2400" b="1" spc="-30" dirty="0">
                <a:latin typeface="Corbel"/>
                <a:cs typeface="Corbel"/>
              </a:rPr>
              <a:t>2020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b="1" spc="-95" dirty="0">
                <a:latin typeface="Corbel"/>
                <a:cs typeface="Corbel"/>
              </a:rPr>
              <a:t>г.</a:t>
            </a:r>
            <a:endParaRPr sz="2400">
              <a:latin typeface="Corbel"/>
              <a:cs typeface="Corbel"/>
            </a:endParaRPr>
          </a:p>
          <a:p>
            <a:pPr marL="294640" marR="285115">
              <a:lnSpc>
                <a:spcPct val="100000"/>
              </a:lnSpc>
            </a:pPr>
            <a:r>
              <a:rPr sz="2400" b="1" spc="-25" dirty="0">
                <a:latin typeface="Corbel"/>
                <a:cs typeface="Corbel"/>
              </a:rPr>
              <a:t>Стратегии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развития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воспитания</a:t>
            </a:r>
            <a:r>
              <a:rPr sz="2400" b="1" spc="-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в</a:t>
            </a:r>
            <a:r>
              <a:rPr sz="2400" b="1" spc="-1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РФ</a:t>
            </a:r>
            <a:r>
              <a:rPr sz="2400" b="1" spc="10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на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15" dirty="0">
                <a:latin typeface="Corbel"/>
                <a:cs typeface="Corbel"/>
              </a:rPr>
              <a:t>период</a:t>
            </a:r>
            <a:r>
              <a:rPr sz="2400" b="1" spc="-5" dirty="0">
                <a:latin typeface="Corbel"/>
                <a:cs typeface="Corbel"/>
              </a:rPr>
              <a:t> </a:t>
            </a:r>
            <a:r>
              <a:rPr sz="2400" b="1" spc="-25" dirty="0">
                <a:latin typeface="Corbel"/>
                <a:cs typeface="Corbel"/>
              </a:rPr>
              <a:t>до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40" dirty="0">
                <a:latin typeface="Corbel"/>
                <a:cs typeface="Corbel"/>
              </a:rPr>
              <a:t>2025 </a:t>
            </a:r>
            <a:r>
              <a:rPr sz="2400" b="1" spc="-475" dirty="0">
                <a:latin typeface="Corbel"/>
                <a:cs typeface="Corbel"/>
              </a:rPr>
              <a:t> </a:t>
            </a:r>
            <a:r>
              <a:rPr sz="2400" b="1" spc="-30" dirty="0">
                <a:latin typeface="Corbel"/>
                <a:cs typeface="Corbel"/>
              </a:rPr>
              <a:t>года»</a:t>
            </a:r>
            <a:endParaRPr sz="24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spc="-10" dirty="0">
                <a:latin typeface="Corbel"/>
                <a:cs typeface="Corbel"/>
              </a:rPr>
              <a:t>Распоряжение_31.10.2017_2732-р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«Об</a:t>
            </a:r>
            <a:r>
              <a:rPr sz="2400" b="1" spc="4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утверждении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2400" b="1" spc="-20" dirty="0">
                <a:latin typeface="Corbel"/>
                <a:cs typeface="Corbel"/>
              </a:rPr>
              <a:t>Концепции</a:t>
            </a:r>
            <a:r>
              <a:rPr sz="2400" b="1" spc="-3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развития </a:t>
            </a:r>
            <a:r>
              <a:rPr sz="2400" b="1" spc="-15" dirty="0">
                <a:latin typeface="Corbel"/>
                <a:cs typeface="Corbel"/>
              </a:rPr>
              <a:t>школьных </a:t>
            </a:r>
            <a:r>
              <a:rPr sz="2400" b="1" spc="-5" dirty="0">
                <a:latin typeface="Corbel"/>
                <a:cs typeface="Corbel"/>
              </a:rPr>
              <a:t>ИБЦ </a:t>
            </a:r>
            <a:r>
              <a:rPr sz="2400" b="1" dirty="0">
                <a:latin typeface="Corbel"/>
                <a:cs typeface="Corbel"/>
              </a:rPr>
              <a:t>в</a:t>
            </a:r>
            <a:r>
              <a:rPr sz="2400" b="1" spc="-9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ЛО </a:t>
            </a:r>
            <a:r>
              <a:rPr sz="2400" b="1" spc="-25" dirty="0">
                <a:latin typeface="Corbel"/>
                <a:cs typeface="Corbel"/>
              </a:rPr>
              <a:t>до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b="1" spc="-40" dirty="0">
                <a:latin typeface="Corbel"/>
                <a:cs typeface="Corbel"/>
              </a:rPr>
              <a:t>2023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65" dirty="0">
                <a:latin typeface="Corbel"/>
                <a:cs typeface="Corbel"/>
              </a:rPr>
              <a:t>г.»</a:t>
            </a:r>
            <a:endParaRPr sz="24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spc="-5" dirty="0">
                <a:latin typeface="Corbel"/>
                <a:cs typeface="Corbel"/>
              </a:rPr>
              <a:t>Распоряжение_21.05.2018_1086-р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«О</a:t>
            </a:r>
            <a:r>
              <a:rPr sz="2400" b="1" spc="3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внесении</a:t>
            </a:r>
            <a:r>
              <a:rPr sz="2400" b="1" spc="-3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изменений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400" b="1" dirty="0">
                <a:latin typeface="Corbel"/>
                <a:cs typeface="Corbel"/>
              </a:rPr>
              <a:t>в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распоряжение</a:t>
            </a:r>
            <a:r>
              <a:rPr sz="2400" b="1" spc="-20" dirty="0">
                <a:latin typeface="Corbel"/>
                <a:cs typeface="Corbel"/>
              </a:rPr>
              <a:t> </a:t>
            </a:r>
            <a:r>
              <a:rPr sz="2400" b="1" spc="-35" dirty="0">
                <a:latin typeface="Corbel"/>
                <a:cs typeface="Corbel"/>
              </a:rPr>
              <a:t>КОПО</a:t>
            </a:r>
            <a:r>
              <a:rPr sz="2400" b="1" spc="-10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ЛО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от</a:t>
            </a:r>
            <a:r>
              <a:rPr sz="2400" b="1" spc="10" dirty="0">
                <a:latin typeface="Corbel"/>
                <a:cs typeface="Corbel"/>
              </a:rPr>
              <a:t> </a:t>
            </a:r>
            <a:r>
              <a:rPr sz="2400" b="1" spc="-15" dirty="0">
                <a:latin typeface="Corbel"/>
                <a:cs typeface="Corbel"/>
              </a:rPr>
              <a:t>31.10.2017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№ </a:t>
            </a:r>
            <a:r>
              <a:rPr sz="2400" b="1" spc="-5" dirty="0">
                <a:latin typeface="Corbel"/>
                <a:cs typeface="Corbel"/>
              </a:rPr>
              <a:t>27-32-р»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3919" y="279400"/>
            <a:ext cx="8072120" cy="1275080"/>
            <a:chOff x="883919" y="279400"/>
            <a:chExt cx="8072120" cy="1275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19" y="279400"/>
              <a:ext cx="8072120" cy="8331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3919" y="721359"/>
              <a:ext cx="5527039" cy="8331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122680" y="368934"/>
            <a:ext cx="751967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900" b="1" spc="-5" dirty="0">
                <a:solidFill>
                  <a:srgbClr val="562213"/>
                </a:solidFill>
                <a:latin typeface="Corbel"/>
                <a:cs typeface="Corbel"/>
              </a:rPr>
              <a:t>Внутренняя</a:t>
            </a:r>
            <a:r>
              <a:rPr sz="2900" b="1" spc="-5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2900" b="1" spc="-5" dirty="0">
                <a:solidFill>
                  <a:srgbClr val="562213"/>
                </a:solidFill>
                <a:latin typeface="Corbel"/>
                <a:cs typeface="Corbel"/>
              </a:rPr>
              <a:t>нормативная</a:t>
            </a:r>
            <a:r>
              <a:rPr sz="2900" b="1" spc="-10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2900" b="1" spc="-15" dirty="0">
                <a:solidFill>
                  <a:srgbClr val="562213"/>
                </a:solidFill>
                <a:latin typeface="Corbel"/>
                <a:cs typeface="Corbel"/>
              </a:rPr>
              <a:t>регламентирующая </a:t>
            </a:r>
            <a:r>
              <a:rPr sz="2900" b="1" spc="-58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2900" b="1" spc="-15" dirty="0">
                <a:solidFill>
                  <a:srgbClr val="562213"/>
                </a:solidFill>
                <a:latin typeface="Corbel"/>
                <a:cs typeface="Corbel"/>
              </a:rPr>
              <a:t>документация</a:t>
            </a:r>
            <a:r>
              <a:rPr sz="2900" b="1" spc="-10" dirty="0">
                <a:solidFill>
                  <a:srgbClr val="562213"/>
                </a:solidFill>
                <a:latin typeface="Corbel"/>
                <a:cs typeface="Corbel"/>
              </a:rPr>
              <a:t> библиотеки</a:t>
            </a:r>
            <a:r>
              <a:rPr sz="2900" b="1" spc="-8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2900" b="1" spc="-5" dirty="0">
                <a:solidFill>
                  <a:srgbClr val="562213"/>
                </a:solidFill>
                <a:latin typeface="Corbel"/>
                <a:cs typeface="Corbel"/>
              </a:rPr>
              <a:t>ОУ</a:t>
            </a:r>
            <a:endParaRPr sz="2900">
              <a:latin typeface="Corbel"/>
              <a:cs typeface="Corbe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06500" y="1853184"/>
            <a:ext cx="7319009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5" dirty="0">
                <a:solidFill>
                  <a:srgbClr val="000000"/>
                </a:solidFill>
                <a:latin typeface="Corbel"/>
                <a:cs typeface="Corbel"/>
              </a:rPr>
              <a:t>Внутреннюю</a:t>
            </a:r>
            <a:r>
              <a:rPr sz="3000" b="0" i="1" spc="-10" dirty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sz="3000" b="0" spc="-10" dirty="0">
                <a:solidFill>
                  <a:srgbClr val="000000"/>
                </a:solidFill>
                <a:latin typeface="Corbel"/>
                <a:cs typeface="Corbel"/>
              </a:rPr>
              <a:t>нормативную</a:t>
            </a:r>
            <a:endParaRPr sz="3000">
              <a:latin typeface="Corbel"/>
              <a:cs typeface="Corbel"/>
            </a:endParaRPr>
          </a:p>
          <a:p>
            <a:pPr marL="294640" marR="5080">
              <a:lnSpc>
                <a:spcPct val="100000"/>
              </a:lnSpc>
            </a:pPr>
            <a:r>
              <a:rPr sz="3000" b="0" spc="-15" dirty="0">
                <a:solidFill>
                  <a:srgbClr val="000000"/>
                </a:solidFill>
                <a:latin typeface="Corbel"/>
                <a:cs typeface="Corbel"/>
              </a:rPr>
              <a:t>регламентирующую документацию </a:t>
            </a:r>
            <a:r>
              <a:rPr sz="3000" b="0" spc="-10" dirty="0">
                <a:solidFill>
                  <a:srgbClr val="000000"/>
                </a:solidFill>
                <a:latin typeface="Corbel"/>
                <a:cs typeface="Corbel"/>
              </a:rPr>
              <a:t> библиотеки</a:t>
            </a:r>
            <a:r>
              <a:rPr sz="3000" b="0" spc="-45" dirty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sz="3000" b="0" spc="-10" dirty="0">
                <a:solidFill>
                  <a:srgbClr val="000000"/>
                </a:solidFill>
                <a:latin typeface="Corbel"/>
                <a:cs typeface="Corbel"/>
              </a:rPr>
              <a:t>можно</a:t>
            </a:r>
            <a:r>
              <a:rPr sz="3000" b="0" spc="-20" dirty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sz="3000" b="0" spc="-5" dirty="0">
                <a:solidFill>
                  <a:srgbClr val="000000"/>
                </a:solidFill>
                <a:latin typeface="Corbel"/>
                <a:cs typeface="Corbel"/>
              </a:rPr>
              <a:t>разбить </a:t>
            </a:r>
            <a:r>
              <a:rPr sz="3000" b="0" dirty="0">
                <a:solidFill>
                  <a:srgbClr val="000000"/>
                </a:solidFill>
                <a:latin typeface="Corbel"/>
                <a:cs typeface="Corbel"/>
              </a:rPr>
              <a:t>на</a:t>
            </a:r>
            <a:r>
              <a:rPr sz="3000" b="0" spc="5" dirty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sz="3000" b="0" dirty="0">
                <a:solidFill>
                  <a:srgbClr val="000000"/>
                </a:solidFill>
                <a:latin typeface="Corbel"/>
                <a:cs typeface="Corbel"/>
              </a:rPr>
              <a:t>три</a:t>
            </a:r>
            <a:r>
              <a:rPr sz="3000" b="0" spc="-10" dirty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sz="3000" b="0" spc="-5" dirty="0">
                <a:solidFill>
                  <a:srgbClr val="000000"/>
                </a:solidFill>
                <a:latin typeface="Corbel"/>
                <a:cs typeface="Corbel"/>
              </a:rPr>
              <a:t>группы: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8439" y="3301428"/>
            <a:ext cx="7322184" cy="292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Corbel"/>
                <a:cs typeface="Corbel"/>
              </a:rPr>
              <a:t>1 . </a:t>
            </a:r>
            <a:r>
              <a:rPr sz="3000" i="1" spc="-10" dirty="0">
                <a:latin typeface="Corbel"/>
                <a:cs typeface="Corbel"/>
              </a:rPr>
              <a:t>Локальная (основная </a:t>
            </a:r>
            <a:r>
              <a:rPr sz="3000" i="1" spc="-5" dirty="0">
                <a:latin typeface="Corbel"/>
                <a:cs typeface="Corbel"/>
              </a:rPr>
              <a:t>регламентирующая </a:t>
            </a:r>
            <a:r>
              <a:rPr sz="3000" i="1" spc="-590" dirty="0">
                <a:latin typeface="Corbel"/>
                <a:cs typeface="Corbel"/>
              </a:rPr>
              <a:t> </a:t>
            </a:r>
            <a:r>
              <a:rPr sz="3000" i="1" spc="-10" dirty="0">
                <a:latin typeface="Corbel"/>
                <a:cs typeface="Corbel"/>
              </a:rPr>
              <a:t>внутрибиблиотечная</a:t>
            </a:r>
            <a:r>
              <a:rPr sz="3000" i="1" spc="25" dirty="0">
                <a:latin typeface="Corbel"/>
                <a:cs typeface="Corbel"/>
              </a:rPr>
              <a:t> </a:t>
            </a:r>
            <a:r>
              <a:rPr sz="3000" i="1" spc="-10" dirty="0">
                <a:latin typeface="Corbel"/>
                <a:cs typeface="Corbel"/>
              </a:rPr>
              <a:t>документация).</a:t>
            </a:r>
            <a:endParaRPr sz="3000">
              <a:latin typeface="Corbel"/>
              <a:cs typeface="Corbel"/>
            </a:endParaRPr>
          </a:p>
          <a:p>
            <a:pPr marL="12700" marR="1419225" indent="17780">
              <a:lnSpc>
                <a:spcPct val="100000"/>
              </a:lnSpc>
              <a:spcBef>
                <a:spcPts val="605"/>
              </a:spcBef>
              <a:buAutoNum type="arabicPeriod" startAt="2"/>
              <a:tabLst>
                <a:tab pos="388620" algn="l"/>
              </a:tabLst>
            </a:pPr>
            <a:r>
              <a:rPr sz="3000" i="1" spc="-20" dirty="0">
                <a:latin typeface="Corbel"/>
                <a:cs typeface="Corbel"/>
              </a:rPr>
              <a:t>Документы </a:t>
            </a:r>
            <a:r>
              <a:rPr sz="3000" i="1" spc="-5" dirty="0">
                <a:latin typeface="Corbel"/>
                <a:cs typeface="Corbel"/>
              </a:rPr>
              <a:t>учета </a:t>
            </a:r>
            <a:r>
              <a:rPr sz="3000" i="1" dirty="0">
                <a:latin typeface="Corbel"/>
                <a:cs typeface="Corbel"/>
              </a:rPr>
              <a:t>и </a:t>
            </a:r>
            <a:r>
              <a:rPr sz="3000" i="1" spc="-15" dirty="0">
                <a:latin typeface="Corbel"/>
                <a:cs typeface="Corbel"/>
              </a:rPr>
              <a:t>контроля </a:t>
            </a:r>
            <a:r>
              <a:rPr sz="3000" i="1" dirty="0">
                <a:latin typeface="Corbel"/>
                <a:cs typeface="Corbel"/>
              </a:rPr>
              <a:t>по </a:t>
            </a:r>
            <a:r>
              <a:rPr sz="3000" i="1" spc="-590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основному</a:t>
            </a:r>
            <a:r>
              <a:rPr sz="3000" i="1" spc="-40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фонду</a:t>
            </a:r>
            <a:r>
              <a:rPr sz="3000" i="1" spc="-20" dirty="0">
                <a:latin typeface="Corbel"/>
                <a:cs typeface="Corbel"/>
              </a:rPr>
              <a:t> </a:t>
            </a:r>
            <a:r>
              <a:rPr sz="3000" i="1" spc="-10" dirty="0">
                <a:latin typeface="Corbel"/>
                <a:cs typeface="Corbel"/>
              </a:rPr>
              <a:t>библиотеки.</a:t>
            </a:r>
            <a:endParaRPr sz="3000">
              <a:latin typeface="Corbel"/>
              <a:cs typeface="Corbel"/>
            </a:endParaRPr>
          </a:p>
          <a:p>
            <a:pPr marL="12700" marR="1438275" indent="1778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368935" algn="l"/>
              </a:tabLst>
            </a:pPr>
            <a:r>
              <a:rPr sz="3000" i="1" spc="-20" dirty="0">
                <a:latin typeface="Corbel"/>
                <a:cs typeface="Corbel"/>
              </a:rPr>
              <a:t>Документы </a:t>
            </a:r>
            <a:r>
              <a:rPr sz="3000" i="1" spc="-5" dirty="0">
                <a:latin typeface="Corbel"/>
                <a:cs typeface="Corbel"/>
              </a:rPr>
              <a:t>учета </a:t>
            </a:r>
            <a:r>
              <a:rPr sz="3000" i="1" dirty="0">
                <a:latin typeface="Corbel"/>
                <a:cs typeface="Corbel"/>
              </a:rPr>
              <a:t>и </a:t>
            </a:r>
            <a:r>
              <a:rPr sz="3000" i="1" spc="-15" dirty="0">
                <a:latin typeface="Corbel"/>
                <a:cs typeface="Corbel"/>
              </a:rPr>
              <a:t>контроля </a:t>
            </a:r>
            <a:r>
              <a:rPr sz="3000" i="1" dirty="0">
                <a:latin typeface="Corbel"/>
                <a:cs typeface="Corbel"/>
              </a:rPr>
              <a:t>по </a:t>
            </a:r>
            <a:r>
              <a:rPr sz="3000" i="1" spc="-590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учебному</a:t>
            </a:r>
            <a:r>
              <a:rPr sz="3000" i="1" spc="-20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фонду</a:t>
            </a:r>
            <a:r>
              <a:rPr sz="3000" i="1" spc="-20" dirty="0">
                <a:latin typeface="Corbel"/>
                <a:cs typeface="Corbel"/>
              </a:rPr>
              <a:t> </a:t>
            </a:r>
            <a:r>
              <a:rPr sz="3000" i="1" spc="-10" dirty="0">
                <a:latin typeface="Corbel"/>
                <a:cs typeface="Corbel"/>
              </a:rPr>
              <a:t>библиотеки.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2180" y="137160"/>
            <a:ext cx="6626859" cy="1402080"/>
            <a:chOff x="932180" y="137160"/>
            <a:chExt cx="6626859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180" y="137160"/>
              <a:ext cx="6626859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2180" y="624840"/>
              <a:ext cx="610108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0555" marR="508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Обязательные</a:t>
            </a:r>
            <a:r>
              <a:rPr sz="3200" spc="-70" dirty="0"/>
              <a:t> </a:t>
            </a:r>
            <a:r>
              <a:rPr sz="3200" spc="-5" dirty="0"/>
              <a:t>организационные </a:t>
            </a:r>
            <a:r>
              <a:rPr sz="3200" spc="-645" dirty="0"/>
              <a:t> </a:t>
            </a:r>
            <a:r>
              <a:rPr sz="3200" spc="-15" dirty="0"/>
              <a:t>распорядительные</a:t>
            </a:r>
            <a:r>
              <a:rPr sz="3200" spc="5" dirty="0"/>
              <a:t> </a:t>
            </a:r>
            <a:r>
              <a:rPr sz="3200" spc="-10" dirty="0"/>
              <a:t>документы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062355" y="1493456"/>
            <a:ext cx="7760334" cy="492252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94640" marR="909955" indent="-282575">
              <a:lnSpc>
                <a:spcPts val="2600"/>
              </a:lnSpc>
              <a:spcBef>
                <a:spcPts val="72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15" dirty="0">
                <a:latin typeface="Corbel"/>
                <a:cs typeface="Corbel"/>
              </a:rPr>
              <a:t>Положение </a:t>
            </a:r>
            <a:r>
              <a:rPr sz="2700" dirty="0">
                <a:latin typeface="Corbel"/>
                <a:cs typeface="Corbel"/>
              </a:rPr>
              <a:t>о </a:t>
            </a:r>
            <a:r>
              <a:rPr sz="2700" spc="-15" dirty="0">
                <a:latin typeface="Corbel"/>
                <a:cs typeface="Corbel"/>
              </a:rPr>
              <a:t>библиотеке </a:t>
            </a:r>
            <a:r>
              <a:rPr sz="2700" spc="-10" dirty="0">
                <a:latin typeface="Corbel"/>
                <a:cs typeface="Corbel"/>
              </a:rPr>
              <a:t>образовательного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учреждения.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(ИБЦ)</a:t>
            </a:r>
            <a:endParaRPr sz="2700">
              <a:latin typeface="Corbel"/>
              <a:cs typeface="Corbel"/>
            </a:endParaRPr>
          </a:p>
          <a:p>
            <a:pPr marL="294640" marR="2192020" indent="-282575">
              <a:lnSpc>
                <a:spcPts val="2600"/>
              </a:lnSpc>
              <a:spcBef>
                <a:spcPts val="58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5" dirty="0">
                <a:latin typeface="Corbel"/>
                <a:cs typeface="Corbel"/>
              </a:rPr>
              <a:t>Правила </a:t>
            </a:r>
            <a:r>
              <a:rPr sz="2700" spc="-10" dirty="0">
                <a:latin typeface="Corbel"/>
                <a:cs typeface="Corbel"/>
              </a:rPr>
              <a:t>пользования </a:t>
            </a:r>
            <a:r>
              <a:rPr sz="2700" spc="-15" dirty="0">
                <a:latin typeface="Corbel"/>
                <a:cs typeface="Corbel"/>
              </a:rPr>
              <a:t>библиотекой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образовательного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учреждения.</a:t>
            </a:r>
            <a:endParaRPr sz="2700">
              <a:latin typeface="Corbel"/>
              <a:cs typeface="Corbel"/>
            </a:endParaRPr>
          </a:p>
          <a:p>
            <a:pPr marL="294640" marR="1755139" indent="-282575">
              <a:lnSpc>
                <a:spcPct val="79700"/>
              </a:lnSpc>
              <a:spcBef>
                <a:spcPts val="64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10" dirty="0">
                <a:latin typeface="Corbel"/>
                <a:cs typeface="Corbel"/>
              </a:rPr>
              <a:t>Должностные инструкции работников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библиотеки.</a:t>
            </a:r>
            <a:endParaRPr sz="2700">
              <a:latin typeface="Corbel"/>
              <a:cs typeface="Corbel"/>
            </a:endParaRPr>
          </a:p>
          <a:p>
            <a:pPr marL="294640" indent="-282575">
              <a:lnSpc>
                <a:spcPts val="3170"/>
              </a:lnSpc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10" dirty="0">
                <a:latin typeface="Corbel"/>
                <a:cs typeface="Corbel"/>
              </a:rPr>
              <a:t>Договор</a:t>
            </a:r>
            <a:r>
              <a:rPr sz="2700" spc="-3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о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полной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материальной</a:t>
            </a:r>
            <a:r>
              <a:rPr sz="2700" spc="-5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ответственности</a:t>
            </a:r>
            <a:endParaRPr sz="2700">
              <a:latin typeface="Corbel"/>
              <a:cs typeface="Corbel"/>
            </a:endParaRPr>
          </a:p>
          <a:p>
            <a:pPr marL="294640" indent="-282575">
              <a:lnSpc>
                <a:spcPts val="3190"/>
              </a:lnSpc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5" dirty="0">
                <a:latin typeface="Corbel"/>
                <a:cs typeface="Corbel"/>
              </a:rPr>
              <a:t>План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работы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библиотеки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на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учебный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год.</a:t>
            </a:r>
            <a:endParaRPr sz="2700">
              <a:latin typeface="Corbel"/>
              <a:cs typeface="Corbel"/>
            </a:endParaRPr>
          </a:p>
          <a:p>
            <a:pPr marL="294640" indent="-282575">
              <a:lnSpc>
                <a:spcPts val="3200"/>
              </a:lnSpc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20" dirty="0">
                <a:latin typeface="Corbel"/>
                <a:cs typeface="Corbel"/>
              </a:rPr>
              <a:t>Отчет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о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работе</a:t>
            </a:r>
            <a:r>
              <a:rPr sz="2700" spc="-3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библиотеки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за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учебный</a:t>
            </a:r>
            <a:r>
              <a:rPr sz="2700" spc="-5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год.</a:t>
            </a:r>
            <a:endParaRPr sz="2700">
              <a:latin typeface="Corbel"/>
              <a:cs typeface="Corbel"/>
            </a:endParaRPr>
          </a:p>
          <a:p>
            <a:pPr marL="294640" marR="1663700" indent="-282575">
              <a:lnSpc>
                <a:spcPct val="79600"/>
              </a:lnSpc>
              <a:spcBef>
                <a:spcPts val="64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10" dirty="0">
                <a:latin typeface="Corbel"/>
                <a:cs typeface="Corbel"/>
              </a:rPr>
              <a:t>Инструкция по технике </a:t>
            </a:r>
            <a:r>
              <a:rPr sz="2700" spc="-5" dirty="0">
                <a:latin typeface="Corbel"/>
                <a:cs typeface="Corbel"/>
              </a:rPr>
              <a:t>безопасности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библиотеке.</a:t>
            </a:r>
            <a:endParaRPr sz="2700">
              <a:latin typeface="Corbel"/>
              <a:cs typeface="Corbel"/>
            </a:endParaRPr>
          </a:p>
          <a:p>
            <a:pPr marL="294640" marR="1348740" indent="-282575">
              <a:lnSpc>
                <a:spcPct val="79600"/>
              </a:lnSpc>
              <a:spcBef>
                <a:spcPts val="62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spc="-10" dirty="0">
                <a:latin typeface="Corbel"/>
                <a:cs typeface="Corbel"/>
              </a:rPr>
              <a:t>Инструкция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по</a:t>
            </a:r>
            <a:r>
              <a:rPr sz="2700" spc="1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пожарной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безопасности</a:t>
            </a:r>
            <a:r>
              <a:rPr sz="2700" spc="1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библиотеке.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6626859" cy="1402080"/>
            <a:chOff x="1252219" y="223520"/>
            <a:chExt cx="6626859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6626859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219" y="711200"/>
              <a:ext cx="610108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Обязательные</a:t>
            </a:r>
            <a:r>
              <a:rPr sz="3200" spc="20" dirty="0"/>
              <a:t> </a:t>
            </a:r>
            <a:r>
              <a:rPr sz="3200" spc="-10" dirty="0"/>
              <a:t>организационные </a:t>
            </a:r>
            <a:r>
              <a:rPr sz="3200" spc="-640" dirty="0"/>
              <a:t> </a:t>
            </a:r>
            <a:r>
              <a:rPr sz="3200" spc="-15" dirty="0"/>
              <a:t>распорядительные</a:t>
            </a:r>
            <a:r>
              <a:rPr sz="3200" spc="5" dirty="0"/>
              <a:t> </a:t>
            </a:r>
            <a:r>
              <a:rPr sz="3200" spc="-10" dirty="0"/>
              <a:t>документы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062355" y="1527175"/>
            <a:ext cx="7629525" cy="4660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2575">
              <a:lnSpc>
                <a:spcPts val="354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20" dirty="0">
                <a:latin typeface="Corbel"/>
                <a:cs typeface="Corbel"/>
              </a:rPr>
              <a:t>Порядок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организации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доступа</a:t>
            </a:r>
            <a:r>
              <a:rPr sz="3000" dirty="0">
                <a:latin typeface="Corbel"/>
                <a:cs typeface="Corbel"/>
              </a:rPr>
              <a:t> в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30" dirty="0">
                <a:latin typeface="Corbel"/>
                <a:cs typeface="Corbel"/>
              </a:rPr>
              <a:t>Интернет.</a:t>
            </a:r>
            <a:endParaRPr sz="3000">
              <a:latin typeface="Corbel"/>
              <a:cs typeface="Corbel"/>
            </a:endParaRPr>
          </a:p>
          <a:p>
            <a:pPr marL="294640" marR="668655" indent="-282575">
              <a:lnSpc>
                <a:spcPct val="80000"/>
              </a:lnSpc>
              <a:spcBef>
                <a:spcPts val="66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15" dirty="0">
                <a:latin typeface="Corbel"/>
                <a:cs typeface="Corbel"/>
              </a:rPr>
              <a:t>Положение </a:t>
            </a:r>
            <a:r>
              <a:rPr sz="3000" dirty="0">
                <a:latin typeface="Corbel"/>
                <a:cs typeface="Corbel"/>
              </a:rPr>
              <a:t>о </a:t>
            </a:r>
            <a:r>
              <a:rPr sz="3000" spc="-25" dirty="0">
                <a:latin typeface="Corbel"/>
                <a:cs typeface="Corbel"/>
              </a:rPr>
              <a:t>порядке </a:t>
            </a:r>
            <a:r>
              <a:rPr sz="3000" spc="-10" dirty="0">
                <a:latin typeface="Corbel"/>
                <a:cs typeface="Corbel"/>
              </a:rPr>
              <a:t>предоставления </a:t>
            </a:r>
            <a:r>
              <a:rPr sz="3000" dirty="0">
                <a:latin typeface="Corbel"/>
                <a:cs typeface="Corbel"/>
              </a:rPr>
              <a:t>в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пользование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обучающимся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учебных</a:t>
            </a:r>
            <a:endParaRPr sz="3000">
              <a:latin typeface="Corbel"/>
              <a:cs typeface="Corbel"/>
            </a:endParaRPr>
          </a:p>
          <a:p>
            <a:pPr marL="294640" marR="17145">
              <a:lnSpc>
                <a:spcPct val="80000"/>
              </a:lnSpc>
              <a:spcBef>
                <a:spcPts val="5"/>
              </a:spcBef>
            </a:pPr>
            <a:r>
              <a:rPr sz="3000" dirty="0">
                <a:latin typeface="Corbel"/>
                <a:cs typeface="Corbel"/>
              </a:rPr>
              <a:t>пособий, </a:t>
            </a:r>
            <a:r>
              <a:rPr sz="3000" spc="-15" dirty="0">
                <a:latin typeface="Corbel"/>
                <a:cs typeface="Corbel"/>
              </a:rPr>
              <a:t>учебно-методических </a:t>
            </a:r>
            <a:r>
              <a:rPr sz="3000" spc="-10" dirty="0">
                <a:latin typeface="Corbel"/>
                <a:cs typeface="Corbel"/>
              </a:rPr>
              <a:t>материалов,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средств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обучения.</a:t>
            </a:r>
            <a:endParaRPr sz="3000">
              <a:latin typeface="Corbel"/>
              <a:cs typeface="Corbel"/>
            </a:endParaRPr>
          </a:p>
          <a:p>
            <a:pPr marL="294640" indent="-282575">
              <a:lnSpc>
                <a:spcPts val="3120"/>
              </a:lnSpc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5" dirty="0">
                <a:latin typeface="Corbel"/>
                <a:cs typeface="Corbel"/>
              </a:rPr>
              <a:t>Приказ </a:t>
            </a:r>
            <a:r>
              <a:rPr sz="3000" dirty="0">
                <a:latin typeface="Corbel"/>
                <a:cs typeface="Corbel"/>
              </a:rPr>
              <a:t>о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работе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документами,</a:t>
            </a:r>
            <a:endParaRPr sz="3000">
              <a:latin typeface="Corbel"/>
              <a:cs typeface="Corbel"/>
            </a:endParaRPr>
          </a:p>
          <a:p>
            <a:pPr marL="294640" marR="964565" algn="just">
              <a:lnSpc>
                <a:spcPct val="80000"/>
              </a:lnSpc>
              <a:spcBef>
                <a:spcPts val="359"/>
              </a:spcBef>
            </a:pPr>
            <a:r>
              <a:rPr sz="3000" dirty="0">
                <a:latin typeface="Corbel"/>
                <a:cs typeface="Corbel"/>
              </a:rPr>
              <a:t>включенными в </a:t>
            </a:r>
            <a:r>
              <a:rPr sz="3000" spc="-10" dirty="0">
                <a:latin typeface="Corbel"/>
                <a:cs typeface="Corbel"/>
              </a:rPr>
              <a:t>«Федеральный список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экстремистских </a:t>
            </a:r>
            <a:r>
              <a:rPr sz="3000" spc="-10" dirty="0">
                <a:latin typeface="Corbel"/>
                <a:cs typeface="Corbel"/>
              </a:rPr>
              <a:t>материалов» </a:t>
            </a:r>
            <a:r>
              <a:rPr sz="3000" dirty="0">
                <a:latin typeface="Corbel"/>
                <a:cs typeface="Corbel"/>
              </a:rPr>
              <a:t>на </a:t>
            </a:r>
            <a:r>
              <a:rPr sz="3000" spc="-5" dirty="0">
                <a:latin typeface="Corbel"/>
                <a:cs typeface="Corbel"/>
              </a:rPr>
              <a:t>сайте </a:t>
            </a:r>
            <a:r>
              <a:rPr sz="3000" dirty="0">
                <a:latin typeface="Corbel"/>
                <a:cs typeface="Corbel"/>
              </a:rPr>
              <a:t> Минюста </a:t>
            </a:r>
            <a:r>
              <a:rPr sz="3000" spc="-30" dirty="0">
                <a:latin typeface="Corbel"/>
                <a:cs typeface="Corbel"/>
              </a:rPr>
              <a:t>России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соответствии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520"/>
              </a:lnSpc>
            </a:pPr>
            <a:r>
              <a:rPr sz="3000" spc="-10" dirty="0">
                <a:latin typeface="Corbel"/>
                <a:cs typeface="Corbel"/>
              </a:rPr>
              <a:t>Федеральным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законом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«О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противодействии</a:t>
            </a:r>
            <a:endParaRPr sz="3000">
              <a:latin typeface="Corbel"/>
              <a:cs typeface="Corbel"/>
            </a:endParaRPr>
          </a:p>
          <a:p>
            <a:pPr marL="294640" marR="344170">
              <a:lnSpc>
                <a:spcPct val="80000"/>
              </a:lnSpc>
              <a:spcBef>
                <a:spcPts val="360"/>
              </a:spcBef>
            </a:pPr>
            <a:r>
              <a:rPr sz="3000" spc="-15" dirty="0">
                <a:latin typeface="Corbel"/>
                <a:cs typeface="Corbel"/>
              </a:rPr>
              <a:t>экстремистской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деятельности» </a:t>
            </a:r>
            <a:r>
              <a:rPr sz="3000" spc="-5" dirty="0">
                <a:latin typeface="Corbel"/>
                <a:cs typeface="Corbel"/>
              </a:rPr>
              <a:t>от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40" dirty="0">
                <a:latin typeface="Corbel"/>
                <a:cs typeface="Corbel"/>
              </a:rPr>
              <a:t>25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июля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30" dirty="0">
                <a:latin typeface="Corbel"/>
                <a:cs typeface="Corbel"/>
              </a:rPr>
              <a:t>2002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№114-ФЗ.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9940" y="137160"/>
            <a:ext cx="8031480" cy="1402080"/>
            <a:chOff x="789940" y="137160"/>
            <a:chExt cx="803148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940" y="137160"/>
              <a:ext cx="803148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9940" y="624840"/>
              <a:ext cx="586232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6409" marR="5080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Уровни</a:t>
            </a:r>
            <a:r>
              <a:rPr sz="3200" spc="-35" dirty="0"/>
              <a:t> </a:t>
            </a:r>
            <a:r>
              <a:rPr sz="3200" spc="-5" dirty="0"/>
              <a:t>документов,</a:t>
            </a:r>
            <a:r>
              <a:rPr sz="3200" spc="-40" dirty="0"/>
              <a:t> </a:t>
            </a:r>
            <a:r>
              <a:rPr sz="3200" spc="-15" dirty="0"/>
              <a:t>регламентирующие </a:t>
            </a:r>
            <a:r>
              <a:rPr sz="3200" spc="-645" dirty="0"/>
              <a:t> </a:t>
            </a:r>
            <a:r>
              <a:rPr sz="3200" spc="-15" dirty="0"/>
              <a:t>деятельность</a:t>
            </a:r>
            <a:r>
              <a:rPr sz="3200" dirty="0"/>
              <a:t> </a:t>
            </a:r>
            <a:r>
              <a:rPr sz="3200" spc="-10" dirty="0"/>
              <a:t>библиотеки</a:t>
            </a:r>
            <a:r>
              <a:rPr sz="3200" spc="-80" dirty="0"/>
              <a:t> </a:t>
            </a:r>
            <a:r>
              <a:rPr sz="3200" spc="-5" dirty="0"/>
              <a:t>ОУ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242377" y="1372552"/>
            <a:ext cx="7254875" cy="510794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294640" marR="5080" indent="-282575">
              <a:lnSpc>
                <a:spcPct val="80000"/>
              </a:lnSpc>
              <a:spcBef>
                <a:spcPts val="605"/>
              </a:spcBef>
              <a:buClr>
                <a:srgbClr val="3891A7"/>
              </a:buClr>
              <a:buSzPct val="78571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100" b="1" spc="-5" dirty="0">
                <a:latin typeface="Corbel"/>
                <a:cs typeface="Corbel"/>
              </a:rPr>
              <a:t>документы регионального уровня</a:t>
            </a:r>
            <a:r>
              <a:rPr sz="2100" spc="-5" dirty="0">
                <a:latin typeface="Corbel"/>
                <a:cs typeface="Corbel"/>
              </a:rPr>
              <a:t>, </a:t>
            </a:r>
            <a:r>
              <a:rPr sz="2100" spc="-15" dirty="0">
                <a:latin typeface="Corbel"/>
                <a:cs typeface="Corbel"/>
              </a:rPr>
              <a:t>регламентирующие </a:t>
            </a:r>
            <a:r>
              <a:rPr sz="2100" spc="-10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деятельность</a:t>
            </a:r>
            <a:r>
              <a:rPr sz="2100" spc="50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школьных</a:t>
            </a:r>
            <a:r>
              <a:rPr sz="2100" spc="-10" dirty="0">
                <a:latin typeface="Corbel"/>
                <a:cs typeface="Corbel"/>
              </a:rPr>
              <a:t> библиотек</a:t>
            </a:r>
            <a:r>
              <a:rPr sz="2100" spc="5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в</a:t>
            </a:r>
            <a:r>
              <a:rPr sz="2100" spc="-2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границах</a:t>
            </a:r>
            <a:r>
              <a:rPr sz="2100" spc="1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субъектов 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25" dirty="0">
                <a:latin typeface="Corbel"/>
                <a:cs typeface="Corbel"/>
              </a:rPr>
              <a:t>Российской </a:t>
            </a:r>
            <a:r>
              <a:rPr sz="2100" spc="-15" dirty="0">
                <a:latin typeface="Corbel"/>
                <a:cs typeface="Corbel"/>
              </a:rPr>
              <a:t>Федерации,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к</a:t>
            </a:r>
            <a:r>
              <a:rPr sz="2100" spc="1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которым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относятся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региональные </a:t>
            </a:r>
            <a:r>
              <a:rPr sz="2100" spc="-409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нормативные</a:t>
            </a:r>
            <a:r>
              <a:rPr sz="2100" dirty="0">
                <a:latin typeface="Corbel"/>
                <a:cs typeface="Corbel"/>
              </a:rPr>
              <a:t> правовые</a:t>
            </a:r>
            <a:r>
              <a:rPr sz="2100" spc="-1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20" dirty="0">
                <a:latin typeface="Corbel"/>
                <a:cs typeface="Corbel"/>
              </a:rPr>
              <a:t>методические</a:t>
            </a:r>
            <a:r>
              <a:rPr sz="2100" spc="7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документы.</a:t>
            </a:r>
            <a:r>
              <a:rPr sz="2100" spc="-5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Они 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разрабатываются</a:t>
            </a:r>
            <a:r>
              <a:rPr sz="2100" spc="2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утверждаются</a:t>
            </a:r>
            <a:r>
              <a:rPr sz="2100" spc="6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местными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органами </a:t>
            </a:r>
            <a:r>
              <a:rPr sz="2100" dirty="0">
                <a:latin typeface="Corbel"/>
                <a:cs typeface="Corbel"/>
              </a:rPr>
              <a:t> </a:t>
            </a:r>
            <a:r>
              <a:rPr sz="2100" spc="-20" dirty="0">
                <a:latin typeface="Corbel"/>
                <a:cs typeface="Corbel"/>
              </a:rPr>
              <a:t>законодательной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исполнительной</a:t>
            </a:r>
            <a:r>
              <a:rPr sz="2100" spc="5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власти</a:t>
            </a:r>
            <a:r>
              <a:rPr sz="2100" spc="-1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являются 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обязательными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для </a:t>
            </a:r>
            <a:r>
              <a:rPr sz="2100" spc="-10" dirty="0">
                <a:latin typeface="Corbel"/>
                <a:cs typeface="Corbel"/>
              </a:rPr>
              <a:t>исполнения</a:t>
            </a:r>
            <a:r>
              <a:rPr sz="2100" dirty="0">
                <a:latin typeface="Corbel"/>
                <a:cs typeface="Corbel"/>
              </a:rPr>
              <a:t> на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местах,</a:t>
            </a:r>
            <a:r>
              <a:rPr sz="2100" dirty="0">
                <a:latin typeface="Corbel"/>
                <a:cs typeface="Corbel"/>
              </a:rPr>
              <a:t> а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кроме</a:t>
            </a:r>
            <a:r>
              <a:rPr sz="2100" spc="-1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того </a:t>
            </a:r>
            <a:r>
              <a:rPr sz="210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могут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носить</a:t>
            </a:r>
            <a:r>
              <a:rPr sz="2100" spc="3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рекомендательный</a:t>
            </a:r>
            <a:r>
              <a:rPr sz="2100" spc="3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характер;</a:t>
            </a:r>
            <a:endParaRPr sz="2100">
              <a:latin typeface="Corbel"/>
              <a:cs typeface="Corbel"/>
            </a:endParaRPr>
          </a:p>
          <a:p>
            <a:pPr marL="294640" indent="-282575">
              <a:lnSpc>
                <a:spcPts val="2270"/>
              </a:lnSpc>
              <a:spcBef>
                <a:spcPts val="100"/>
              </a:spcBef>
              <a:buClr>
                <a:srgbClr val="3891A7"/>
              </a:buClr>
              <a:buSzPct val="78571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100" b="1" spc="-5" dirty="0">
                <a:latin typeface="Corbel"/>
                <a:cs typeface="Corbel"/>
              </a:rPr>
              <a:t>документы,</a:t>
            </a:r>
            <a:r>
              <a:rPr sz="2100" b="1" spc="-35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разработанные</a:t>
            </a:r>
            <a:r>
              <a:rPr sz="2100" b="1" spc="-80" dirty="0">
                <a:latin typeface="Corbel"/>
                <a:cs typeface="Corbel"/>
              </a:rPr>
              <a:t> </a:t>
            </a:r>
            <a:r>
              <a:rPr sz="2100" b="1" dirty="0">
                <a:latin typeface="Corbel"/>
                <a:cs typeface="Corbel"/>
              </a:rPr>
              <a:t>в</a:t>
            </a:r>
            <a:r>
              <a:rPr sz="2100" b="1" spc="-10" dirty="0">
                <a:latin typeface="Corbel"/>
                <a:cs typeface="Corbel"/>
              </a:rPr>
              <a:t> </a:t>
            </a:r>
            <a:r>
              <a:rPr sz="2100" b="1" spc="-5" dirty="0">
                <a:latin typeface="Corbel"/>
                <a:cs typeface="Corbel"/>
              </a:rPr>
              <a:t>образовательном</a:t>
            </a:r>
            <a:endParaRPr sz="2100">
              <a:latin typeface="Corbel"/>
              <a:cs typeface="Corbel"/>
            </a:endParaRPr>
          </a:p>
          <a:p>
            <a:pPr marL="294640">
              <a:lnSpc>
                <a:spcPts val="2020"/>
              </a:lnSpc>
            </a:pPr>
            <a:r>
              <a:rPr sz="2100" b="1" spc="-5" dirty="0">
                <a:latin typeface="Corbel"/>
                <a:cs typeface="Corbel"/>
              </a:rPr>
              <a:t>учреждении</a:t>
            </a:r>
            <a:r>
              <a:rPr sz="2100" b="1" spc="-6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утвержденные</a:t>
            </a:r>
            <a:r>
              <a:rPr sz="2100" spc="2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его</a:t>
            </a:r>
            <a:r>
              <a:rPr sz="2100" spc="15" dirty="0">
                <a:latin typeface="Corbel"/>
                <a:cs typeface="Corbel"/>
              </a:rPr>
              <a:t> </a:t>
            </a:r>
            <a:r>
              <a:rPr sz="2100" spc="-20" dirty="0">
                <a:latin typeface="Corbel"/>
                <a:cs typeface="Corbel"/>
              </a:rPr>
              <a:t>руководителем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-</a:t>
            </a:r>
            <a:endParaRPr sz="2100">
              <a:latin typeface="Corbel"/>
              <a:cs typeface="Corbel"/>
            </a:endParaRPr>
          </a:p>
          <a:p>
            <a:pPr marL="294640" marR="15875">
              <a:lnSpc>
                <a:spcPct val="79400"/>
              </a:lnSpc>
              <a:spcBef>
                <a:spcPts val="270"/>
              </a:spcBef>
            </a:pPr>
            <a:r>
              <a:rPr sz="2100" spc="-5" dirty="0">
                <a:latin typeface="Corbel"/>
                <a:cs typeface="Corbel"/>
              </a:rPr>
              <a:t>различные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положения,</a:t>
            </a:r>
            <a:r>
              <a:rPr sz="2100" spc="6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правила,</a:t>
            </a:r>
            <a:r>
              <a:rPr sz="2100" spc="-2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инструкции,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планы,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отчёты </a:t>
            </a:r>
            <a:r>
              <a:rPr sz="2100" spc="-40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другие</a:t>
            </a:r>
            <a:r>
              <a:rPr sz="2100" spc="2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локальные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акты.</a:t>
            </a:r>
            <a:endParaRPr sz="2100">
              <a:latin typeface="Corbel"/>
              <a:cs typeface="Corbel"/>
            </a:endParaRPr>
          </a:p>
          <a:p>
            <a:pPr marL="294640" indent="-282575">
              <a:lnSpc>
                <a:spcPts val="2270"/>
              </a:lnSpc>
              <a:spcBef>
                <a:spcPts val="100"/>
              </a:spcBef>
              <a:buClr>
                <a:srgbClr val="3891A7"/>
              </a:buClr>
              <a:buSzPct val="78571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100" spc="-5" dirty="0">
                <a:latin typeface="Corbel"/>
                <a:cs typeface="Corbel"/>
              </a:rPr>
              <a:t>Особое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место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занимает</a:t>
            </a:r>
            <a:r>
              <a:rPr sz="2100" spc="20" dirty="0">
                <a:latin typeface="Corbel"/>
                <a:cs typeface="Corbel"/>
              </a:rPr>
              <a:t> </a:t>
            </a:r>
            <a:r>
              <a:rPr sz="2100" b="1" spc="-15" dirty="0">
                <a:latin typeface="Corbel"/>
                <a:cs typeface="Corbel"/>
              </a:rPr>
              <a:t>учётная</a:t>
            </a:r>
            <a:r>
              <a:rPr sz="2100" b="1" spc="-25" dirty="0">
                <a:latin typeface="Corbel"/>
                <a:cs typeface="Corbel"/>
              </a:rPr>
              <a:t> </a:t>
            </a:r>
            <a:r>
              <a:rPr sz="2100" b="1" spc="-10" dirty="0">
                <a:latin typeface="Corbel"/>
                <a:cs typeface="Corbel"/>
              </a:rPr>
              <a:t>документация,</a:t>
            </a:r>
            <a:endParaRPr sz="2100">
              <a:latin typeface="Corbel"/>
              <a:cs typeface="Corbel"/>
            </a:endParaRPr>
          </a:p>
          <a:p>
            <a:pPr marL="294640" marR="461009">
              <a:lnSpc>
                <a:spcPct val="80000"/>
              </a:lnSpc>
              <a:spcBef>
                <a:spcPts val="254"/>
              </a:spcBef>
            </a:pPr>
            <a:r>
              <a:rPr sz="2100" b="1" spc="-15" dirty="0">
                <a:latin typeface="Corbel"/>
                <a:cs typeface="Corbel"/>
              </a:rPr>
              <a:t>касающаяся</a:t>
            </a:r>
            <a:r>
              <a:rPr sz="2100" b="1" spc="15" dirty="0">
                <a:latin typeface="Corbel"/>
                <a:cs typeface="Corbel"/>
              </a:rPr>
              <a:t> </a:t>
            </a:r>
            <a:r>
              <a:rPr sz="2100" b="1" spc="-10" dirty="0">
                <a:latin typeface="Corbel"/>
                <a:cs typeface="Corbel"/>
              </a:rPr>
              <a:t>хозяйственной деятельности</a:t>
            </a:r>
            <a:r>
              <a:rPr sz="2100" b="1" spc="-40" dirty="0">
                <a:latin typeface="Corbel"/>
                <a:cs typeface="Corbel"/>
              </a:rPr>
              <a:t> </a:t>
            </a:r>
            <a:r>
              <a:rPr sz="2100" b="1" spc="-10" dirty="0">
                <a:latin typeface="Corbel"/>
                <a:cs typeface="Corbel"/>
              </a:rPr>
              <a:t>библиотеки</a:t>
            </a:r>
            <a:r>
              <a:rPr sz="2100" spc="-10" dirty="0">
                <a:latin typeface="Corbel"/>
                <a:cs typeface="Corbel"/>
              </a:rPr>
              <a:t>, </a:t>
            </a:r>
            <a:r>
              <a:rPr sz="2100" spc="-40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формирования,</a:t>
            </a:r>
            <a:r>
              <a:rPr sz="210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ведения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20" dirty="0">
                <a:latin typeface="Corbel"/>
                <a:cs typeface="Corbel"/>
              </a:rPr>
              <a:t>содержания</a:t>
            </a:r>
            <a:r>
              <a:rPr sz="2100" spc="5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в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актуальном 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состоянии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её</a:t>
            </a:r>
            <a:r>
              <a:rPr sz="2100" spc="1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фондов.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К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документации</a:t>
            </a:r>
            <a:r>
              <a:rPr sz="2100" spc="4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такого</a:t>
            </a:r>
            <a:r>
              <a:rPr sz="2100" spc="15" dirty="0">
                <a:latin typeface="Corbel"/>
                <a:cs typeface="Corbel"/>
              </a:rPr>
              <a:t> </a:t>
            </a:r>
            <a:r>
              <a:rPr sz="2100" spc="-25" dirty="0">
                <a:latin typeface="Corbel"/>
                <a:cs typeface="Corbel"/>
              </a:rPr>
              <a:t>рода </a:t>
            </a:r>
            <a:r>
              <a:rPr sz="2100" spc="-20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относятся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i="1" spc="-5" dirty="0">
                <a:latin typeface="Corbel"/>
                <a:cs typeface="Corbel"/>
              </a:rPr>
              <a:t>книги</a:t>
            </a:r>
            <a:r>
              <a:rPr sz="2100" i="1" spc="25" dirty="0">
                <a:latin typeface="Corbel"/>
                <a:cs typeface="Corbel"/>
              </a:rPr>
              <a:t> </a:t>
            </a:r>
            <a:r>
              <a:rPr sz="2100" i="1" spc="-5" dirty="0">
                <a:latin typeface="Corbel"/>
                <a:cs typeface="Corbel"/>
              </a:rPr>
              <a:t>записей,</a:t>
            </a:r>
            <a:r>
              <a:rPr sz="2100" i="1" spc="30" dirty="0">
                <a:latin typeface="Corbel"/>
                <a:cs typeface="Corbel"/>
              </a:rPr>
              <a:t> </a:t>
            </a:r>
            <a:r>
              <a:rPr sz="2100" i="1" spc="-5" dirty="0">
                <a:latin typeface="Corbel"/>
                <a:cs typeface="Corbel"/>
              </a:rPr>
              <a:t>журналы, </a:t>
            </a:r>
            <a:r>
              <a:rPr sz="2100" i="1" spc="-10" dirty="0">
                <a:latin typeface="Corbel"/>
                <a:cs typeface="Corbel"/>
              </a:rPr>
              <a:t>тетради</a:t>
            </a:r>
            <a:r>
              <a:rPr sz="2100" i="1" spc="10" dirty="0">
                <a:latin typeface="Corbel"/>
                <a:cs typeface="Corbel"/>
              </a:rPr>
              <a:t> </a:t>
            </a:r>
            <a:r>
              <a:rPr sz="2100" i="1" dirty="0">
                <a:latin typeface="Corbel"/>
                <a:cs typeface="Corbel"/>
              </a:rPr>
              <a:t>и</a:t>
            </a:r>
            <a:r>
              <a:rPr sz="2100" i="1" spc="10" dirty="0">
                <a:latin typeface="Corbel"/>
                <a:cs typeface="Corbel"/>
              </a:rPr>
              <a:t> </a:t>
            </a:r>
            <a:r>
              <a:rPr sz="2100" i="1" spc="-5" dirty="0">
                <a:latin typeface="Corbel"/>
                <a:cs typeface="Corbel"/>
              </a:rPr>
              <a:t>акты</a:t>
            </a:r>
            <a:r>
              <a:rPr sz="2100" spc="-5" dirty="0">
                <a:latin typeface="Corbel"/>
                <a:cs typeface="Corbel"/>
              </a:rPr>
              <a:t>, </a:t>
            </a:r>
            <a:r>
              <a:rPr sz="210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отражающие</a:t>
            </a:r>
            <a:r>
              <a:rPr sz="2100" spc="15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движение</a:t>
            </a:r>
            <a:r>
              <a:rPr sz="2100" spc="50" dirty="0">
                <a:latin typeface="Corbel"/>
                <a:cs typeface="Corbel"/>
              </a:rPr>
              <a:t> </a:t>
            </a:r>
            <a:r>
              <a:rPr sz="2100" spc="-10" dirty="0">
                <a:latin typeface="Corbel"/>
                <a:cs typeface="Corbel"/>
              </a:rPr>
              <a:t>фондов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и</a:t>
            </a:r>
            <a:r>
              <a:rPr sz="2100" spc="-5" dirty="0">
                <a:latin typeface="Corbel"/>
                <a:cs typeface="Corbel"/>
              </a:rPr>
              <a:t> </a:t>
            </a:r>
            <a:r>
              <a:rPr sz="2100" spc="-15" dirty="0">
                <a:latin typeface="Corbel"/>
                <a:cs typeface="Corbel"/>
              </a:rPr>
              <a:t>выделяемых</a:t>
            </a:r>
            <a:r>
              <a:rPr sz="2100" spc="40" dirty="0">
                <a:latin typeface="Corbel"/>
                <a:cs typeface="Corbel"/>
              </a:rPr>
              <a:t> </a:t>
            </a:r>
            <a:r>
              <a:rPr sz="2100" dirty="0">
                <a:latin typeface="Corbel"/>
                <a:cs typeface="Corbel"/>
              </a:rPr>
              <a:t>на них </a:t>
            </a:r>
            <a:r>
              <a:rPr sz="2100" spc="5" dirty="0">
                <a:latin typeface="Corbel"/>
                <a:cs typeface="Corbel"/>
              </a:rPr>
              <a:t> </a:t>
            </a:r>
            <a:r>
              <a:rPr sz="2100" spc="-5" dirty="0">
                <a:latin typeface="Corbel"/>
                <a:cs typeface="Corbel"/>
              </a:rPr>
              <a:t>финансовых</a:t>
            </a:r>
            <a:r>
              <a:rPr sz="2100" spc="-10" dirty="0">
                <a:latin typeface="Corbel"/>
                <a:cs typeface="Corbel"/>
              </a:rPr>
              <a:t> средств.</a:t>
            </a:r>
            <a:endParaRPr sz="2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1060" y="208279"/>
            <a:ext cx="6626859" cy="1402080"/>
            <a:chOff x="861060" y="208279"/>
            <a:chExt cx="6626859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060" y="208279"/>
              <a:ext cx="6626859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695960"/>
              <a:ext cx="6101079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558800" marR="508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Обязательные</a:t>
            </a:r>
            <a:r>
              <a:rPr sz="3200" spc="20" dirty="0"/>
              <a:t> </a:t>
            </a:r>
            <a:r>
              <a:rPr sz="3200" spc="-10" dirty="0"/>
              <a:t>организационные </a:t>
            </a:r>
            <a:r>
              <a:rPr sz="3200" spc="-640" dirty="0"/>
              <a:t> </a:t>
            </a:r>
            <a:r>
              <a:rPr sz="3200" spc="-15" dirty="0"/>
              <a:t>распорядительные</a:t>
            </a:r>
            <a:r>
              <a:rPr sz="3200" spc="5" dirty="0"/>
              <a:t> </a:t>
            </a:r>
            <a:r>
              <a:rPr sz="3200" spc="-10" dirty="0"/>
              <a:t>документы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169987" y="1447228"/>
            <a:ext cx="7867650" cy="4751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005" indent="-281940">
              <a:lnSpc>
                <a:spcPts val="342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dirty="0">
                <a:latin typeface="Corbel"/>
                <a:cs typeface="Corbel"/>
              </a:rPr>
              <a:t>Перечень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учебной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литературы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на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текущий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420"/>
              </a:lnSpc>
            </a:pPr>
            <a:r>
              <a:rPr sz="3000" dirty="0">
                <a:latin typeface="Corbel"/>
                <a:cs typeface="Corbel"/>
              </a:rPr>
              <a:t>уче</a:t>
            </a:r>
            <a:r>
              <a:rPr sz="3000" spc="10" dirty="0">
                <a:latin typeface="Corbel"/>
                <a:cs typeface="Corbel"/>
              </a:rPr>
              <a:t>б</a:t>
            </a:r>
            <a:r>
              <a:rPr sz="3000" dirty="0">
                <a:latin typeface="Corbel"/>
                <a:cs typeface="Corbel"/>
              </a:rPr>
              <a:t>ный </a:t>
            </a:r>
            <a:r>
              <a:rPr sz="3000" spc="-5" dirty="0">
                <a:latin typeface="Corbel"/>
                <a:cs typeface="Corbel"/>
              </a:rPr>
              <a:t>г</a:t>
            </a:r>
            <a:r>
              <a:rPr sz="3000" spc="-85" dirty="0">
                <a:latin typeface="Corbel"/>
                <a:cs typeface="Corbel"/>
              </a:rPr>
              <a:t>о</a:t>
            </a:r>
            <a:r>
              <a:rPr sz="3000" spc="70" dirty="0">
                <a:latin typeface="Corbel"/>
                <a:cs typeface="Corbel"/>
              </a:rPr>
              <a:t>д</a:t>
            </a:r>
            <a:r>
              <a:rPr sz="3000" dirty="0">
                <a:latin typeface="Corbel"/>
                <a:cs typeface="Corbel"/>
              </a:rPr>
              <a:t>,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утв</a:t>
            </a:r>
            <a:r>
              <a:rPr sz="3000" spc="10" dirty="0">
                <a:latin typeface="Corbel"/>
                <a:cs typeface="Corbel"/>
              </a:rPr>
              <a:t>е</a:t>
            </a:r>
            <a:r>
              <a:rPr sz="3000" spc="-55" dirty="0">
                <a:latin typeface="Corbel"/>
                <a:cs typeface="Corbel"/>
              </a:rPr>
              <a:t>р</a:t>
            </a:r>
            <a:r>
              <a:rPr sz="3000" dirty="0">
                <a:latin typeface="Corbel"/>
                <a:cs typeface="Corbel"/>
              </a:rPr>
              <a:t>ж</a:t>
            </a:r>
            <a:r>
              <a:rPr sz="3000" spc="-65" dirty="0">
                <a:latin typeface="Corbel"/>
                <a:cs typeface="Corbel"/>
              </a:rPr>
              <a:t>д</a:t>
            </a:r>
            <a:r>
              <a:rPr sz="3000" dirty="0">
                <a:latin typeface="Corbel"/>
                <a:cs typeface="Corbel"/>
              </a:rPr>
              <a:t>е</a:t>
            </a:r>
            <a:r>
              <a:rPr sz="3000" spc="5" dirty="0">
                <a:latin typeface="Corbel"/>
                <a:cs typeface="Corbel"/>
              </a:rPr>
              <a:t>н</a:t>
            </a:r>
            <a:r>
              <a:rPr sz="3000" dirty="0">
                <a:latin typeface="Corbel"/>
                <a:cs typeface="Corbel"/>
              </a:rPr>
              <a:t>ный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45" dirty="0">
                <a:latin typeface="Corbel"/>
                <a:cs typeface="Corbel"/>
              </a:rPr>
              <a:t>д</a:t>
            </a:r>
            <a:r>
              <a:rPr sz="3000" spc="-5" dirty="0">
                <a:latin typeface="Corbel"/>
                <a:cs typeface="Corbel"/>
              </a:rPr>
              <a:t>ир</a:t>
            </a:r>
            <a:r>
              <a:rPr sz="3000" spc="5" dirty="0">
                <a:latin typeface="Corbel"/>
                <a:cs typeface="Corbel"/>
              </a:rPr>
              <a:t>е</a:t>
            </a:r>
            <a:r>
              <a:rPr sz="3000" spc="-5" dirty="0">
                <a:latin typeface="Corbel"/>
                <a:cs typeface="Corbel"/>
              </a:rPr>
              <a:t>кторо</a:t>
            </a:r>
            <a:r>
              <a:rPr sz="3000" dirty="0">
                <a:latin typeface="Corbel"/>
                <a:cs typeface="Corbel"/>
              </a:rPr>
              <a:t>м</a:t>
            </a:r>
            <a:r>
              <a:rPr sz="3000" spc="-1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О</a:t>
            </a:r>
            <a:r>
              <a:rPr sz="3000" spc="-370" dirty="0">
                <a:latin typeface="Corbel"/>
                <a:cs typeface="Corbel"/>
              </a:rPr>
              <a:t>У</a:t>
            </a:r>
            <a:r>
              <a:rPr sz="3000" dirty="0">
                <a:latin typeface="Corbel"/>
                <a:cs typeface="Corbel"/>
              </a:rPr>
              <a:t>.</a:t>
            </a:r>
            <a:endParaRPr sz="3000">
              <a:latin typeface="Corbel"/>
              <a:cs typeface="Corbel"/>
            </a:endParaRPr>
          </a:p>
          <a:p>
            <a:pPr marL="294005" marR="93980" indent="-281940">
              <a:lnSpc>
                <a:spcPts val="3240"/>
              </a:lnSpc>
              <a:spcBef>
                <a:spcPts val="65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Приказ об </a:t>
            </a:r>
            <a:r>
              <a:rPr sz="3000" spc="-15" dirty="0">
                <a:latin typeface="Corbel"/>
                <a:cs typeface="Corbel"/>
              </a:rPr>
              <a:t>определении </a:t>
            </a:r>
            <a:r>
              <a:rPr sz="3000" dirty="0">
                <a:latin typeface="Corbel"/>
                <a:cs typeface="Corbel"/>
              </a:rPr>
              <a:t>перечня </a:t>
            </a:r>
            <a:r>
              <a:rPr sz="3000" spc="-10" dirty="0">
                <a:latin typeface="Corbel"/>
                <a:cs typeface="Corbel"/>
              </a:rPr>
              <a:t>учебников </a:t>
            </a:r>
            <a:r>
              <a:rPr sz="3000" dirty="0">
                <a:latin typeface="Corbel"/>
                <a:cs typeface="Corbel"/>
              </a:rPr>
              <a:t>и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учебных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пособий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по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учебным</a:t>
            </a:r>
            <a:r>
              <a:rPr sz="3000" spc="-5" dirty="0">
                <a:latin typeface="Corbel"/>
                <a:cs typeface="Corbel"/>
              </a:rPr>
              <a:t> курсам,</a:t>
            </a:r>
            <a:endParaRPr sz="3000">
              <a:latin typeface="Corbel"/>
              <a:cs typeface="Corbel"/>
            </a:endParaRPr>
          </a:p>
          <a:p>
            <a:pPr marL="294005" marR="5080">
              <a:lnSpc>
                <a:spcPts val="3240"/>
              </a:lnSpc>
              <a:spcBef>
                <a:spcPts val="5"/>
              </a:spcBef>
            </a:pPr>
            <a:r>
              <a:rPr sz="3000" spc="-15" dirty="0">
                <a:latin typeface="Corbel"/>
                <a:cs typeface="Corbel"/>
              </a:rPr>
              <a:t>предметам, дисциплинам </a:t>
            </a:r>
            <a:r>
              <a:rPr sz="3000" spc="-30" dirty="0">
                <a:latin typeface="Corbel"/>
                <a:cs typeface="Corbel"/>
              </a:rPr>
              <a:t>(модулям), </a:t>
            </a:r>
            <a:r>
              <a:rPr sz="3000" spc="-15" dirty="0">
                <a:latin typeface="Corbel"/>
                <a:cs typeface="Corbel"/>
              </a:rPr>
              <a:t>которые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осваиваются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обучающимися</a:t>
            </a:r>
            <a:r>
              <a:rPr sz="3000" dirty="0">
                <a:latin typeface="Corbel"/>
                <a:cs typeface="Corbel"/>
              </a:rPr>
              <a:t> в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рамках</a:t>
            </a:r>
            <a:endParaRPr sz="3000">
              <a:latin typeface="Corbel"/>
              <a:cs typeface="Corbel"/>
            </a:endParaRPr>
          </a:p>
          <a:p>
            <a:pPr marL="294005" marR="357505">
              <a:lnSpc>
                <a:spcPts val="3240"/>
              </a:lnSpc>
            </a:pPr>
            <a:r>
              <a:rPr sz="3000" spc="-10" dirty="0">
                <a:latin typeface="Corbel"/>
                <a:cs typeface="Corbel"/>
              </a:rPr>
              <a:t>реализации федеральных </a:t>
            </a:r>
            <a:r>
              <a:rPr sz="3000" spc="-15" dirty="0">
                <a:latin typeface="Corbel"/>
                <a:cs typeface="Corbel"/>
              </a:rPr>
              <a:t>государственных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образовательных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стандартов</a:t>
            </a:r>
            <a:r>
              <a:rPr sz="3000" spc="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r>
              <a:rPr sz="3000" spc="-114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ОУ</a:t>
            </a:r>
            <a:endParaRPr sz="3000">
              <a:latin typeface="Corbel"/>
              <a:cs typeface="Corbel"/>
            </a:endParaRPr>
          </a:p>
          <a:p>
            <a:pPr marL="294005" marR="438150" indent="-281940">
              <a:lnSpc>
                <a:spcPts val="324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Инструкция </a:t>
            </a:r>
            <a:r>
              <a:rPr sz="3000" dirty="0">
                <a:latin typeface="Corbel"/>
                <a:cs typeface="Corbel"/>
              </a:rPr>
              <a:t>по </a:t>
            </a:r>
            <a:r>
              <a:rPr sz="3000" spc="-5" dirty="0">
                <a:latin typeface="Corbel"/>
                <a:cs typeface="Corbel"/>
              </a:rPr>
              <a:t>работе </a:t>
            </a:r>
            <a:r>
              <a:rPr sz="3000" dirty="0">
                <a:latin typeface="Corbel"/>
                <a:cs typeface="Corbel"/>
              </a:rPr>
              <a:t>с ПК. </a:t>
            </a:r>
            <a:r>
              <a:rPr sz="3000" spc="-60" dirty="0">
                <a:latin typeface="Corbel"/>
                <a:cs typeface="Corbel"/>
              </a:rPr>
              <a:t>График </a:t>
            </a:r>
            <a:r>
              <a:rPr sz="3000" dirty="0">
                <a:latin typeface="Corbel"/>
                <a:cs typeface="Corbel"/>
              </a:rPr>
              <a:t>работы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библиотеки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(может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быть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включен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план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195"/>
              </a:lnSpc>
            </a:pPr>
            <a:r>
              <a:rPr sz="3000" spc="-5" dirty="0">
                <a:latin typeface="Corbel"/>
                <a:cs typeface="Corbel"/>
              </a:rPr>
              <a:t>работы).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839" y="248920"/>
            <a:ext cx="5814060" cy="914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6825" y="345757"/>
            <a:ext cx="52933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Документы</a:t>
            </a:r>
            <a:r>
              <a:rPr sz="3200" spc="-25" dirty="0"/>
              <a:t> учета</a:t>
            </a:r>
            <a:r>
              <a:rPr sz="3200" dirty="0"/>
              <a:t> и</a:t>
            </a:r>
            <a:r>
              <a:rPr sz="3200" spc="-20" dirty="0"/>
              <a:t> </a:t>
            </a:r>
            <a:r>
              <a:rPr sz="3200" spc="-15" dirty="0"/>
              <a:t>контроля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062355" y="1154684"/>
            <a:ext cx="7627620" cy="556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200025" indent="-282575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200" spc="-10" dirty="0">
                <a:latin typeface="Corbel"/>
                <a:cs typeface="Corbel"/>
              </a:rPr>
              <a:t>Документация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учета</a:t>
            </a:r>
            <a:r>
              <a:rPr sz="2200" dirty="0">
                <a:latin typeface="Corbel"/>
                <a:cs typeface="Corbel"/>
              </a:rPr>
              <a:t> и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контроля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подлежит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постоянному </a:t>
            </a:r>
            <a:r>
              <a:rPr sz="2200" b="1" spc="-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хранению,</a:t>
            </a:r>
            <a:r>
              <a:rPr sz="2200" b="1" spc="5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относится</a:t>
            </a:r>
            <a:r>
              <a:rPr sz="2200" b="1" spc="-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к </a:t>
            </a:r>
            <a:r>
              <a:rPr sz="2200" b="1" spc="-10" dirty="0">
                <a:latin typeface="Corbel"/>
                <a:cs typeface="Corbel"/>
              </a:rPr>
              <a:t>документам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строгой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отчетности</a:t>
            </a:r>
            <a:r>
              <a:rPr sz="2200" b="1" spc="2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подразделяется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на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документы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учета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b="1" i="1" spc="-10" dirty="0">
                <a:latin typeface="Corbel"/>
                <a:cs typeface="Corbel"/>
              </a:rPr>
              <a:t>основного</a:t>
            </a:r>
            <a:r>
              <a:rPr sz="2200" b="1" i="1" spc="2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b="1" i="1" spc="-10" dirty="0">
                <a:latin typeface="Corbel"/>
                <a:cs typeface="Corbel"/>
              </a:rPr>
              <a:t>учебного </a:t>
            </a:r>
            <a:r>
              <a:rPr sz="2200" b="1" i="1" spc="-44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фондов.</a:t>
            </a:r>
            <a:endParaRPr sz="22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62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i="1" spc="-5" dirty="0">
                <a:latin typeface="Corbel"/>
                <a:cs typeface="Corbel"/>
              </a:rPr>
              <a:t>Приказ</a:t>
            </a:r>
            <a:r>
              <a:rPr sz="2000" i="1" spc="-4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Минкультуры</a:t>
            </a:r>
            <a:r>
              <a:rPr sz="2000" i="1" dirty="0">
                <a:latin typeface="Corbel"/>
                <a:cs typeface="Corbel"/>
              </a:rPr>
              <a:t> </a:t>
            </a:r>
            <a:r>
              <a:rPr sz="2000" i="1" spc="-20" dirty="0">
                <a:latin typeface="Corbel"/>
                <a:cs typeface="Corbel"/>
              </a:rPr>
              <a:t>России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«Об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утверждении</a:t>
            </a:r>
            <a:r>
              <a:rPr sz="2000" i="1" spc="-70" dirty="0">
                <a:latin typeface="Corbel"/>
                <a:cs typeface="Corbel"/>
              </a:rPr>
              <a:t> </a:t>
            </a:r>
            <a:r>
              <a:rPr sz="2000" i="1" spc="-15" dirty="0">
                <a:latin typeface="Corbel"/>
                <a:cs typeface="Corbel"/>
              </a:rPr>
              <a:t>Порядка </a:t>
            </a:r>
            <a:r>
              <a:rPr sz="2000" i="1" dirty="0">
                <a:latin typeface="Corbel"/>
                <a:cs typeface="Corbel"/>
              </a:rPr>
              <a:t>учета</a:t>
            </a:r>
            <a:endParaRPr sz="2000">
              <a:latin typeface="Corbel"/>
              <a:cs typeface="Corbel"/>
            </a:endParaRPr>
          </a:p>
          <a:p>
            <a:pPr marL="294640" marR="5080">
              <a:lnSpc>
                <a:spcPct val="100000"/>
              </a:lnSpc>
            </a:pPr>
            <a:r>
              <a:rPr sz="2000" i="1" spc="-10" dirty="0">
                <a:latin typeface="Corbel"/>
                <a:cs typeface="Corbel"/>
              </a:rPr>
              <a:t>документов, входящих</a:t>
            </a:r>
            <a:r>
              <a:rPr sz="2000" i="1" spc="-3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в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состав</a:t>
            </a:r>
            <a:r>
              <a:rPr sz="2000" i="1" spc="2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библиотечного</a:t>
            </a:r>
            <a:r>
              <a:rPr sz="2000" i="1" spc="-4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фонда»</a:t>
            </a:r>
            <a:r>
              <a:rPr sz="2000" i="1" spc="2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№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1077</a:t>
            </a:r>
            <a:r>
              <a:rPr sz="2000" i="1" spc="2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от </a:t>
            </a:r>
            <a:r>
              <a:rPr sz="2000" i="1" spc="-385" dirty="0">
                <a:latin typeface="Corbel"/>
                <a:cs typeface="Corbel"/>
              </a:rPr>
              <a:t> </a:t>
            </a:r>
            <a:r>
              <a:rPr sz="2000" i="1" spc="-15" dirty="0">
                <a:latin typeface="Corbel"/>
                <a:cs typeface="Corbel"/>
              </a:rPr>
              <a:t>08.10.2012</a:t>
            </a:r>
            <a:r>
              <a:rPr sz="2000" i="1" spc="8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г.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с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изменениями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от</a:t>
            </a:r>
            <a:r>
              <a:rPr sz="2000" i="1" spc="1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2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февраля</a:t>
            </a:r>
            <a:r>
              <a:rPr sz="2000" i="1" spc="-40" dirty="0">
                <a:latin typeface="Corbel"/>
                <a:cs typeface="Corbel"/>
              </a:rPr>
              <a:t> </a:t>
            </a:r>
            <a:r>
              <a:rPr sz="2000" i="1" spc="-30" dirty="0">
                <a:latin typeface="Corbel"/>
                <a:cs typeface="Corbel"/>
              </a:rPr>
              <a:t>2017</a:t>
            </a:r>
            <a:r>
              <a:rPr sz="2000" i="1" spc="3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г.</a:t>
            </a:r>
            <a:endParaRPr sz="2000">
              <a:latin typeface="Corbel"/>
              <a:cs typeface="Corbel"/>
            </a:endParaRPr>
          </a:p>
          <a:p>
            <a:pPr marL="294640" marR="392430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i="1" spc="-5" dirty="0">
                <a:latin typeface="Corbel"/>
                <a:cs typeface="Corbel"/>
              </a:rPr>
              <a:t>Приказ </a:t>
            </a:r>
            <a:r>
              <a:rPr sz="2000" i="1" spc="-10" dirty="0">
                <a:latin typeface="Corbel"/>
                <a:cs typeface="Corbel"/>
              </a:rPr>
              <a:t>Минкультуры </a:t>
            </a:r>
            <a:r>
              <a:rPr sz="2000" i="1" spc="-20" dirty="0">
                <a:latin typeface="Corbel"/>
                <a:cs typeface="Corbel"/>
              </a:rPr>
              <a:t>России </a:t>
            </a:r>
            <a:r>
              <a:rPr sz="2000" i="1" dirty="0">
                <a:latin typeface="Corbel"/>
                <a:cs typeface="Corbel"/>
              </a:rPr>
              <a:t>«О </a:t>
            </a:r>
            <a:r>
              <a:rPr sz="2000" i="1" spc="-5" dirty="0">
                <a:latin typeface="Corbel"/>
                <a:cs typeface="Corbel"/>
              </a:rPr>
              <a:t>внесении изменений </a:t>
            </a:r>
            <a:r>
              <a:rPr sz="2000" i="1" dirty="0">
                <a:latin typeface="Corbel"/>
                <a:cs typeface="Corbel"/>
              </a:rPr>
              <a:t>в </a:t>
            </a:r>
            <a:r>
              <a:rPr sz="2000" i="1" spc="-10" dirty="0">
                <a:latin typeface="Corbel"/>
                <a:cs typeface="Corbel"/>
              </a:rPr>
              <a:t>Порядок </a:t>
            </a:r>
            <a:r>
              <a:rPr sz="2000" i="1" spc="-39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учета </a:t>
            </a:r>
            <a:r>
              <a:rPr sz="2000" i="1" spc="-10" dirty="0">
                <a:latin typeface="Corbel"/>
                <a:cs typeface="Corbel"/>
              </a:rPr>
              <a:t>документов, входящих </a:t>
            </a:r>
            <a:r>
              <a:rPr sz="2000" i="1" dirty="0">
                <a:latin typeface="Corbel"/>
                <a:cs typeface="Corbel"/>
              </a:rPr>
              <a:t>в </a:t>
            </a:r>
            <a:r>
              <a:rPr sz="2000" i="1" spc="-10" dirty="0">
                <a:latin typeface="Corbel"/>
                <a:cs typeface="Corbel"/>
              </a:rPr>
              <a:t>состав </a:t>
            </a:r>
            <a:r>
              <a:rPr sz="2000" i="1" spc="-5" dirty="0">
                <a:latin typeface="Corbel"/>
                <a:cs typeface="Corbel"/>
              </a:rPr>
              <a:t>библиотечного фонда, </a:t>
            </a:r>
            <a:r>
              <a:rPr sz="2000" i="1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утвержденный приказом Министерства </a:t>
            </a:r>
            <a:r>
              <a:rPr sz="2000" i="1" spc="-15" dirty="0">
                <a:latin typeface="Corbel"/>
                <a:cs typeface="Corbel"/>
              </a:rPr>
              <a:t>культуры Российской </a:t>
            </a:r>
            <a:r>
              <a:rPr sz="2000" i="1" spc="-39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Федерации</a:t>
            </a:r>
            <a:r>
              <a:rPr sz="2000" i="1" spc="-6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от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8</a:t>
            </a:r>
            <a:r>
              <a:rPr sz="2000" i="1" spc="-10" dirty="0">
                <a:latin typeface="Corbel"/>
                <a:cs typeface="Corbel"/>
              </a:rPr>
              <a:t> октября</a:t>
            </a:r>
            <a:r>
              <a:rPr sz="2000" i="1" dirty="0">
                <a:latin typeface="Corbel"/>
                <a:cs typeface="Corbel"/>
              </a:rPr>
              <a:t> </a:t>
            </a:r>
            <a:r>
              <a:rPr sz="2000" i="1" spc="-20" dirty="0">
                <a:latin typeface="Corbel"/>
                <a:cs typeface="Corbel"/>
              </a:rPr>
              <a:t>2012</a:t>
            </a:r>
            <a:r>
              <a:rPr sz="2000" i="1" spc="4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г.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№</a:t>
            </a:r>
            <a:r>
              <a:rPr sz="2000" i="1" spc="-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1077»</a:t>
            </a:r>
            <a:r>
              <a:rPr sz="2000" i="1" spc="15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№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spc="-15" dirty="0">
                <a:latin typeface="Corbel"/>
                <a:cs typeface="Corbel"/>
              </a:rPr>
              <a:t>115</a:t>
            </a:r>
            <a:r>
              <a:rPr sz="2000" i="1" spc="15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от</a:t>
            </a:r>
            <a:r>
              <a:rPr sz="2000" i="1" spc="5" dirty="0">
                <a:latin typeface="Corbel"/>
                <a:cs typeface="Corbel"/>
              </a:rPr>
              <a:t> </a:t>
            </a:r>
            <a:r>
              <a:rPr sz="2000" i="1" spc="-25" dirty="0">
                <a:latin typeface="Corbel"/>
                <a:cs typeface="Corbel"/>
              </a:rPr>
              <a:t>02.02.2017</a:t>
            </a:r>
            <a:endParaRPr sz="2000">
              <a:latin typeface="Corbel"/>
              <a:cs typeface="Corbel"/>
            </a:endParaRPr>
          </a:p>
          <a:p>
            <a:pPr marL="294640" marR="220345" indent="-282575" algn="just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2000" spc="-15" dirty="0">
                <a:latin typeface="Corbel"/>
                <a:cs typeface="Corbel"/>
              </a:rPr>
              <a:t>Учёт </a:t>
            </a:r>
            <a:r>
              <a:rPr sz="2000" spc="-5" dirty="0">
                <a:latin typeface="Corbel"/>
                <a:cs typeface="Corbel"/>
              </a:rPr>
              <a:t>библиотечного </a:t>
            </a:r>
            <a:r>
              <a:rPr sz="2000" spc="-10" dirty="0">
                <a:latin typeface="Corbel"/>
                <a:cs typeface="Corbel"/>
              </a:rPr>
              <a:t>фонда отражает </a:t>
            </a:r>
            <a:r>
              <a:rPr sz="2000" spc="-5" dirty="0">
                <a:latin typeface="Corbel"/>
                <a:cs typeface="Corbel"/>
              </a:rPr>
              <a:t>поступление </a:t>
            </a:r>
            <a:r>
              <a:rPr sz="2000" spc="-10" dirty="0">
                <a:latin typeface="Corbel"/>
                <a:cs typeface="Corbel"/>
              </a:rPr>
              <a:t>документов </a:t>
            </a:r>
            <a:r>
              <a:rPr sz="2000" dirty="0">
                <a:latin typeface="Corbel"/>
                <a:cs typeface="Corbel"/>
              </a:rPr>
              <a:t>в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фонд, </a:t>
            </a:r>
            <a:r>
              <a:rPr sz="2000" spc="-5" dirty="0">
                <a:latin typeface="Corbel"/>
                <a:cs typeface="Corbel"/>
              </a:rPr>
              <a:t>выбытие из фонда, величину всего </a:t>
            </a:r>
            <a:r>
              <a:rPr sz="2000" spc="-10" dirty="0">
                <a:latin typeface="Corbel"/>
                <a:cs typeface="Corbel"/>
              </a:rPr>
              <a:t>библиотечного фонда,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его</a:t>
            </a:r>
            <a:r>
              <a:rPr sz="2000" spc="-10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подразделений</a:t>
            </a:r>
            <a:r>
              <a:rPr sz="2000" spc="2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и служит</a:t>
            </a:r>
            <a:r>
              <a:rPr sz="2000" spc="-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основой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для </a:t>
            </a:r>
            <a:r>
              <a:rPr sz="2000" spc="-10" dirty="0">
                <a:latin typeface="Corbel"/>
                <a:cs typeface="Corbel"/>
              </a:rPr>
              <a:t>государственного</a:t>
            </a:r>
            <a:endParaRPr sz="2000">
              <a:latin typeface="Corbel"/>
              <a:cs typeface="Corbel"/>
            </a:endParaRPr>
          </a:p>
          <a:p>
            <a:pPr marL="294640" marR="153670" algn="just">
              <a:lnSpc>
                <a:spcPct val="100000"/>
              </a:lnSpc>
            </a:pPr>
            <a:r>
              <a:rPr sz="2000" spc="-10" dirty="0">
                <a:latin typeface="Corbel"/>
                <a:cs typeface="Corbel"/>
              </a:rPr>
              <a:t>статистического учёта, отчётности </a:t>
            </a:r>
            <a:r>
              <a:rPr sz="2000" spc="-5" dirty="0">
                <a:latin typeface="Corbel"/>
                <a:cs typeface="Corbel"/>
              </a:rPr>
              <a:t>библиотеки, планирования </a:t>
            </a:r>
            <a:r>
              <a:rPr sz="2000" dirty="0">
                <a:latin typeface="Corbel"/>
                <a:cs typeface="Corbel"/>
              </a:rPr>
              <a:t>её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деятельности,</a:t>
            </a:r>
            <a:r>
              <a:rPr sz="2000" spc="-3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обеспечения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сохранности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фонда, </a:t>
            </a:r>
            <a:r>
              <a:rPr sz="2000" spc="-15" dirty="0">
                <a:latin typeface="Corbel"/>
                <a:cs typeface="Corbel"/>
              </a:rPr>
              <a:t>контроля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за</a:t>
            </a:r>
            <a:endParaRPr sz="2000">
              <a:latin typeface="Corbel"/>
              <a:cs typeface="Corbel"/>
            </a:endParaRPr>
          </a:p>
          <a:p>
            <a:pPr marL="29464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orbel"/>
                <a:cs typeface="Corbel"/>
              </a:rPr>
              <a:t>наличием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и</a:t>
            </a:r>
            <a:r>
              <a:rPr sz="2000" spc="-5" dirty="0">
                <a:latin typeface="Corbel"/>
                <a:cs typeface="Corbel"/>
              </a:rPr>
              <a:t> движением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документов.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7505700" cy="1402080"/>
            <a:chOff x="1252219" y="223520"/>
            <a:chExt cx="750570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750570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219" y="711200"/>
              <a:ext cx="254762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К</a:t>
            </a:r>
            <a:r>
              <a:rPr sz="3200" spc="-10" dirty="0"/>
              <a:t> документам</a:t>
            </a:r>
            <a:r>
              <a:rPr sz="3200" spc="5" dirty="0"/>
              <a:t> </a:t>
            </a:r>
            <a:r>
              <a:rPr sz="3200" spc="-25" dirty="0"/>
              <a:t>учета</a:t>
            </a:r>
            <a:r>
              <a:rPr sz="3200" spc="15" dirty="0"/>
              <a:t> </a:t>
            </a:r>
            <a:r>
              <a:rPr sz="3200" dirty="0"/>
              <a:t>основного</a:t>
            </a:r>
            <a:r>
              <a:rPr sz="3200" spc="-25" dirty="0"/>
              <a:t> </a:t>
            </a:r>
            <a:r>
              <a:rPr sz="3200" spc="-10" dirty="0"/>
              <a:t>фонда </a:t>
            </a:r>
            <a:r>
              <a:rPr sz="3200" spc="-645" dirty="0"/>
              <a:t> </a:t>
            </a:r>
            <a:r>
              <a:rPr sz="3200" spc="-5" dirty="0"/>
              <a:t>относятся: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278636" y="1536034"/>
            <a:ext cx="7546340" cy="515874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94005" indent="-281940">
              <a:lnSpc>
                <a:spcPct val="100000"/>
              </a:lnSpc>
              <a:spcBef>
                <a:spcPts val="38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5" dirty="0">
                <a:latin typeface="Corbel"/>
                <a:cs typeface="Corbel"/>
              </a:rPr>
              <a:t>книга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суммарного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учета;</a:t>
            </a:r>
            <a:endParaRPr sz="27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28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5" dirty="0">
                <a:latin typeface="Corbel"/>
                <a:cs typeface="Corbel"/>
              </a:rPr>
              <a:t>инвентарная</a:t>
            </a:r>
            <a:r>
              <a:rPr sz="2700" spc="-4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книга;</a:t>
            </a:r>
            <a:endParaRPr sz="27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28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5" dirty="0">
                <a:latin typeface="Corbel"/>
                <a:cs typeface="Corbel"/>
              </a:rPr>
              <a:t>дневник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работы</a:t>
            </a:r>
            <a:r>
              <a:rPr sz="2700" spc="-4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библиотеки;</a:t>
            </a:r>
            <a:endParaRPr sz="27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28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читательские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формуляры;</a:t>
            </a:r>
            <a:endParaRPr sz="27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26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dirty="0">
                <a:latin typeface="Corbel"/>
                <a:cs typeface="Corbel"/>
              </a:rPr>
              <a:t>книжные</a:t>
            </a:r>
            <a:r>
              <a:rPr sz="2700" spc="-6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формуляры;</a:t>
            </a:r>
            <a:endParaRPr sz="2700">
              <a:latin typeface="Corbel"/>
              <a:cs typeface="Corbel"/>
            </a:endParaRPr>
          </a:p>
          <a:p>
            <a:pPr marL="294005" marR="149225" indent="-281940">
              <a:lnSpc>
                <a:spcPts val="2920"/>
              </a:lnSpc>
              <a:spcBef>
                <a:spcPts val="64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5" dirty="0">
                <a:latin typeface="Corbel"/>
                <a:cs typeface="Corbel"/>
              </a:rPr>
              <a:t>акты </a:t>
            </a:r>
            <a:r>
              <a:rPr sz="2700" dirty="0">
                <a:latin typeface="Corbel"/>
                <a:cs typeface="Corbel"/>
              </a:rPr>
              <a:t>о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проведении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инвентаризации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и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проверок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фонда;</a:t>
            </a:r>
            <a:endParaRPr sz="27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24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20" dirty="0">
                <a:latin typeface="Corbel"/>
                <a:cs typeface="Corbel"/>
              </a:rPr>
              <a:t>тетрадь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учета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25" dirty="0">
                <a:latin typeface="Corbel"/>
                <a:cs typeface="Corbel"/>
              </a:rPr>
              <a:t>книг,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принятых взамен утерянных;</a:t>
            </a:r>
            <a:endParaRPr sz="2700">
              <a:latin typeface="Corbel"/>
              <a:cs typeface="Corbel"/>
            </a:endParaRPr>
          </a:p>
          <a:p>
            <a:pPr marL="294005" marR="58419" indent="-281940">
              <a:lnSpc>
                <a:spcPts val="2900"/>
              </a:lnSpc>
              <a:spcBef>
                <a:spcPts val="66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20" dirty="0">
                <a:latin typeface="Corbel"/>
                <a:cs typeface="Corbel"/>
              </a:rPr>
              <a:t>тетрадь </a:t>
            </a:r>
            <a:r>
              <a:rPr sz="2700" spc="-15" dirty="0">
                <a:latin typeface="Corbel"/>
                <a:cs typeface="Corbel"/>
              </a:rPr>
              <a:t>учета </a:t>
            </a:r>
            <a:r>
              <a:rPr sz="2700" spc="-5" dirty="0">
                <a:latin typeface="Corbel"/>
                <a:cs typeface="Corbel"/>
              </a:rPr>
              <a:t>изданий, </a:t>
            </a:r>
            <a:r>
              <a:rPr sz="2700" dirty="0">
                <a:latin typeface="Corbel"/>
                <a:cs typeface="Corbel"/>
              </a:rPr>
              <a:t>не </a:t>
            </a:r>
            <a:r>
              <a:rPr sz="2700" spc="-15" dirty="0">
                <a:latin typeface="Corbel"/>
                <a:cs typeface="Corbel"/>
              </a:rPr>
              <a:t>подлежащих </a:t>
            </a:r>
            <a:r>
              <a:rPr sz="2700" spc="-10" dirty="0">
                <a:latin typeface="Corbel"/>
                <a:cs typeface="Corbel"/>
              </a:rPr>
              <a:t>записи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инвентарную книгу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(брошюрный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фонд);</a:t>
            </a:r>
            <a:endParaRPr sz="2700">
              <a:latin typeface="Corbel"/>
              <a:cs typeface="Corbel"/>
            </a:endParaRPr>
          </a:p>
          <a:p>
            <a:pPr marL="294005" marR="1463675" indent="-281940">
              <a:lnSpc>
                <a:spcPts val="2920"/>
              </a:lnSpc>
              <a:spcBef>
                <a:spcPts val="60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0" dirty="0">
                <a:latin typeface="Corbel"/>
                <a:cs typeface="Corbel"/>
              </a:rPr>
              <a:t>папка </a:t>
            </a:r>
            <a:r>
              <a:rPr sz="2700" spc="-5" dirty="0">
                <a:latin typeface="Corbel"/>
                <a:cs typeface="Corbel"/>
              </a:rPr>
              <a:t>движения </a:t>
            </a:r>
            <a:r>
              <a:rPr sz="2700" spc="-10" dirty="0">
                <a:latin typeface="Corbel"/>
                <a:cs typeface="Corbel"/>
              </a:rPr>
              <a:t>библиотечного фонда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(исключение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из </a:t>
            </a:r>
            <a:r>
              <a:rPr sz="2700" spc="-10" dirty="0">
                <a:latin typeface="Corbel"/>
                <a:cs typeface="Corbel"/>
              </a:rPr>
              <a:t>фонда</a:t>
            </a:r>
            <a:r>
              <a:rPr sz="2700" dirty="0">
                <a:latin typeface="Corbel"/>
                <a:cs typeface="Corbel"/>
              </a:rPr>
              <a:t> и</a:t>
            </a:r>
            <a:r>
              <a:rPr sz="2700" spc="-35" dirty="0">
                <a:latin typeface="Corbel"/>
                <a:cs typeface="Corbel"/>
              </a:rPr>
              <a:t> т.п.).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7292340" cy="1402080"/>
            <a:chOff x="1252219" y="223520"/>
            <a:chExt cx="729234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729234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219" y="711200"/>
              <a:ext cx="254762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К</a:t>
            </a:r>
            <a:r>
              <a:rPr sz="3200" spc="-5" dirty="0"/>
              <a:t> </a:t>
            </a:r>
            <a:r>
              <a:rPr sz="3200" spc="-10" dirty="0"/>
              <a:t>документам</a:t>
            </a:r>
            <a:r>
              <a:rPr sz="3200" spc="15" dirty="0"/>
              <a:t> </a:t>
            </a:r>
            <a:r>
              <a:rPr sz="3200" spc="-25" dirty="0"/>
              <a:t>учета</a:t>
            </a:r>
            <a:r>
              <a:rPr sz="3200" spc="25" dirty="0"/>
              <a:t> </a:t>
            </a:r>
            <a:r>
              <a:rPr sz="3200" spc="-5" dirty="0"/>
              <a:t>учебного</a:t>
            </a:r>
            <a:r>
              <a:rPr sz="3200" spc="10" dirty="0"/>
              <a:t> </a:t>
            </a:r>
            <a:r>
              <a:rPr sz="3200" spc="-10" dirty="0"/>
              <a:t>фонда </a:t>
            </a:r>
            <a:r>
              <a:rPr sz="3200" spc="-645" dirty="0"/>
              <a:t> </a:t>
            </a:r>
            <a:r>
              <a:rPr sz="3200" spc="-5" dirty="0"/>
              <a:t>относятся: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598549" y="1374775"/>
            <a:ext cx="7224395" cy="496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2575">
              <a:lnSpc>
                <a:spcPts val="354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5" dirty="0">
                <a:latin typeface="Corbel"/>
                <a:cs typeface="Corbel"/>
              </a:rPr>
              <a:t>книга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суммарного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учета;</a:t>
            </a:r>
            <a:endParaRPr sz="3000">
              <a:latin typeface="Corbel"/>
              <a:cs typeface="Corbel"/>
            </a:endParaRPr>
          </a:p>
          <a:p>
            <a:pPr marL="294640" marR="393065" indent="-282575">
              <a:lnSpc>
                <a:spcPct val="80000"/>
              </a:lnSpc>
              <a:spcBef>
                <a:spcPts val="66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dirty="0">
                <a:latin typeface="Corbel"/>
                <a:cs typeface="Corbel"/>
              </a:rPr>
              <a:t>журнал </a:t>
            </a:r>
            <a:r>
              <a:rPr sz="3000" spc="-5" dirty="0">
                <a:latin typeface="Corbel"/>
                <a:cs typeface="Corbel"/>
              </a:rPr>
              <a:t>или </a:t>
            </a:r>
            <a:r>
              <a:rPr sz="3000" spc="-20" dirty="0">
                <a:latin typeface="Corbel"/>
                <a:cs typeface="Corbel"/>
              </a:rPr>
              <a:t>тетрадь </a:t>
            </a:r>
            <a:r>
              <a:rPr sz="3000" spc="-15" dirty="0">
                <a:latin typeface="Corbel"/>
                <a:cs typeface="Corbel"/>
              </a:rPr>
              <a:t>учета </a:t>
            </a:r>
            <a:r>
              <a:rPr sz="3000" spc="-5" dirty="0">
                <a:latin typeface="Corbel"/>
                <a:cs typeface="Corbel"/>
              </a:rPr>
              <a:t>поступивших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учебников;</a:t>
            </a:r>
            <a:endParaRPr sz="3000">
              <a:latin typeface="Corbel"/>
              <a:cs typeface="Corbel"/>
            </a:endParaRPr>
          </a:p>
          <a:p>
            <a:pPr marL="294640" indent="-282575">
              <a:lnSpc>
                <a:spcPts val="3425"/>
              </a:lnSpc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5" dirty="0">
                <a:latin typeface="Corbel"/>
                <a:cs typeface="Corbel"/>
              </a:rPr>
              <a:t>картотека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учебников;</a:t>
            </a:r>
            <a:endParaRPr sz="3000">
              <a:latin typeface="Corbel"/>
              <a:cs typeface="Corbel"/>
            </a:endParaRPr>
          </a:p>
          <a:p>
            <a:pPr marL="294640" marR="516890" indent="-282575">
              <a:lnSpc>
                <a:spcPts val="2880"/>
              </a:lnSpc>
              <a:spcBef>
                <a:spcPts val="63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dirty="0">
                <a:latin typeface="Corbel"/>
                <a:cs typeface="Corbel"/>
              </a:rPr>
              <a:t>журнал </a:t>
            </a:r>
            <a:r>
              <a:rPr sz="3000" spc="-10" dirty="0">
                <a:latin typeface="Corbel"/>
                <a:cs typeface="Corbel"/>
              </a:rPr>
              <a:t>регистрации </a:t>
            </a:r>
            <a:r>
              <a:rPr sz="3000" spc="-15" dirty="0">
                <a:latin typeface="Corbel"/>
                <a:cs typeface="Corbel"/>
              </a:rPr>
              <a:t>учетных </a:t>
            </a:r>
            <a:r>
              <a:rPr sz="3000" spc="-5" dirty="0">
                <a:latin typeface="Corbel"/>
                <a:cs typeface="Corbel"/>
              </a:rPr>
              <a:t>карточек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учебников;</a:t>
            </a:r>
            <a:endParaRPr sz="3000">
              <a:latin typeface="Corbel"/>
              <a:cs typeface="Corbel"/>
            </a:endParaRPr>
          </a:p>
          <a:p>
            <a:pPr marL="294640" marR="1060450" indent="-282575">
              <a:lnSpc>
                <a:spcPts val="288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20" dirty="0">
                <a:latin typeface="Corbel"/>
                <a:cs typeface="Corbel"/>
              </a:rPr>
              <a:t>тетрадь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учета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учебников,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принятых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взамен утерянных;</a:t>
            </a:r>
            <a:endParaRPr sz="3000">
              <a:latin typeface="Corbel"/>
              <a:cs typeface="Corbel"/>
            </a:endParaRPr>
          </a:p>
          <a:p>
            <a:pPr marL="294640" marR="1496060" indent="-282575">
              <a:lnSpc>
                <a:spcPts val="288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10" dirty="0">
                <a:latin typeface="Corbel"/>
                <a:cs typeface="Corbel"/>
              </a:rPr>
              <a:t>папка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движения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учебного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фонда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(списание,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передача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т.д.);</a:t>
            </a:r>
            <a:endParaRPr sz="3000">
              <a:latin typeface="Corbel"/>
              <a:cs typeface="Corbel"/>
            </a:endParaRPr>
          </a:p>
          <a:p>
            <a:pPr marL="294640" marR="5080" indent="-282575">
              <a:lnSpc>
                <a:spcPts val="288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dirty="0">
                <a:latin typeface="Corbel"/>
                <a:cs typeface="Corbel"/>
              </a:rPr>
              <a:t>журнал </a:t>
            </a:r>
            <a:r>
              <a:rPr sz="3000" spc="-10" dirty="0">
                <a:latin typeface="Corbel"/>
                <a:cs typeface="Corbel"/>
              </a:rPr>
              <a:t>выдачи учебников </a:t>
            </a:r>
            <a:r>
              <a:rPr sz="3000" dirty="0">
                <a:latin typeface="Corbel"/>
                <a:cs typeface="Corbel"/>
              </a:rPr>
              <a:t>по </a:t>
            </a:r>
            <a:r>
              <a:rPr sz="3000" spc="-10" dirty="0">
                <a:latin typeface="Corbel"/>
                <a:cs typeface="Corbel"/>
              </a:rPr>
              <a:t>классам или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индивидуальные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формуляры.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6454140" cy="1402080"/>
            <a:chOff x="1252219" y="223520"/>
            <a:chExt cx="645414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252476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8340" y="223520"/>
              <a:ext cx="683260" cy="914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62959" y="223520"/>
              <a:ext cx="4343399" cy="914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2219" y="711200"/>
              <a:ext cx="2004059" cy="9144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514728" y="320357"/>
            <a:ext cx="7258050" cy="5217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25575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С</a:t>
            </a:r>
            <a:r>
              <a:rPr sz="3200" b="1" spc="-5" dirty="0">
                <a:solidFill>
                  <a:srgbClr val="562213"/>
                </a:solidFill>
                <a:latin typeface="Corbel"/>
                <a:cs typeface="Corbel"/>
              </a:rPr>
              <a:t>п</a:t>
            </a:r>
            <a:r>
              <a:rPr sz="3200" b="1" spc="-10" dirty="0">
                <a:solidFill>
                  <a:srgbClr val="562213"/>
                </a:solidFill>
                <a:latin typeface="Corbel"/>
                <a:cs typeface="Corbel"/>
              </a:rPr>
              <a:t>р</a:t>
            </a: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авочно</a:t>
            </a:r>
            <a:r>
              <a:rPr sz="3200" b="1" spc="-5" dirty="0">
                <a:solidFill>
                  <a:srgbClr val="562213"/>
                </a:solidFill>
                <a:latin typeface="Corbel"/>
                <a:cs typeface="Corbel"/>
              </a:rPr>
              <a:t>-б</a:t>
            </a:r>
            <a:r>
              <a:rPr sz="3200" b="1" spc="-15" dirty="0">
                <a:solidFill>
                  <a:srgbClr val="562213"/>
                </a:solidFill>
                <a:latin typeface="Corbel"/>
                <a:cs typeface="Corbel"/>
              </a:rPr>
              <a:t>и</a:t>
            </a:r>
            <a:r>
              <a:rPr sz="3200" b="1" spc="-50" dirty="0">
                <a:solidFill>
                  <a:srgbClr val="562213"/>
                </a:solidFill>
                <a:latin typeface="Corbel"/>
                <a:cs typeface="Corbel"/>
              </a:rPr>
              <a:t>б</a:t>
            </a: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л</a:t>
            </a:r>
            <a:r>
              <a:rPr sz="3200" b="1" spc="-10" dirty="0">
                <a:solidFill>
                  <a:srgbClr val="562213"/>
                </a:solidFill>
                <a:latin typeface="Corbel"/>
                <a:cs typeface="Corbel"/>
              </a:rPr>
              <a:t>и</a:t>
            </a: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огр</a:t>
            </a:r>
            <a:r>
              <a:rPr sz="3200" b="1" spc="-15" dirty="0">
                <a:solidFill>
                  <a:srgbClr val="562213"/>
                </a:solidFill>
                <a:latin typeface="Corbel"/>
                <a:cs typeface="Corbel"/>
              </a:rPr>
              <a:t>а</a:t>
            </a: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фич</a:t>
            </a:r>
            <a:r>
              <a:rPr sz="3200" b="1" spc="-15" dirty="0">
                <a:solidFill>
                  <a:srgbClr val="562213"/>
                </a:solidFill>
                <a:latin typeface="Corbel"/>
                <a:cs typeface="Corbel"/>
              </a:rPr>
              <a:t>е</a:t>
            </a:r>
            <a:r>
              <a:rPr sz="3200" b="1" dirty="0">
                <a:solidFill>
                  <a:srgbClr val="562213"/>
                </a:solidFill>
                <a:latin typeface="Corbel"/>
                <a:cs typeface="Corbel"/>
              </a:rPr>
              <a:t>с</a:t>
            </a:r>
            <a:r>
              <a:rPr sz="3200" b="1" spc="5" dirty="0">
                <a:solidFill>
                  <a:srgbClr val="562213"/>
                </a:solidFill>
                <a:latin typeface="Corbel"/>
                <a:cs typeface="Corbel"/>
              </a:rPr>
              <a:t>к</a:t>
            </a:r>
            <a:r>
              <a:rPr sz="3200" b="1" spc="-5" dirty="0">
                <a:solidFill>
                  <a:srgbClr val="562213"/>
                </a:solidFill>
                <a:latin typeface="Corbel"/>
                <a:cs typeface="Corbel"/>
              </a:rPr>
              <a:t>ий  </a:t>
            </a:r>
            <a:r>
              <a:rPr sz="3200" b="1" spc="-20" dirty="0">
                <a:solidFill>
                  <a:srgbClr val="562213"/>
                </a:solidFill>
                <a:latin typeface="Corbel"/>
                <a:cs typeface="Corbel"/>
              </a:rPr>
              <a:t>аппарат</a:t>
            </a:r>
            <a:endParaRPr sz="3200">
              <a:latin typeface="Corbel"/>
              <a:cs typeface="Corbel"/>
            </a:endParaRPr>
          </a:p>
          <a:p>
            <a:pPr marL="378460" indent="-282575">
              <a:lnSpc>
                <a:spcPct val="100000"/>
              </a:lnSpc>
              <a:spcBef>
                <a:spcPts val="126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379095" algn="l"/>
              </a:tabLst>
            </a:pPr>
            <a:r>
              <a:rPr sz="3200" spc="-20" dirty="0">
                <a:latin typeface="Corbel"/>
                <a:cs typeface="Corbel"/>
              </a:rPr>
              <a:t>Наряду</a:t>
            </a:r>
            <a:r>
              <a:rPr sz="3200" spc="-3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с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нормативной</a:t>
            </a:r>
            <a:endParaRPr sz="3200">
              <a:latin typeface="Corbel"/>
              <a:cs typeface="Corbel"/>
            </a:endParaRPr>
          </a:p>
          <a:p>
            <a:pPr marL="378460" marR="59055">
              <a:lnSpc>
                <a:spcPct val="100000"/>
              </a:lnSpc>
              <a:spcBef>
                <a:spcPts val="5"/>
              </a:spcBef>
            </a:pPr>
            <a:r>
              <a:rPr sz="3200" b="1" spc="-20" dirty="0">
                <a:latin typeface="Corbel"/>
                <a:cs typeface="Corbel"/>
              </a:rPr>
              <a:t>регламентирующей</a:t>
            </a:r>
            <a:r>
              <a:rPr sz="3200" b="1" spc="4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документацией </a:t>
            </a:r>
            <a:r>
              <a:rPr sz="3200" b="1" spc="-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библиотека</a:t>
            </a:r>
            <a:r>
              <a:rPr sz="3200" b="1" spc="20" dirty="0">
                <a:latin typeface="Corbel"/>
                <a:cs typeface="Corbel"/>
              </a:rPr>
              <a:t> </a:t>
            </a:r>
            <a:r>
              <a:rPr sz="3200" b="1" spc="-20" dirty="0">
                <a:latin typeface="Corbel"/>
                <a:cs typeface="Corbel"/>
              </a:rPr>
              <a:t>должна</a:t>
            </a:r>
            <a:r>
              <a:rPr sz="3200" b="1" spc="5" dirty="0">
                <a:latin typeface="Corbel"/>
                <a:cs typeface="Corbel"/>
              </a:rPr>
              <a:t> </a:t>
            </a:r>
            <a:r>
              <a:rPr sz="3200" spc="-20" dirty="0">
                <a:latin typeface="Corbel"/>
                <a:cs typeface="Corbel"/>
              </a:rPr>
              <a:t>иметь</a:t>
            </a:r>
            <a:r>
              <a:rPr sz="3200" spc="-3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справочно- </a:t>
            </a:r>
            <a:r>
              <a:rPr sz="3200" spc="-62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библиографический</a:t>
            </a:r>
            <a:r>
              <a:rPr sz="3200" spc="-60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аппарат:</a:t>
            </a:r>
            <a:endParaRPr sz="3200">
              <a:latin typeface="Corbel"/>
              <a:cs typeface="Corbel"/>
            </a:endParaRPr>
          </a:p>
          <a:p>
            <a:pPr marL="378460" indent="-28257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379095" algn="l"/>
              </a:tabLst>
            </a:pPr>
            <a:r>
              <a:rPr sz="3200" spc="-5" dirty="0">
                <a:latin typeface="Corbel"/>
                <a:cs typeface="Corbel"/>
              </a:rPr>
              <a:t>1.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Электронный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15" dirty="0">
                <a:latin typeface="Corbel"/>
                <a:cs typeface="Corbel"/>
              </a:rPr>
              <a:t>каталог</a:t>
            </a:r>
            <a:r>
              <a:rPr sz="3200" spc="30" dirty="0">
                <a:latin typeface="Corbel"/>
                <a:cs typeface="Corbel"/>
              </a:rPr>
              <a:t> </a:t>
            </a:r>
            <a:r>
              <a:rPr sz="3200" spc="-15" dirty="0">
                <a:latin typeface="Corbel"/>
                <a:cs typeface="Corbel"/>
              </a:rPr>
              <a:t>фондов.</a:t>
            </a:r>
            <a:endParaRPr sz="3200">
              <a:latin typeface="Corbel"/>
              <a:cs typeface="Corbel"/>
            </a:endParaRPr>
          </a:p>
          <a:p>
            <a:pPr marL="378460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379095" algn="l"/>
              </a:tabLst>
            </a:pPr>
            <a:r>
              <a:rPr sz="3200" dirty="0">
                <a:latin typeface="Corbel"/>
                <a:cs typeface="Corbel"/>
              </a:rPr>
              <a:t>2.</a:t>
            </a:r>
            <a:r>
              <a:rPr sz="3200" spc="-220" dirty="0">
                <a:latin typeface="Corbel"/>
                <a:cs typeface="Corbel"/>
              </a:rPr>
              <a:t> </a:t>
            </a:r>
            <a:r>
              <a:rPr sz="3200" spc="-200" dirty="0">
                <a:latin typeface="Corbel"/>
                <a:cs typeface="Corbel"/>
              </a:rPr>
              <a:t>Т</a:t>
            </a:r>
            <a:r>
              <a:rPr sz="3200" dirty="0">
                <a:latin typeface="Corbel"/>
                <a:cs typeface="Corbel"/>
              </a:rPr>
              <a:t>е</a:t>
            </a:r>
            <a:r>
              <a:rPr sz="3200" spc="10" dirty="0">
                <a:latin typeface="Corbel"/>
                <a:cs typeface="Corbel"/>
              </a:rPr>
              <a:t>м</a:t>
            </a:r>
            <a:r>
              <a:rPr sz="3200" spc="-70" dirty="0">
                <a:latin typeface="Corbel"/>
                <a:cs typeface="Corbel"/>
              </a:rPr>
              <a:t>а</a:t>
            </a:r>
            <a:r>
              <a:rPr sz="3200" dirty="0">
                <a:latin typeface="Corbel"/>
                <a:cs typeface="Corbel"/>
              </a:rPr>
              <a:t>тич</a:t>
            </a:r>
            <a:r>
              <a:rPr sz="3200" spc="5" dirty="0">
                <a:latin typeface="Corbel"/>
                <a:cs typeface="Corbel"/>
              </a:rPr>
              <a:t>е</a:t>
            </a:r>
            <a:r>
              <a:rPr sz="3200" spc="-5" dirty="0">
                <a:latin typeface="Corbel"/>
                <a:cs typeface="Corbel"/>
              </a:rPr>
              <a:t>ски</a:t>
            </a:r>
            <a:r>
              <a:rPr sz="3200" dirty="0">
                <a:latin typeface="Corbel"/>
                <a:cs typeface="Corbel"/>
              </a:rPr>
              <a:t>е</a:t>
            </a:r>
            <a:r>
              <a:rPr sz="3200" spc="-3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к</a:t>
            </a:r>
            <a:r>
              <a:rPr sz="3200" spc="-15" dirty="0">
                <a:latin typeface="Corbel"/>
                <a:cs typeface="Corbel"/>
              </a:rPr>
              <a:t>а</a:t>
            </a:r>
            <a:r>
              <a:rPr sz="3200" dirty="0">
                <a:latin typeface="Corbel"/>
                <a:cs typeface="Corbel"/>
              </a:rPr>
              <a:t>рт</a:t>
            </a:r>
            <a:r>
              <a:rPr sz="3200" spc="-15" dirty="0">
                <a:latin typeface="Corbel"/>
                <a:cs typeface="Corbel"/>
              </a:rPr>
              <a:t>о</a:t>
            </a:r>
            <a:r>
              <a:rPr sz="3200" dirty="0">
                <a:latin typeface="Corbel"/>
                <a:cs typeface="Corbel"/>
              </a:rPr>
              <a:t>теки</a:t>
            </a:r>
            <a:r>
              <a:rPr sz="3200" spc="20" dirty="0">
                <a:latin typeface="Corbel"/>
                <a:cs typeface="Corbel"/>
              </a:rPr>
              <a:t> </a:t>
            </a:r>
            <a:r>
              <a:rPr sz="3200" spc="5" dirty="0">
                <a:latin typeface="Corbel"/>
                <a:cs typeface="Corbel"/>
              </a:rPr>
              <a:t>и</a:t>
            </a:r>
            <a:r>
              <a:rPr sz="3200" spc="-5" dirty="0">
                <a:latin typeface="Corbel"/>
                <a:cs typeface="Corbel"/>
              </a:rPr>
              <a:t>ли</a:t>
            </a:r>
            <a:endParaRPr sz="3200">
              <a:latin typeface="Corbel"/>
              <a:cs typeface="Corbel"/>
            </a:endParaRPr>
          </a:p>
          <a:p>
            <a:pPr marL="378460" marR="5080">
              <a:lnSpc>
                <a:spcPct val="100000"/>
              </a:lnSpc>
            </a:pPr>
            <a:r>
              <a:rPr sz="3200" spc="-10" dirty="0">
                <a:latin typeface="Corbel"/>
                <a:cs typeface="Corbel"/>
              </a:rPr>
              <a:t>тематические</a:t>
            </a:r>
            <a:r>
              <a:rPr sz="3200" spc="-4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папки</a:t>
            </a:r>
            <a:r>
              <a:rPr sz="3200" spc="-1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в</a:t>
            </a:r>
            <a:r>
              <a:rPr sz="3200" spc="-1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печатном</a:t>
            </a:r>
            <a:r>
              <a:rPr sz="3200" spc="-1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или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(и) </a:t>
            </a:r>
            <a:r>
              <a:rPr sz="3200" spc="-62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электронном</a:t>
            </a:r>
            <a:r>
              <a:rPr sz="3200" spc="1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виде.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9619" y="251459"/>
            <a:ext cx="7752080" cy="12217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680" y="384428"/>
            <a:ext cx="704659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20" dirty="0"/>
              <a:t>Положение</a:t>
            </a:r>
            <a:r>
              <a:rPr sz="4300" spc="-40" dirty="0"/>
              <a:t> </a:t>
            </a:r>
            <a:r>
              <a:rPr sz="4300" dirty="0"/>
              <a:t>о</a:t>
            </a:r>
            <a:r>
              <a:rPr sz="4300" spc="-35" dirty="0"/>
              <a:t> </a:t>
            </a:r>
            <a:r>
              <a:rPr sz="4300" spc="-25" dirty="0"/>
              <a:t>библиотеке</a:t>
            </a:r>
            <a:r>
              <a:rPr sz="4300" spc="-150" dirty="0"/>
              <a:t> </a:t>
            </a:r>
            <a:r>
              <a:rPr sz="4300" spc="-5" dirty="0"/>
              <a:t>ОУ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134427" y="1357312"/>
            <a:ext cx="7651115" cy="52857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005" marR="659130" indent="-281940" algn="just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2500" dirty="0">
                <a:latin typeface="Corbel"/>
                <a:cs typeface="Corbel"/>
              </a:rPr>
              <a:t>При </a:t>
            </a:r>
            <a:r>
              <a:rPr sz="2500" spc="-10" dirty="0">
                <a:latin typeface="Corbel"/>
                <a:cs typeface="Corbel"/>
              </a:rPr>
              <a:t>разработке </a:t>
            </a:r>
            <a:r>
              <a:rPr sz="2500" spc="-15" dirty="0">
                <a:latin typeface="Corbel"/>
                <a:cs typeface="Corbel"/>
              </a:rPr>
              <a:t>Положения </a:t>
            </a:r>
            <a:r>
              <a:rPr sz="2500" spc="-10" dirty="0">
                <a:latin typeface="Corbel"/>
                <a:cs typeface="Corbel"/>
              </a:rPr>
              <a:t>библиотека </a:t>
            </a:r>
            <a:r>
              <a:rPr sz="2500" spc="-15" dirty="0">
                <a:latin typeface="Corbel"/>
                <a:cs typeface="Corbel"/>
              </a:rPr>
              <a:t>должна 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оп</a:t>
            </a:r>
            <a:r>
              <a:rPr sz="2500" spc="-15" dirty="0">
                <a:latin typeface="Corbel"/>
                <a:cs typeface="Corbel"/>
              </a:rPr>
              <a:t>и</a:t>
            </a:r>
            <a:r>
              <a:rPr sz="2500" spc="-10" dirty="0">
                <a:latin typeface="Corbel"/>
                <a:cs typeface="Corbel"/>
              </a:rPr>
              <a:t>р</a:t>
            </a:r>
            <a:r>
              <a:rPr sz="2500" spc="-45" dirty="0">
                <a:latin typeface="Corbel"/>
                <a:cs typeface="Corbel"/>
              </a:rPr>
              <a:t>а</a:t>
            </a:r>
            <a:r>
              <a:rPr sz="2500" dirty="0">
                <a:latin typeface="Corbel"/>
                <a:cs typeface="Corbel"/>
              </a:rPr>
              <a:t>ть</a:t>
            </a:r>
            <a:r>
              <a:rPr sz="2500" spc="-30" dirty="0">
                <a:latin typeface="Corbel"/>
                <a:cs typeface="Corbel"/>
              </a:rPr>
              <a:t>с</a:t>
            </a:r>
            <a:r>
              <a:rPr sz="2500" dirty="0">
                <a:latin typeface="Corbel"/>
                <a:cs typeface="Corbel"/>
              </a:rPr>
              <a:t>я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</a:t>
            </a:r>
            <a:r>
              <a:rPr sz="2500" dirty="0">
                <a:latin typeface="Corbel"/>
                <a:cs typeface="Corbel"/>
              </a:rPr>
              <a:t>а</a:t>
            </a:r>
            <a:r>
              <a:rPr sz="2500" spc="-65" dirty="0">
                <a:latin typeface="Corbel"/>
                <a:cs typeface="Corbel"/>
              </a:rPr>
              <a:t> </a:t>
            </a:r>
            <a:r>
              <a:rPr sz="2500" spc="-135" dirty="0">
                <a:latin typeface="Corbel"/>
                <a:cs typeface="Corbel"/>
              </a:rPr>
              <a:t>У</a:t>
            </a:r>
            <a:r>
              <a:rPr sz="2500" spc="-5" dirty="0">
                <a:latin typeface="Corbel"/>
                <a:cs typeface="Corbel"/>
              </a:rPr>
              <a:t>ста</a:t>
            </a:r>
            <a:r>
              <a:rPr sz="2500" dirty="0">
                <a:latin typeface="Corbel"/>
                <a:cs typeface="Corbel"/>
              </a:rPr>
              <a:t>в</a:t>
            </a:r>
            <a:r>
              <a:rPr sz="2500" spc="-9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О</a:t>
            </a:r>
            <a:r>
              <a:rPr sz="2500" dirty="0">
                <a:latin typeface="Corbel"/>
                <a:cs typeface="Corbel"/>
              </a:rPr>
              <a:t>У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i="1" dirty="0">
                <a:latin typeface="Corbel"/>
                <a:cs typeface="Corbel"/>
              </a:rPr>
              <a:t>При</a:t>
            </a:r>
            <a:r>
              <a:rPr sz="2500" i="1" spc="-10" dirty="0">
                <a:latin typeface="Corbel"/>
                <a:cs typeface="Corbel"/>
              </a:rPr>
              <a:t>м</a:t>
            </a:r>
            <a:r>
              <a:rPr sz="2500" i="1" spc="-5" dirty="0">
                <a:latin typeface="Corbel"/>
                <a:cs typeface="Corbel"/>
              </a:rPr>
              <a:t>е</a:t>
            </a:r>
            <a:r>
              <a:rPr sz="2500" i="1" spc="-15" dirty="0">
                <a:latin typeface="Corbel"/>
                <a:cs typeface="Corbel"/>
              </a:rPr>
              <a:t>р</a:t>
            </a:r>
            <a:r>
              <a:rPr sz="2500" i="1" spc="5" dirty="0">
                <a:latin typeface="Corbel"/>
                <a:cs typeface="Corbel"/>
              </a:rPr>
              <a:t>н</a:t>
            </a:r>
            <a:r>
              <a:rPr sz="2500" i="1" spc="-5" dirty="0">
                <a:latin typeface="Corbel"/>
                <a:cs typeface="Corbel"/>
              </a:rPr>
              <a:t>о</a:t>
            </a:r>
            <a:r>
              <a:rPr sz="2500" i="1" dirty="0">
                <a:latin typeface="Corbel"/>
                <a:cs typeface="Corbel"/>
              </a:rPr>
              <a:t>е</a:t>
            </a:r>
            <a:r>
              <a:rPr sz="2500" i="1" spc="-10" dirty="0">
                <a:latin typeface="Corbel"/>
                <a:cs typeface="Corbel"/>
              </a:rPr>
              <a:t> </a:t>
            </a:r>
            <a:r>
              <a:rPr sz="2500" i="1" dirty="0">
                <a:latin typeface="Corbel"/>
                <a:cs typeface="Corbel"/>
              </a:rPr>
              <a:t>п</a:t>
            </a:r>
            <a:r>
              <a:rPr sz="2500" i="1" spc="-45" dirty="0">
                <a:latin typeface="Corbel"/>
                <a:cs typeface="Corbel"/>
              </a:rPr>
              <a:t>о</a:t>
            </a:r>
            <a:r>
              <a:rPr sz="2500" i="1" spc="5" dirty="0">
                <a:latin typeface="Corbel"/>
                <a:cs typeface="Corbel"/>
              </a:rPr>
              <a:t>л</a:t>
            </a:r>
            <a:r>
              <a:rPr sz="2500" i="1" spc="-50" dirty="0">
                <a:latin typeface="Corbel"/>
                <a:cs typeface="Corbel"/>
              </a:rPr>
              <a:t>ож</a:t>
            </a:r>
            <a:r>
              <a:rPr sz="2500" i="1" spc="-5" dirty="0">
                <a:latin typeface="Corbel"/>
                <a:cs typeface="Corbel"/>
              </a:rPr>
              <a:t>е</a:t>
            </a:r>
            <a:r>
              <a:rPr sz="2500" i="1" dirty="0">
                <a:latin typeface="Corbel"/>
                <a:cs typeface="Corbel"/>
              </a:rPr>
              <a:t>ние о  </a:t>
            </a:r>
            <a:r>
              <a:rPr sz="2500" i="1" spc="-10" dirty="0">
                <a:latin typeface="Corbel"/>
                <a:cs typeface="Corbel"/>
              </a:rPr>
              <a:t>библиотеке</a:t>
            </a:r>
            <a:r>
              <a:rPr sz="2500" i="1" spc="-145" dirty="0">
                <a:latin typeface="Corbel"/>
                <a:cs typeface="Corbel"/>
              </a:rPr>
              <a:t> </a:t>
            </a:r>
            <a:r>
              <a:rPr sz="2500" i="1" dirty="0">
                <a:latin typeface="Corbel"/>
                <a:cs typeface="Corbel"/>
              </a:rPr>
              <a:t>ОУ</a:t>
            </a:r>
            <a:r>
              <a:rPr sz="2500" i="1" spc="-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(Письмо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Министерства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общего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endParaRPr sz="2500">
              <a:latin typeface="Corbel"/>
              <a:cs typeface="Corbel"/>
            </a:endParaRPr>
          </a:p>
          <a:p>
            <a:pPr marL="294005" marR="5080">
              <a:lnSpc>
                <a:spcPct val="80000"/>
              </a:lnSpc>
              <a:spcBef>
                <a:spcPts val="25"/>
              </a:spcBef>
            </a:pPr>
            <a:r>
              <a:rPr sz="2500" spc="-10" dirty="0">
                <a:latin typeface="Corbel"/>
                <a:cs typeface="Corbel"/>
              </a:rPr>
              <a:t>профессионального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образования РФ</a:t>
            </a:r>
            <a:r>
              <a:rPr sz="2500" dirty="0">
                <a:latin typeface="Corbel"/>
                <a:cs typeface="Corbel"/>
              </a:rPr>
              <a:t> от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23.03.2004</a:t>
            </a:r>
            <a:r>
              <a:rPr sz="2500" dirty="0">
                <a:latin typeface="Corbel"/>
                <a:cs typeface="Corbel"/>
              </a:rPr>
              <a:t> №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14-51-70/13)</a:t>
            </a:r>
            <a:r>
              <a:rPr sz="2500" spc="3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с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учетом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новых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документов,</a:t>
            </a:r>
            <a:r>
              <a:rPr sz="2500" spc="-10" dirty="0">
                <a:latin typeface="Corbel"/>
                <a:cs typeface="Corbel"/>
              </a:rPr>
              <a:t> принятых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последнее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время.</a:t>
            </a:r>
            <a:endParaRPr sz="2500">
              <a:latin typeface="Corbel"/>
              <a:cs typeface="Corbel"/>
            </a:endParaRPr>
          </a:p>
          <a:p>
            <a:pPr marL="294005" marR="793750" indent="-281940">
              <a:lnSpc>
                <a:spcPct val="80000"/>
              </a:lnSpc>
              <a:spcBef>
                <a:spcPts val="600"/>
              </a:spcBef>
            </a:pPr>
            <a:r>
              <a:rPr sz="2500" b="1" spc="-15" dirty="0">
                <a:latin typeface="Corbel"/>
                <a:cs typeface="Corbel"/>
              </a:rPr>
              <a:t>Положение</a:t>
            </a:r>
            <a:r>
              <a:rPr sz="2500" b="1" spc="15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о </a:t>
            </a:r>
            <a:r>
              <a:rPr sz="2500" b="1" spc="-15" dirty="0">
                <a:latin typeface="Corbel"/>
                <a:cs typeface="Corbel"/>
              </a:rPr>
              <a:t>библиотеке</a:t>
            </a:r>
            <a:r>
              <a:rPr sz="2500" b="1" spc="20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состоит</a:t>
            </a:r>
            <a:r>
              <a:rPr sz="2500" b="1" spc="-10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из</a:t>
            </a:r>
            <a:r>
              <a:rPr sz="2500" b="1" spc="-10" dirty="0">
                <a:latin typeface="Corbel"/>
                <a:cs typeface="Corbel"/>
              </a:rPr>
              <a:t> </a:t>
            </a:r>
            <a:r>
              <a:rPr sz="2500" b="1" spc="-15" dirty="0">
                <a:latin typeface="Corbel"/>
                <a:cs typeface="Corbel"/>
              </a:rPr>
              <a:t>следующих </a:t>
            </a:r>
            <a:r>
              <a:rPr sz="2500" b="1" spc="-500" dirty="0">
                <a:latin typeface="Corbel"/>
                <a:cs typeface="Corbel"/>
              </a:rPr>
              <a:t> </a:t>
            </a:r>
            <a:r>
              <a:rPr sz="2500" b="1" dirty="0">
                <a:latin typeface="Corbel"/>
                <a:cs typeface="Corbel"/>
              </a:rPr>
              <a:t>частей:</a:t>
            </a:r>
            <a:endParaRPr sz="2500">
              <a:latin typeface="Corbel"/>
              <a:cs typeface="Corbel"/>
            </a:endParaRPr>
          </a:p>
          <a:p>
            <a:pPr marL="291465" indent="-279400">
              <a:lnSpc>
                <a:spcPct val="100000"/>
              </a:lnSpc>
              <a:buAutoNum type="arabicPeriod"/>
              <a:tabLst>
                <a:tab pos="292100" algn="l"/>
              </a:tabLst>
            </a:pPr>
            <a:r>
              <a:rPr sz="2500" spc="-15" dirty="0">
                <a:latin typeface="Corbel"/>
                <a:cs typeface="Corbel"/>
              </a:rPr>
              <a:t>Общие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положения.</a:t>
            </a:r>
            <a:endParaRPr sz="2500">
              <a:latin typeface="Corbel"/>
              <a:cs typeface="Corbel"/>
            </a:endParaRPr>
          </a:p>
          <a:p>
            <a:pPr marL="309880" indent="-297815">
              <a:lnSpc>
                <a:spcPct val="100000"/>
              </a:lnSpc>
              <a:buAutoNum type="arabicPeriod"/>
              <a:tabLst>
                <a:tab pos="310515" algn="l"/>
              </a:tabLst>
            </a:pPr>
            <a:r>
              <a:rPr sz="2500" spc="-10" dirty="0">
                <a:latin typeface="Corbel"/>
                <a:cs typeface="Corbel"/>
              </a:rPr>
              <a:t>Основные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задачи.</a:t>
            </a:r>
            <a:endParaRPr sz="2500">
              <a:latin typeface="Corbel"/>
              <a:cs typeface="Corbel"/>
            </a:endParaRPr>
          </a:p>
          <a:p>
            <a:pPr marL="291465" indent="-2794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2100" algn="l"/>
              </a:tabLst>
            </a:pPr>
            <a:r>
              <a:rPr sz="2500" spc="-10" dirty="0">
                <a:latin typeface="Corbel"/>
                <a:cs typeface="Corbel"/>
              </a:rPr>
              <a:t>Основные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функции.</a:t>
            </a:r>
            <a:endParaRPr sz="2500">
              <a:latin typeface="Corbel"/>
              <a:cs typeface="Corbel"/>
            </a:endParaRPr>
          </a:p>
          <a:p>
            <a:pPr marL="312420" indent="-300355">
              <a:lnSpc>
                <a:spcPct val="100000"/>
              </a:lnSpc>
              <a:buAutoNum type="arabicPeriod"/>
              <a:tabLst>
                <a:tab pos="313055" algn="l"/>
              </a:tabLst>
            </a:pPr>
            <a:r>
              <a:rPr sz="2500" spc="-10" dirty="0">
                <a:latin typeface="Corbel"/>
                <a:cs typeface="Corbel"/>
              </a:rPr>
              <a:t>Организация </a:t>
            </a:r>
            <a:r>
              <a:rPr sz="2500" spc="-15" dirty="0">
                <a:latin typeface="Corbel"/>
                <a:cs typeface="Corbel"/>
              </a:rPr>
              <a:t>деятельности</a:t>
            </a:r>
            <a:r>
              <a:rPr sz="2500" spc="-10" dirty="0">
                <a:latin typeface="Corbel"/>
                <a:cs typeface="Corbel"/>
              </a:rPr>
              <a:t> библиотеки.</a:t>
            </a:r>
            <a:endParaRPr sz="2500">
              <a:latin typeface="Corbel"/>
              <a:cs typeface="Corbel"/>
            </a:endParaRPr>
          </a:p>
          <a:p>
            <a:pPr marL="304800" indent="-292735">
              <a:lnSpc>
                <a:spcPct val="100000"/>
              </a:lnSpc>
              <a:buAutoNum type="arabicPeriod"/>
              <a:tabLst>
                <a:tab pos="305435" algn="l"/>
              </a:tabLst>
            </a:pPr>
            <a:r>
              <a:rPr sz="2500" spc="-15" dirty="0">
                <a:latin typeface="Corbel"/>
                <a:cs typeface="Corbel"/>
              </a:rPr>
              <a:t>Управление.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Штаты.</a:t>
            </a:r>
            <a:endParaRPr sz="2500">
              <a:latin typeface="Corbel"/>
              <a:cs typeface="Corbel"/>
            </a:endParaRPr>
          </a:p>
          <a:p>
            <a:pPr marL="327025" indent="-314960">
              <a:lnSpc>
                <a:spcPct val="100000"/>
              </a:lnSpc>
              <a:buAutoNum type="arabicPeriod"/>
              <a:tabLst>
                <a:tab pos="327660" algn="l"/>
              </a:tabLst>
            </a:pPr>
            <a:r>
              <a:rPr sz="2500" spc="-5" dirty="0">
                <a:latin typeface="Corbel"/>
                <a:cs typeface="Corbel"/>
              </a:rPr>
              <a:t>Права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обязанности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библиотеки.</a:t>
            </a:r>
            <a:endParaRPr sz="2500">
              <a:latin typeface="Corbel"/>
              <a:cs typeface="Corbel"/>
            </a:endParaRPr>
          </a:p>
          <a:p>
            <a:pPr marL="296545" indent="-28448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7180" algn="l"/>
              </a:tabLst>
            </a:pPr>
            <a:r>
              <a:rPr sz="2500" spc="-5" dirty="0">
                <a:latin typeface="Corbel"/>
                <a:cs typeface="Corbel"/>
              </a:rPr>
              <a:t>Права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обязанности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пользователей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библиотеки.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3800" y="88900"/>
            <a:ext cx="6642100" cy="1704339"/>
            <a:chOff x="1193800" y="88900"/>
            <a:chExt cx="6642100" cy="17043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800" y="88900"/>
              <a:ext cx="6642100" cy="11099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3800" y="683259"/>
              <a:ext cx="3688079" cy="11099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50" dirty="0"/>
              <a:t> </a:t>
            </a:r>
            <a:r>
              <a:rPr spc="-20" dirty="0"/>
              <a:t>Положении обязательно </a:t>
            </a:r>
            <a:r>
              <a:rPr spc="-790" dirty="0"/>
              <a:t> </a:t>
            </a:r>
            <a:r>
              <a:rPr spc="-10" dirty="0"/>
              <a:t>указываются: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50644" y="1743075"/>
            <a:ext cx="7150100" cy="45129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94640" marR="5080" indent="-281940">
              <a:lnSpc>
                <a:spcPct val="90000"/>
              </a:lnSpc>
              <a:spcBef>
                <a:spcPts val="42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dirty="0">
                <a:latin typeface="Corbel"/>
                <a:cs typeface="Corbel"/>
              </a:rPr>
              <a:t>о </a:t>
            </a:r>
            <a:r>
              <a:rPr sz="2700" spc="-5" dirty="0">
                <a:latin typeface="Corbel"/>
                <a:cs typeface="Corbel"/>
              </a:rPr>
              <a:t>праве </a:t>
            </a:r>
            <a:r>
              <a:rPr sz="2700" spc="-15" dirty="0">
                <a:latin typeface="Corbel"/>
                <a:cs typeface="Corbel"/>
              </a:rPr>
              <a:t>доступа </a:t>
            </a:r>
            <a:r>
              <a:rPr sz="2700" dirty="0">
                <a:latin typeface="Corbel"/>
                <a:cs typeface="Corbel"/>
              </a:rPr>
              <a:t>к </a:t>
            </a:r>
            <a:r>
              <a:rPr sz="2700" spc="-10" dirty="0">
                <a:latin typeface="Corbel"/>
                <a:cs typeface="Corbel"/>
              </a:rPr>
              <a:t>библиотечному </a:t>
            </a:r>
            <a:r>
              <a:rPr sz="2700" spc="-15" dirty="0">
                <a:latin typeface="Corbel"/>
                <a:cs typeface="Corbel"/>
              </a:rPr>
              <a:t>фонду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соответствии</a:t>
            </a:r>
            <a:r>
              <a:rPr sz="2700" spc="1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с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потребностями </a:t>
            </a:r>
            <a:r>
              <a:rPr sz="2700" dirty="0">
                <a:latin typeface="Corbel"/>
                <a:cs typeface="Corbel"/>
              </a:rPr>
              <a:t>и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интересами 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пользователей </a:t>
            </a:r>
            <a:r>
              <a:rPr sz="2700" spc="-65" dirty="0">
                <a:latin typeface="Corbel"/>
                <a:cs typeface="Corbel"/>
              </a:rPr>
              <a:t>(ст. </a:t>
            </a:r>
            <a:r>
              <a:rPr sz="2700" dirty="0">
                <a:latin typeface="Corbel"/>
                <a:cs typeface="Corbel"/>
              </a:rPr>
              <a:t>7 </a:t>
            </a:r>
            <a:r>
              <a:rPr sz="2700" spc="-5" dirty="0">
                <a:latin typeface="Corbel"/>
                <a:cs typeface="Corbel"/>
              </a:rPr>
              <a:t>Федерального </a:t>
            </a:r>
            <a:r>
              <a:rPr sz="2700" spc="-15" dirty="0">
                <a:latin typeface="Corbel"/>
                <a:cs typeface="Corbel"/>
              </a:rPr>
              <a:t>закона </a:t>
            </a:r>
            <a:r>
              <a:rPr sz="2700" dirty="0">
                <a:latin typeface="Corbel"/>
                <a:cs typeface="Corbel"/>
              </a:rPr>
              <a:t>«О 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библиотечном</a:t>
            </a:r>
            <a:r>
              <a:rPr sz="2700" spc="-65" dirty="0">
                <a:latin typeface="Corbel"/>
                <a:cs typeface="Corbel"/>
              </a:rPr>
              <a:t> </a:t>
            </a:r>
            <a:r>
              <a:rPr sz="2700" spc="-25" dirty="0">
                <a:latin typeface="Corbel"/>
                <a:cs typeface="Corbel"/>
              </a:rPr>
              <a:t>деле»</a:t>
            </a:r>
            <a:r>
              <a:rPr sz="2700" spc="-5" dirty="0">
                <a:latin typeface="Corbel"/>
                <a:cs typeface="Corbel"/>
              </a:rPr>
              <a:t> от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29.12.1994</a:t>
            </a:r>
            <a:r>
              <a:rPr sz="2700" spc="-5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№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5" dirty="0">
                <a:latin typeface="Corbel"/>
                <a:cs typeface="Corbel"/>
              </a:rPr>
              <a:t>78-ФЗ)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ра</a:t>
            </a:r>
            <a:r>
              <a:rPr sz="2700" spc="5" dirty="0">
                <a:latin typeface="Corbel"/>
                <a:cs typeface="Corbel"/>
              </a:rPr>
              <a:t>м</a:t>
            </a:r>
            <a:r>
              <a:rPr sz="2700" spc="-5" dirty="0">
                <a:latin typeface="Corbel"/>
                <a:cs typeface="Corbel"/>
              </a:rPr>
              <a:t>к</a:t>
            </a:r>
            <a:r>
              <a:rPr sz="2700" spc="-10" dirty="0">
                <a:latin typeface="Corbel"/>
                <a:cs typeface="Corbel"/>
              </a:rPr>
              <a:t>а</a:t>
            </a:r>
            <a:r>
              <a:rPr sz="2700" dirty="0">
                <a:latin typeface="Corbel"/>
                <a:cs typeface="Corbel"/>
              </a:rPr>
              <a:t>х,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о</a:t>
            </a:r>
            <a:r>
              <a:rPr sz="2700" spc="-10" dirty="0">
                <a:latin typeface="Corbel"/>
                <a:cs typeface="Corbel"/>
              </a:rPr>
              <a:t>п</a:t>
            </a:r>
            <a:r>
              <a:rPr sz="2700" dirty="0">
                <a:latin typeface="Corbel"/>
                <a:cs typeface="Corbel"/>
              </a:rPr>
              <a:t>ре</a:t>
            </a:r>
            <a:r>
              <a:rPr sz="2700" spc="-50" dirty="0">
                <a:latin typeface="Corbel"/>
                <a:cs typeface="Corbel"/>
              </a:rPr>
              <a:t>д</a:t>
            </a:r>
            <a:r>
              <a:rPr sz="2700" spc="-65" dirty="0">
                <a:latin typeface="Corbel"/>
                <a:cs typeface="Corbel"/>
              </a:rPr>
              <a:t>е</a:t>
            </a:r>
            <a:r>
              <a:rPr sz="2700" spc="-5" dirty="0">
                <a:latin typeface="Corbel"/>
                <a:cs typeface="Corbel"/>
              </a:rPr>
              <a:t>лённ</a:t>
            </a:r>
            <a:r>
              <a:rPr sz="2700" spc="5" dirty="0">
                <a:latin typeface="Corbel"/>
                <a:cs typeface="Corbel"/>
              </a:rPr>
              <a:t>ы</a:t>
            </a:r>
            <a:r>
              <a:rPr sz="2700" dirty="0">
                <a:latin typeface="Corbel"/>
                <a:cs typeface="Corbel"/>
              </a:rPr>
              <a:t>х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с</a:t>
            </a:r>
            <a:r>
              <a:rPr sz="2700" spc="-175" dirty="0">
                <a:latin typeface="Corbel"/>
                <a:cs typeface="Corbel"/>
              </a:rPr>
              <a:t>т</a:t>
            </a:r>
            <a:r>
              <a:rPr sz="2700" dirty="0">
                <a:latin typeface="Corbel"/>
                <a:cs typeface="Corbel"/>
              </a:rPr>
              <a:t>.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45" dirty="0">
                <a:latin typeface="Corbel"/>
                <a:cs typeface="Corbel"/>
              </a:rPr>
              <a:t>1</a:t>
            </a:r>
            <a:r>
              <a:rPr sz="2700" dirty="0">
                <a:latin typeface="Corbel"/>
                <a:cs typeface="Corbel"/>
              </a:rPr>
              <a:t>3</a:t>
            </a:r>
            <a:r>
              <a:rPr sz="2700" spc="-13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Фе</a:t>
            </a:r>
            <a:r>
              <a:rPr sz="2700" spc="-60" dirty="0">
                <a:latin typeface="Corbel"/>
                <a:cs typeface="Corbel"/>
              </a:rPr>
              <a:t>д</a:t>
            </a:r>
            <a:r>
              <a:rPr sz="2700" dirty="0">
                <a:latin typeface="Corbel"/>
                <a:cs typeface="Corbel"/>
              </a:rPr>
              <a:t>ерал</a:t>
            </a:r>
            <a:r>
              <a:rPr sz="2700" spc="5" dirty="0">
                <a:latin typeface="Corbel"/>
                <a:cs typeface="Corbel"/>
              </a:rPr>
              <a:t>ь</a:t>
            </a:r>
            <a:r>
              <a:rPr sz="2700" dirty="0">
                <a:latin typeface="Corbel"/>
                <a:cs typeface="Corbel"/>
              </a:rPr>
              <a:t>но</a:t>
            </a:r>
            <a:r>
              <a:rPr sz="2700" spc="5" dirty="0">
                <a:latin typeface="Corbel"/>
                <a:cs typeface="Corbel"/>
              </a:rPr>
              <a:t>г</a:t>
            </a:r>
            <a:r>
              <a:rPr sz="2700" dirty="0">
                <a:latin typeface="Corbel"/>
                <a:cs typeface="Corbel"/>
              </a:rPr>
              <a:t>о</a:t>
            </a:r>
            <a:endParaRPr sz="2700">
              <a:latin typeface="Corbel"/>
              <a:cs typeface="Corbel"/>
            </a:endParaRPr>
          </a:p>
          <a:p>
            <a:pPr marL="294640" marR="217170">
              <a:lnSpc>
                <a:spcPts val="2920"/>
              </a:lnSpc>
              <a:spcBef>
                <a:spcPts val="40"/>
              </a:spcBef>
            </a:pPr>
            <a:r>
              <a:rPr sz="2700" spc="-15" dirty="0">
                <a:latin typeface="Corbel"/>
                <a:cs typeface="Corbel"/>
              </a:rPr>
              <a:t>Закона </a:t>
            </a:r>
            <a:r>
              <a:rPr sz="2700" dirty="0">
                <a:latin typeface="Corbel"/>
                <a:cs typeface="Corbel"/>
              </a:rPr>
              <a:t>«О </a:t>
            </a:r>
            <a:r>
              <a:rPr sz="2700" spc="-10" dirty="0">
                <a:latin typeface="Corbel"/>
                <a:cs typeface="Corbel"/>
              </a:rPr>
              <a:t>противодействии </a:t>
            </a:r>
            <a:r>
              <a:rPr sz="2700" spc="-15" dirty="0">
                <a:latin typeface="Corbel"/>
                <a:cs typeface="Corbel"/>
              </a:rPr>
              <a:t>экстремистской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деятельности»</a:t>
            </a:r>
            <a:r>
              <a:rPr sz="2700" spc="-5" dirty="0">
                <a:latin typeface="Corbel"/>
                <a:cs typeface="Corbel"/>
              </a:rPr>
              <a:t> от </a:t>
            </a:r>
            <a:r>
              <a:rPr sz="2700" spc="-25" dirty="0">
                <a:latin typeface="Corbel"/>
                <a:cs typeface="Corbel"/>
              </a:rPr>
              <a:t>25.07.2002</a:t>
            </a:r>
            <a:r>
              <a:rPr sz="2700" dirty="0">
                <a:latin typeface="Corbel"/>
                <a:cs typeface="Corbel"/>
              </a:rPr>
              <a:t> № 114-ФЗ,</a:t>
            </a:r>
            <a:endParaRPr sz="2700">
              <a:latin typeface="Corbel"/>
              <a:cs typeface="Corbel"/>
            </a:endParaRPr>
          </a:p>
          <a:p>
            <a:pPr marL="294640" marR="318135">
              <a:lnSpc>
                <a:spcPts val="2920"/>
              </a:lnSpc>
              <a:spcBef>
                <a:spcPts val="5"/>
              </a:spcBef>
            </a:pPr>
            <a:r>
              <a:rPr sz="2700" spc="-15" dirty="0">
                <a:latin typeface="Corbel"/>
                <a:cs typeface="Corbel"/>
              </a:rPr>
              <a:t>запрещающей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распространение</a:t>
            </a:r>
            <a:r>
              <a:rPr sz="2700" spc="2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и хранение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экстремистских</a:t>
            </a:r>
            <a:r>
              <a:rPr sz="2700" spc="1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материалов,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а </a:t>
            </a:r>
            <a:r>
              <a:rPr sz="2700" spc="-5" dirty="0">
                <a:latin typeface="Corbel"/>
                <a:cs typeface="Corbel"/>
              </a:rPr>
              <a:t>также</a:t>
            </a:r>
            <a:endParaRPr sz="2700">
              <a:latin typeface="Corbel"/>
              <a:cs typeface="Corbel"/>
            </a:endParaRPr>
          </a:p>
          <a:p>
            <a:pPr marL="294640">
              <a:lnSpc>
                <a:spcPts val="2700"/>
              </a:lnSpc>
            </a:pPr>
            <a:r>
              <a:rPr sz="2700" spc="-10" dirty="0">
                <a:latin typeface="Corbel"/>
                <a:cs typeface="Corbel"/>
              </a:rPr>
              <a:t>производство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и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хранение</a:t>
            </a:r>
            <a:r>
              <a:rPr sz="2700" spc="-3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spc="-35" dirty="0">
                <a:latin typeface="Corbel"/>
                <a:cs typeface="Corbel"/>
              </a:rPr>
              <a:t>целях</a:t>
            </a:r>
            <a:endParaRPr sz="2700">
              <a:latin typeface="Corbel"/>
              <a:cs typeface="Corbel"/>
            </a:endParaRPr>
          </a:p>
          <a:p>
            <a:pPr marL="294640" marR="1291590">
              <a:lnSpc>
                <a:spcPts val="2920"/>
              </a:lnSpc>
              <a:spcBef>
                <a:spcPts val="204"/>
              </a:spcBef>
            </a:pPr>
            <a:r>
              <a:rPr sz="2700" spc="-5" dirty="0">
                <a:latin typeface="Corbel"/>
                <a:cs typeface="Corbel"/>
              </a:rPr>
              <a:t>распространения</a:t>
            </a:r>
            <a:r>
              <a:rPr sz="2700" spc="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(</a:t>
            </a:r>
            <a:r>
              <a:rPr sz="2700" b="1" spc="-5" dirty="0">
                <a:latin typeface="Corbel"/>
                <a:cs typeface="Corbel"/>
              </a:rPr>
              <a:t>в</a:t>
            </a:r>
            <a:r>
              <a:rPr sz="2700" b="1" dirty="0">
                <a:latin typeface="Corbel"/>
                <a:cs typeface="Corbel"/>
              </a:rPr>
              <a:t> </a:t>
            </a:r>
            <a:r>
              <a:rPr sz="2700" b="1" spc="-25" dirty="0">
                <a:latin typeface="Corbel"/>
                <a:cs typeface="Corbel"/>
              </a:rPr>
              <a:t>разделе</a:t>
            </a:r>
            <a:r>
              <a:rPr sz="2700" b="1" spc="60" dirty="0">
                <a:latin typeface="Corbel"/>
                <a:cs typeface="Corbel"/>
              </a:rPr>
              <a:t> </a:t>
            </a:r>
            <a:r>
              <a:rPr sz="2700" b="1" spc="-15" dirty="0">
                <a:latin typeface="Corbel"/>
                <a:cs typeface="Corbel"/>
              </a:rPr>
              <a:t>«Общие </a:t>
            </a:r>
            <a:r>
              <a:rPr sz="2700" b="1" spc="-540" dirty="0">
                <a:latin typeface="Corbel"/>
                <a:cs typeface="Corbel"/>
              </a:rPr>
              <a:t> </a:t>
            </a:r>
            <a:r>
              <a:rPr sz="2700" b="1" spc="-15" dirty="0">
                <a:latin typeface="Corbel"/>
                <a:cs typeface="Corbel"/>
              </a:rPr>
              <a:t>положения»</a:t>
            </a:r>
            <a:r>
              <a:rPr sz="2700" spc="-15" dirty="0">
                <a:latin typeface="Corbel"/>
                <a:cs typeface="Corbel"/>
              </a:rPr>
              <a:t>);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3800" y="88900"/>
            <a:ext cx="6642100" cy="1704339"/>
            <a:chOff x="1193800" y="88900"/>
            <a:chExt cx="6642100" cy="17043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800" y="88900"/>
              <a:ext cx="6642100" cy="11099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3800" y="683259"/>
              <a:ext cx="3688079" cy="11099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50" dirty="0"/>
              <a:t> </a:t>
            </a:r>
            <a:r>
              <a:rPr spc="-20" dirty="0"/>
              <a:t>Положении обязательно </a:t>
            </a:r>
            <a:r>
              <a:rPr spc="-790" dirty="0"/>
              <a:t> </a:t>
            </a:r>
            <a:r>
              <a:rPr spc="-10" dirty="0"/>
              <a:t>указываются: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0785" y="1392554"/>
            <a:ext cx="7853045" cy="49809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640" marR="1355090" indent="-281940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dirty="0">
                <a:latin typeface="Corbel"/>
                <a:cs typeface="Corbel"/>
              </a:rPr>
              <a:t>о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формировании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фонда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библиотечно- 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информационных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ресурсов:</a:t>
            </a:r>
            <a:r>
              <a:rPr sz="2500" spc="-10" dirty="0">
                <a:latin typeface="Corbel"/>
                <a:cs typeface="Corbel"/>
              </a:rPr>
              <a:t> комплектование</a:t>
            </a:r>
            <a:endParaRPr sz="2500">
              <a:latin typeface="Corbel"/>
              <a:cs typeface="Corbel"/>
            </a:endParaRPr>
          </a:p>
          <a:p>
            <a:pPr marL="294640" marR="5080">
              <a:lnSpc>
                <a:spcPct val="80000"/>
              </a:lnSpc>
              <a:spcBef>
                <a:spcPts val="20"/>
              </a:spcBef>
              <a:tabLst>
                <a:tab pos="1883410" algn="l"/>
              </a:tabLst>
            </a:pPr>
            <a:r>
              <a:rPr sz="2500" spc="-5" dirty="0">
                <a:latin typeface="Corbel"/>
                <a:cs typeface="Corbel"/>
              </a:rPr>
              <a:t>универсального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фонда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учебными,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художественными, 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научными,	справочными,</a:t>
            </a:r>
            <a:r>
              <a:rPr sz="2500" spc="3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педагогическими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научно-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популярными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документами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на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различных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(бумажном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цифровом)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носителях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информации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,</a:t>
            </a:r>
            <a:r>
              <a:rPr sz="2500" u="sng" spc="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не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100"/>
              </a:lnSpc>
            </a:pP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оти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еча</a:t>
            </a:r>
            <a:r>
              <a:rPr sz="2500" u="sng" spc="-5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щ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м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500" u="sng" spc="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т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еб</a:t>
            </a:r>
            <a:r>
              <a:rPr sz="2500" u="sng" spc="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а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я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м</a:t>
            </a:r>
            <a:r>
              <a:rPr sz="2500" spc="5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с</a:t>
            </a:r>
            <a:r>
              <a:rPr sz="2500" spc="-160" dirty="0">
                <a:latin typeface="Corbel"/>
                <a:cs typeface="Corbel"/>
              </a:rPr>
              <a:t>т</a:t>
            </a:r>
            <a:r>
              <a:rPr sz="2500" dirty="0">
                <a:latin typeface="Corbel"/>
                <a:cs typeface="Corbel"/>
              </a:rPr>
              <a:t>.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65" dirty="0">
                <a:latin typeface="Corbel"/>
                <a:cs typeface="Corbel"/>
              </a:rPr>
              <a:t>1</a:t>
            </a:r>
            <a:r>
              <a:rPr sz="2500" dirty="0">
                <a:latin typeface="Corbel"/>
                <a:cs typeface="Corbel"/>
              </a:rPr>
              <a:t>3</a:t>
            </a:r>
            <a:r>
              <a:rPr sz="2500" spc="-9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Ф</a:t>
            </a:r>
            <a:r>
              <a:rPr sz="2500" dirty="0">
                <a:latin typeface="Corbel"/>
                <a:cs typeface="Corbel"/>
              </a:rPr>
              <a:t>е</a:t>
            </a:r>
            <a:r>
              <a:rPr sz="2500" spc="-40" dirty="0">
                <a:latin typeface="Corbel"/>
                <a:cs typeface="Corbel"/>
              </a:rPr>
              <a:t>д</a:t>
            </a:r>
            <a:r>
              <a:rPr sz="2500" dirty="0">
                <a:latin typeface="Corbel"/>
                <a:cs typeface="Corbel"/>
              </a:rPr>
              <a:t>е</a:t>
            </a:r>
            <a:r>
              <a:rPr sz="2500" spc="-15" dirty="0">
                <a:latin typeface="Corbel"/>
                <a:cs typeface="Corbel"/>
              </a:rPr>
              <a:t>р</a:t>
            </a:r>
            <a:r>
              <a:rPr sz="2500" dirty="0">
                <a:latin typeface="Corbel"/>
                <a:cs typeface="Corbel"/>
              </a:rPr>
              <a:t>ал</a:t>
            </a:r>
            <a:r>
              <a:rPr sz="2500" spc="5" dirty="0">
                <a:latin typeface="Corbel"/>
                <a:cs typeface="Corbel"/>
              </a:rPr>
              <a:t>ь</a:t>
            </a:r>
            <a:r>
              <a:rPr sz="2500" spc="-10" dirty="0">
                <a:latin typeface="Corbel"/>
                <a:cs typeface="Corbel"/>
              </a:rPr>
              <a:t>н</a:t>
            </a:r>
            <a:r>
              <a:rPr sz="2500" dirty="0">
                <a:latin typeface="Corbel"/>
                <a:cs typeface="Corbel"/>
              </a:rPr>
              <a:t>о</a:t>
            </a:r>
            <a:r>
              <a:rPr sz="2500" spc="-5" dirty="0">
                <a:latin typeface="Corbel"/>
                <a:cs typeface="Corbel"/>
              </a:rPr>
              <a:t>го</a:t>
            </a:r>
            <a:endParaRPr sz="2500">
              <a:latin typeface="Corbel"/>
              <a:cs typeface="Corbel"/>
            </a:endParaRPr>
          </a:p>
          <a:p>
            <a:pPr marL="294640" marR="1410335">
              <a:lnSpc>
                <a:spcPts val="2400"/>
              </a:lnSpc>
              <a:spcBef>
                <a:spcPts val="280"/>
              </a:spcBef>
            </a:pPr>
            <a:r>
              <a:rPr sz="2500" spc="-10" dirty="0">
                <a:latin typeface="Corbel"/>
                <a:cs typeface="Corbel"/>
              </a:rPr>
              <a:t>Закона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«О </a:t>
            </a:r>
            <a:r>
              <a:rPr sz="2500" spc="-15" dirty="0">
                <a:latin typeface="Corbel"/>
                <a:cs typeface="Corbel"/>
              </a:rPr>
              <a:t>противодействии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экстремистской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деятельности» </a:t>
            </a:r>
            <a:r>
              <a:rPr sz="2500" dirty="0">
                <a:latin typeface="Corbel"/>
                <a:cs typeface="Corbel"/>
              </a:rPr>
              <a:t>от </a:t>
            </a:r>
            <a:r>
              <a:rPr sz="2500" spc="-20" dirty="0">
                <a:latin typeface="Corbel"/>
                <a:cs typeface="Corbel"/>
              </a:rPr>
              <a:t>25.07.2002 </a:t>
            </a:r>
            <a:r>
              <a:rPr sz="2500" dirty="0">
                <a:latin typeface="Corbel"/>
                <a:cs typeface="Corbel"/>
              </a:rPr>
              <a:t>№ 114-ФЗ,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не 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содержащими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материалов</a:t>
            </a:r>
            <a:r>
              <a:rPr sz="2500" u="sng" spc="4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экстремистской</a:t>
            </a:r>
            <a:endParaRPr sz="2500">
              <a:latin typeface="Corbel"/>
              <a:cs typeface="Corbel"/>
            </a:endParaRPr>
          </a:p>
          <a:p>
            <a:pPr marL="294640" marR="294005">
              <a:lnSpc>
                <a:spcPct val="80000"/>
              </a:lnSpc>
              <a:spcBef>
                <a:spcPts val="25"/>
              </a:spcBef>
            </a:pP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направленности</a:t>
            </a:r>
            <a:r>
              <a:rPr sz="2500" spc="-10" dirty="0">
                <a:latin typeface="Corbel"/>
                <a:cs typeface="Corbel"/>
              </a:rPr>
              <a:t>, </a:t>
            </a:r>
            <a:r>
              <a:rPr sz="2500" dirty="0">
                <a:latin typeface="Corbel"/>
                <a:cs typeface="Corbel"/>
              </a:rPr>
              <a:t>и </a:t>
            </a:r>
            <a:r>
              <a:rPr sz="2500" spc="-10" dirty="0">
                <a:latin typeface="Corbel"/>
                <a:cs typeface="Corbel"/>
              </a:rPr>
              <a:t>не </a:t>
            </a:r>
            <a:r>
              <a:rPr sz="2500" spc="-20" dirty="0">
                <a:latin typeface="Corbel"/>
                <a:cs typeface="Corbel"/>
              </a:rPr>
              <a:t>входящими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10" dirty="0">
                <a:latin typeface="Corbel"/>
                <a:cs typeface="Corbel"/>
              </a:rPr>
              <a:t>Федеральный </a:t>
            </a:r>
            <a:r>
              <a:rPr sz="2500" spc="-5" dirty="0">
                <a:latin typeface="Corbel"/>
                <a:cs typeface="Corbel"/>
              </a:rPr>
              <a:t> список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экстремистских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материалов;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пополнение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фонда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информационными</a:t>
            </a:r>
            <a:r>
              <a:rPr sz="2500" spc="5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ресурсами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сети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30" dirty="0">
                <a:latin typeface="Corbel"/>
                <a:cs typeface="Corbel"/>
              </a:rPr>
              <a:t>Интернет,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базами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данных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других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учреждений; размещение,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организация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сохранность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документов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(в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разделе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400"/>
              </a:lnSpc>
            </a:pPr>
            <a:r>
              <a:rPr sz="2500" b="1" spc="-5" dirty="0">
                <a:latin typeface="Corbel"/>
                <a:cs typeface="Corbel"/>
              </a:rPr>
              <a:t>«Основные </a:t>
            </a:r>
            <a:r>
              <a:rPr sz="2500" b="1" spc="-10" dirty="0">
                <a:latin typeface="Corbel"/>
                <a:cs typeface="Corbel"/>
              </a:rPr>
              <a:t>функции</a:t>
            </a:r>
            <a:r>
              <a:rPr sz="2500" b="1" dirty="0">
                <a:latin typeface="Corbel"/>
                <a:cs typeface="Corbel"/>
              </a:rPr>
              <a:t> </a:t>
            </a:r>
            <a:r>
              <a:rPr sz="2500" b="1" spc="-10" dirty="0">
                <a:latin typeface="Corbel"/>
                <a:cs typeface="Corbel"/>
              </a:rPr>
              <a:t>библиотеки»);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3800" y="88900"/>
            <a:ext cx="6642100" cy="1704339"/>
            <a:chOff x="1193800" y="88900"/>
            <a:chExt cx="6642100" cy="17043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800" y="88900"/>
              <a:ext cx="6642100" cy="11099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3800" y="683259"/>
              <a:ext cx="3688079" cy="11099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50" dirty="0"/>
              <a:t> </a:t>
            </a:r>
            <a:r>
              <a:rPr spc="-20" dirty="0"/>
              <a:t>Положении обязательно </a:t>
            </a:r>
            <a:r>
              <a:rPr spc="-790" dirty="0"/>
              <a:t> </a:t>
            </a:r>
            <a:r>
              <a:rPr spc="-10" dirty="0"/>
              <a:t>указываются: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6500" y="1374775"/>
            <a:ext cx="7327265" cy="487362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94640" marR="70485" indent="-281940">
              <a:lnSpc>
                <a:spcPct val="80000"/>
              </a:lnSpc>
              <a:spcBef>
                <a:spcPts val="8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dirty="0">
                <a:latin typeface="Corbel"/>
                <a:cs typeface="Corbel"/>
              </a:rPr>
              <a:t>о </a:t>
            </a:r>
            <a:r>
              <a:rPr sz="3000" spc="-15" dirty="0">
                <a:latin typeface="Corbel"/>
                <a:cs typeface="Corbel"/>
              </a:rPr>
              <a:t>недопущении </a:t>
            </a:r>
            <a:r>
              <a:rPr sz="3000" spc="-5" dirty="0">
                <a:latin typeface="Corbel"/>
                <a:cs typeface="Corbel"/>
              </a:rPr>
              <a:t>поступления, </a:t>
            </a:r>
            <a:r>
              <a:rPr sz="3000" dirty="0">
                <a:latin typeface="Corbel"/>
                <a:cs typeface="Corbel"/>
              </a:rPr>
              <a:t>хранения и 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распространения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литературы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цифровых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носителей,</a:t>
            </a:r>
            <a:r>
              <a:rPr sz="3000" spc="-55" dirty="0">
                <a:latin typeface="Corbel"/>
                <a:cs typeface="Corbel"/>
              </a:rPr>
              <a:t> </a:t>
            </a:r>
            <a:r>
              <a:rPr sz="3000" spc="-25" dirty="0">
                <a:latin typeface="Corbel"/>
                <a:cs typeface="Corbel"/>
              </a:rPr>
              <a:t>содержащихся</a:t>
            </a:r>
            <a:r>
              <a:rPr sz="3000" spc="-5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r>
              <a:rPr sz="3000" spc="-12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Федеральном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списке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экстремистских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материалов,</a:t>
            </a:r>
            <a:endParaRPr sz="3000">
              <a:latin typeface="Corbel"/>
              <a:cs typeface="Corbel"/>
            </a:endParaRPr>
          </a:p>
          <a:p>
            <a:pPr marL="294640" marR="382905">
              <a:lnSpc>
                <a:spcPct val="80000"/>
              </a:lnSpc>
            </a:pPr>
            <a:r>
              <a:rPr sz="3000" spc="-5" dirty="0">
                <a:latin typeface="Corbel"/>
                <a:cs typeface="Corbel"/>
              </a:rPr>
              <a:t>направленных </a:t>
            </a:r>
            <a:r>
              <a:rPr sz="3000" dirty="0">
                <a:latin typeface="Corbel"/>
                <a:cs typeface="Corbel"/>
              </a:rPr>
              <a:t>на причинение </a:t>
            </a:r>
            <a:r>
              <a:rPr sz="3000" spc="-10" dirty="0">
                <a:latin typeface="Corbel"/>
                <a:cs typeface="Corbel"/>
              </a:rPr>
              <a:t>вреда 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здоровью обучающихся, </a:t>
            </a:r>
            <a:r>
              <a:rPr sz="3000" spc="-5" dirty="0">
                <a:latin typeface="Corbel"/>
                <a:cs typeface="Corbel"/>
              </a:rPr>
              <a:t>формирование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национальной, классовой, социальной 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нетерпимости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иных проявлений</a:t>
            </a:r>
            <a:endParaRPr sz="3000">
              <a:latin typeface="Corbel"/>
              <a:cs typeface="Corbel"/>
            </a:endParaRPr>
          </a:p>
          <a:p>
            <a:pPr marL="294640" marR="1017269">
              <a:lnSpc>
                <a:spcPct val="80000"/>
              </a:lnSpc>
              <a:spcBef>
                <a:spcPts val="5"/>
              </a:spcBef>
            </a:pPr>
            <a:r>
              <a:rPr sz="3000" spc="-10" dirty="0">
                <a:latin typeface="Corbel"/>
                <a:cs typeface="Corbel"/>
              </a:rPr>
              <a:t>экстремизма, </a:t>
            </a:r>
            <a:r>
              <a:rPr sz="3000" dirty="0">
                <a:latin typeface="Corbel"/>
                <a:cs typeface="Corbel"/>
              </a:rPr>
              <a:t>а </a:t>
            </a:r>
            <a:r>
              <a:rPr sz="3000" spc="-5" dirty="0">
                <a:latin typeface="Corbel"/>
                <a:cs typeface="Corbel"/>
              </a:rPr>
              <a:t>также </a:t>
            </a:r>
            <a:r>
              <a:rPr sz="3000" dirty="0">
                <a:latin typeface="Corbel"/>
                <a:cs typeface="Corbel"/>
              </a:rPr>
              <a:t>на </a:t>
            </a:r>
            <a:r>
              <a:rPr sz="3000" spc="-15" dirty="0">
                <a:latin typeface="Corbel"/>
                <a:cs typeface="Corbel"/>
              </a:rPr>
              <a:t>пропаганду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насилия,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жестокости,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наркомании,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525"/>
              </a:lnSpc>
            </a:pPr>
            <a:r>
              <a:rPr sz="3000" spc="-15" dirty="0">
                <a:latin typeface="Corbel"/>
                <a:cs typeface="Corbel"/>
              </a:rPr>
              <a:t>токсикомании,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порнографии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880"/>
              </a:lnSpc>
            </a:pPr>
            <a:r>
              <a:rPr sz="3000" spc="-5" dirty="0">
                <a:latin typeface="Corbel"/>
                <a:cs typeface="Corbel"/>
              </a:rPr>
              <a:t>антиобщественного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поведения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(в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разделе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3240"/>
              </a:lnSpc>
            </a:pPr>
            <a:r>
              <a:rPr sz="3000" b="1" spc="-5" dirty="0">
                <a:latin typeface="Corbel"/>
                <a:cs typeface="Corbel"/>
              </a:rPr>
              <a:t>«Права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и</a:t>
            </a:r>
            <a:r>
              <a:rPr sz="3000" b="1" spc="-2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обязанности библиотеки»);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3800" y="88900"/>
            <a:ext cx="6642100" cy="1704339"/>
            <a:chOff x="1193800" y="88900"/>
            <a:chExt cx="6642100" cy="17043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800" y="88900"/>
              <a:ext cx="6642100" cy="11099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3800" y="683259"/>
              <a:ext cx="3688079" cy="11099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50" dirty="0"/>
              <a:t> </a:t>
            </a:r>
            <a:r>
              <a:rPr spc="-20" dirty="0"/>
              <a:t>Положении обязательно </a:t>
            </a:r>
            <a:r>
              <a:rPr spc="-790" dirty="0"/>
              <a:t> </a:t>
            </a:r>
            <a:r>
              <a:rPr spc="-10" dirty="0"/>
              <a:t>указываются: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4427" y="1638046"/>
            <a:ext cx="7515225" cy="479488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94005" marR="970280" indent="-281940">
              <a:lnSpc>
                <a:spcPts val="2600"/>
              </a:lnSpc>
              <a:spcBef>
                <a:spcPts val="72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dirty="0">
                <a:latin typeface="Corbel"/>
                <a:cs typeface="Corbel"/>
              </a:rPr>
              <a:t>о </a:t>
            </a:r>
            <a:r>
              <a:rPr sz="2700" spc="-10" dirty="0">
                <a:latin typeface="Corbel"/>
                <a:cs typeface="Corbel"/>
              </a:rPr>
              <a:t>бесплатном пользовании </a:t>
            </a:r>
            <a:r>
              <a:rPr sz="2700" dirty="0">
                <a:latin typeface="Corbel"/>
                <a:cs typeface="Corbel"/>
              </a:rPr>
              <a:t>учебниками и 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учебными</a:t>
            </a:r>
            <a:r>
              <a:rPr sz="2700" spc="-5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пособиями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на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время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получения</a:t>
            </a:r>
            <a:endParaRPr sz="2700">
              <a:latin typeface="Corbel"/>
              <a:cs typeface="Corbel"/>
            </a:endParaRPr>
          </a:p>
          <a:p>
            <a:pPr marL="294005" marR="165735">
              <a:lnSpc>
                <a:spcPct val="80200"/>
              </a:lnSpc>
            </a:pPr>
            <a:r>
              <a:rPr sz="2700" spc="-5" dirty="0">
                <a:latin typeface="Corbel"/>
                <a:cs typeface="Corbel"/>
              </a:rPr>
              <a:t>образования,</a:t>
            </a:r>
            <a:r>
              <a:rPr sz="2700" spc="6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библиотечно-информационными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услугами;</a:t>
            </a:r>
            <a:endParaRPr sz="2700">
              <a:latin typeface="Corbel"/>
              <a:cs typeface="Corbel"/>
            </a:endParaRPr>
          </a:p>
          <a:p>
            <a:pPr marL="294005" marR="5080" indent="-281940">
              <a:lnSpc>
                <a:spcPct val="79600"/>
              </a:lnSpc>
              <a:spcBef>
                <a:spcPts val="62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363220" algn="l"/>
                <a:tab pos="363855" algn="l"/>
              </a:tabLst>
            </a:pPr>
            <a:r>
              <a:rPr dirty="0"/>
              <a:t>	</a:t>
            </a:r>
            <a:r>
              <a:rPr sz="2700" dirty="0">
                <a:latin typeface="Corbel"/>
                <a:cs typeface="Corbel"/>
              </a:rPr>
              <a:t>о </a:t>
            </a:r>
            <a:r>
              <a:rPr sz="2700" spc="-15" dirty="0">
                <a:latin typeface="Corbel"/>
                <a:cs typeface="Corbel"/>
              </a:rPr>
              <a:t>свободном доступе </a:t>
            </a:r>
            <a:r>
              <a:rPr sz="2700" dirty="0">
                <a:latin typeface="Corbel"/>
                <a:cs typeface="Corbel"/>
              </a:rPr>
              <a:t>к </a:t>
            </a:r>
            <a:r>
              <a:rPr sz="2700" spc="-10" dirty="0">
                <a:latin typeface="Corbel"/>
                <a:cs typeface="Corbel"/>
              </a:rPr>
              <a:t>библиотечным фондам </a:t>
            </a:r>
            <a:r>
              <a:rPr sz="2700" dirty="0">
                <a:latin typeface="Corbel"/>
                <a:cs typeface="Corbel"/>
              </a:rPr>
              <a:t>и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информации,</a:t>
            </a:r>
            <a:r>
              <a:rPr sz="2700" spc="-1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не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противоречащими</a:t>
            </a:r>
            <a:endParaRPr sz="2700">
              <a:latin typeface="Corbel"/>
              <a:cs typeface="Corbel"/>
            </a:endParaRPr>
          </a:p>
          <a:p>
            <a:pPr marL="294005" marR="618490">
              <a:lnSpc>
                <a:spcPct val="80100"/>
              </a:lnSpc>
              <a:spcBef>
                <a:spcPts val="10"/>
              </a:spcBef>
            </a:pPr>
            <a:r>
              <a:rPr sz="2700" spc="-5" dirty="0">
                <a:latin typeface="Corbel"/>
                <a:cs typeface="Corbel"/>
              </a:rPr>
              <a:t>требованиям </a:t>
            </a:r>
            <a:r>
              <a:rPr sz="2700" spc="-65" dirty="0">
                <a:latin typeface="Corbel"/>
                <a:cs typeface="Corbel"/>
              </a:rPr>
              <a:t>ст. </a:t>
            </a:r>
            <a:r>
              <a:rPr sz="2700" spc="-25" dirty="0">
                <a:latin typeface="Corbel"/>
                <a:cs typeface="Corbel"/>
              </a:rPr>
              <a:t>13 </a:t>
            </a:r>
            <a:r>
              <a:rPr sz="2700" spc="-5" dirty="0">
                <a:latin typeface="Corbel"/>
                <a:cs typeface="Corbel"/>
              </a:rPr>
              <a:t>Федерального </a:t>
            </a:r>
            <a:r>
              <a:rPr sz="2700" spc="-15" dirty="0">
                <a:latin typeface="Corbel"/>
                <a:cs typeface="Corbel"/>
              </a:rPr>
              <a:t>Закона </a:t>
            </a:r>
            <a:r>
              <a:rPr sz="2700" dirty="0">
                <a:latin typeface="Corbel"/>
                <a:cs typeface="Corbel"/>
              </a:rPr>
              <a:t>«О </a:t>
            </a:r>
            <a:r>
              <a:rPr sz="2700" spc="-53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противодействии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экстремистской 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деятельности» </a:t>
            </a:r>
            <a:r>
              <a:rPr sz="2700" spc="-5" dirty="0">
                <a:latin typeface="Corbel"/>
                <a:cs typeface="Corbel"/>
              </a:rPr>
              <a:t>от </a:t>
            </a:r>
            <a:r>
              <a:rPr sz="2700" spc="-25" dirty="0">
                <a:latin typeface="Corbel"/>
                <a:cs typeface="Corbel"/>
              </a:rPr>
              <a:t>25.07.2002 </a:t>
            </a:r>
            <a:r>
              <a:rPr sz="2700" dirty="0">
                <a:latin typeface="Corbel"/>
                <a:cs typeface="Corbel"/>
              </a:rPr>
              <a:t>№ </a:t>
            </a:r>
            <a:r>
              <a:rPr sz="2700" spc="5" dirty="0">
                <a:latin typeface="Corbel"/>
                <a:cs typeface="Corbel"/>
              </a:rPr>
              <a:t>114-ФЗ, </a:t>
            </a:r>
            <a:r>
              <a:rPr sz="2700" dirty="0">
                <a:latin typeface="Corbel"/>
                <a:cs typeface="Corbel"/>
              </a:rPr>
              <a:t>не 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25" dirty="0">
                <a:latin typeface="Corbel"/>
                <a:cs typeface="Corbel"/>
              </a:rPr>
              <a:t>содержащими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материалов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экстремистской</a:t>
            </a:r>
            <a:endParaRPr sz="2700">
              <a:latin typeface="Corbel"/>
              <a:cs typeface="Corbel"/>
            </a:endParaRPr>
          </a:p>
          <a:p>
            <a:pPr marL="294005">
              <a:lnSpc>
                <a:spcPts val="2260"/>
              </a:lnSpc>
            </a:pPr>
            <a:r>
              <a:rPr sz="2700" spc="-5" dirty="0">
                <a:latin typeface="Corbel"/>
                <a:cs typeface="Corbel"/>
              </a:rPr>
              <a:t>направленности,</a:t>
            </a:r>
            <a:r>
              <a:rPr sz="2700" dirty="0">
                <a:latin typeface="Corbel"/>
                <a:cs typeface="Corbel"/>
              </a:rPr>
              <a:t> и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не </a:t>
            </a:r>
            <a:r>
              <a:rPr sz="2700" spc="-25" dirty="0">
                <a:latin typeface="Corbel"/>
                <a:cs typeface="Corbel"/>
              </a:rPr>
              <a:t>входящих</a:t>
            </a:r>
            <a:r>
              <a:rPr sz="2700" spc="-3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</a:t>
            </a:r>
            <a:r>
              <a:rPr sz="2700" spc="-10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Федеральный</a:t>
            </a:r>
            <a:endParaRPr sz="2700">
              <a:latin typeface="Corbel"/>
              <a:cs typeface="Corbel"/>
            </a:endParaRPr>
          </a:p>
          <a:p>
            <a:pPr marL="294005">
              <a:lnSpc>
                <a:spcPts val="2590"/>
              </a:lnSpc>
            </a:pPr>
            <a:r>
              <a:rPr sz="2700" spc="-5" dirty="0">
                <a:latin typeface="Corbel"/>
                <a:cs typeface="Corbel"/>
              </a:rPr>
              <a:t>список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экстремистских</a:t>
            </a:r>
            <a:r>
              <a:rPr sz="2700" spc="2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материалов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(в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разделе</a:t>
            </a:r>
            <a:endParaRPr sz="2700">
              <a:latin typeface="Corbel"/>
              <a:cs typeface="Corbel"/>
            </a:endParaRPr>
          </a:p>
          <a:p>
            <a:pPr marL="294005" marR="969010">
              <a:lnSpc>
                <a:spcPts val="2600"/>
              </a:lnSpc>
              <a:spcBef>
                <a:spcPts val="290"/>
              </a:spcBef>
            </a:pPr>
            <a:r>
              <a:rPr sz="2700" b="1" spc="-15" dirty="0">
                <a:latin typeface="Corbel"/>
                <a:cs typeface="Corbel"/>
              </a:rPr>
              <a:t>«Пользователи,</a:t>
            </a:r>
            <a:r>
              <a:rPr sz="2700" b="1" spc="20" dirty="0">
                <a:latin typeface="Corbel"/>
                <a:cs typeface="Corbel"/>
              </a:rPr>
              <a:t> </a:t>
            </a:r>
            <a:r>
              <a:rPr sz="2700" b="1" spc="-5" dirty="0">
                <a:latin typeface="Corbel"/>
                <a:cs typeface="Corbel"/>
              </a:rPr>
              <a:t>их</a:t>
            </a:r>
            <a:r>
              <a:rPr sz="2700" b="1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права,</a:t>
            </a:r>
            <a:r>
              <a:rPr sz="2700" b="1" spc="15" dirty="0">
                <a:latin typeface="Corbel"/>
                <a:cs typeface="Corbel"/>
              </a:rPr>
              <a:t> </a:t>
            </a:r>
            <a:r>
              <a:rPr sz="2700" b="1" spc="-10" dirty="0">
                <a:latin typeface="Corbel"/>
                <a:cs typeface="Corbel"/>
              </a:rPr>
              <a:t>обязанности</a:t>
            </a:r>
            <a:r>
              <a:rPr sz="2700" b="1" spc="10" dirty="0">
                <a:latin typeface="Corbel"/>
                <a:cs typeface="Corbel"/>
              </a:rPr>
              <a:t> </a:t>
            </a:r>
            <a:r>
              <a:rPr sz="2700" b="1" dirty="0">
                <a:latin typeface="Corbel"/>
                <a:cs typeface="Corbel"/>
              </a:rPr>
              <a:t>и </a:t>
            </a:r>
            <a:r>
              <a:rPr sz="2700" b="1" spc="-545" dirty="0">
                <a:latin typeface="Corbel"/>
                <a:cs typeface="Corbel"/>
              </a:rPr>
              <a:t> </a:t>
            </a:r>
            <a:r>
              <a:rPr sz="2700" b="1" spc="-5" dirty="0">
                <a:latin typeface="Corbel"/>
                <a:cs typeface="Corbel"/>
              </a:rPr>
              <a:t>ответственность</a:t>
            </a:r>
            <a:r>
              <a:rPr sz="2700" spc="-5" dirty="0">
                <a:latin typeface="Corbel"/>
                <a:cs typeface="Corbel"/>
              </a:rPr>
              <a:t>»).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4080" y="213359"/>
            <a:ext cx="8249920" cy="1229360"/>
            <a:chOff x="894080" y="213359"/>
            <a:chExt cx="8249920" cy="1229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4080" y="213359"/>
              <a:ext cx="8036559" cy="8026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4080" y="640079"/>
              <a:ext cx="8249920" cy="80263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2680" y="298196"/>
            <a:ext cx="787717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Перечень </a:t>
            </a:r>
            <a:r>
              <a:rPr sz="2800" spc="-10" dirty="0"/>
              <a:t>нормативных</a:t>
            </a:r>
            <a:r>
              <a:rPr sz="2800" spc="-35" dirty="0"/>
              <a:t> </a:t>
            </a:r>
            <a:r>
              <a:rPr sz="2800" spc="-5" dirty="0"/>
              <a:t>правовых</a:t>
            </a:r>
            <a:r>
              <a:rPr sz="2800" spc="-40" dirty="0"/>
              <a:t> </a:t>
            </a:r>
            <a:r>
              <a:rPr sz="2800" spc="-5" dirty="0"/>
              <a:t>документов,</a:t>
            </a:r>
            <a:endParaRPr sz="2800"/>
          </a:p>
          <a:p>
            <a:pPr marL="12700">
              <a:lnSpc>
                <a:spcPct val="100000"/>
              </a:lnSpc>
            </a:pPr>
            <a:r>
              <a:rPr sz="2800" spc="-15" dirty="0"/>
              <a:t>регламентирующих</a:t>
            </a:r>
            <a:r>
              <a:rPr sz="2800" spc="-35" dirty="0"/>
              <a:t> </a:t>
            </a:r>
            <a:r>
              <a:rPr sz="2800" spc="-15" dirty="0"/>
              <a:t>деятельность</a:t>
            </a:r>
            <a:r>
              <a:rPr sz="2800" spc="-10" dirty="0"/>
              <a:t> библиотеки</a:t>
            </a:r>
            <a:r>
              <a:rPr sz="2800" spc="-125" dirty="0"/>
              <a:t> </a:t>
            </a:r>
            <a:r>
              <a:rPr sz="2800" spc="-5" dirty="0"/>
              <a:t>ОУ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1062355" y="1375092"/>
            <a:ext cx="7427595" cy="478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orbel"/>
                <a:cs typeface="Corbel"/>
              </a:rPr>
              <a:t>Документы</a:t>
            </a:r>
            <a:r>
              <a:rPr sz="2000" b="1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международного</a:t>
            </a:r>
            <a:r>
              <a:rPr sz="2000" b="1" spc="3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уровня</a:t>
            </a:r>
            <a:endParaRPr sz="2000">
              <a:latin typeface="Corbel"/>
              <a:cs typeface="Corbel"/>
            </a:endParaRPr>
          </a:p>
          <a:p>
            <a:pPr marL="175260" marR="758825" indent="-175260">
              <a:lnSpc>
                <a:spcPts val="1920"/>
              </a:lnSpc>
              <a:spcBef>
                <a:spcPts val="585"/>
              </a:spcBef>
              <a:buFont typeface="Corbel"/>
              <a:buChar char="•"/>
              <a:tabLst>
                <a:tab pos="175260" algn="l"/>
              </a:tabLst>
            </a:pPr>
            <a:r>
              <a:rPr sz="2000" i="1" spc="-5" dirty="0">
                <a:latin typeface="Corbel"/>
                <a:cs typeface="Corbel"/>
              </a:rPr>
              <a:t>Всеобщая </a:t>
            </a:r>
            <a:r>
              <a:rPr sz="2000" i="1" dirty="0">
                <a:latin typeface="Corbel"/>
                <a:cs typeface="Corbel"/>
              </a:rPr>
              <a:t>декларация прав </a:t>
            </a:r>
            <a:r>
              <a:rPr sz="2000" i="1" spc="-5" dirty="0">
                <a:latin typeface="Corbel"/>
                <a:cs typeface="Corbel"/>
              </a:rPr>
              <a:t>человека </a:t>
            </a:r>
            <a:r>
              <a:rPr sz="2000" spc="-5" dirty="0">
                <a:latin typeface="Corbel"/>
                <a:cs typeface="Corbel"/>
              </a:rPr>
              <a:t>(принята </a:t>
            </a:r>
            <a:r>
              <a:rPr sz="2000" spc="-20" dirty="0">
                <a:latin typeface="Corbel"/>
                <a:cs typeface="Corbel"/>
              </a:rPr>
              <a:t>Генеральной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Ассамблеей</a:t>
            </a:r>
            <a:r>
              <a:rPr sz="2000" spc="-10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ООН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10.12.1948).</a:t>
            </a:r>
            <a:endParaRPr sz="2000">
              <a:latin typeface="Corbel"/>
              <a:cs typeface="Corbel"/>
            </a:endParaRPr>
          </a:p>
          <a:p>
            <a:pPr marL="175260" indent="-162560">
              <a:lnSpc>
                <a:spcPts val="2160"/>
              </a:lnSpc>
              <a:spcBef>
                <a:spcPts val="140"/>
              </a:spcBef>
              <a:buFont typeface="Corbel"/>
              <a:buChar char="•"/>
              <a:tabLst>
                <a:tab pos="175260" algn="l"/>
              </a:tabLst>
            </a:pPr>
            <a:r>
              <a:rPr sz="2000" i="1" spc="-5" dirty="0">
                <a:latin typeface="Corbel"/>
                <a:cs typeface="Corbel"/>
              </a:rPr>
              <a:t>Декларация</a:t>
            </a:r>
            <a:r>
              <a:rPr sz="2000" i="1" spc="-3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прав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ребенка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(принята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20" dirty="0">
                <a:latin typeface="Corbel"/>
                <a:cs typeface="Corbel"/>
              </a:rPr>
              <a:t>Генеральной</a:t>
            </a:r>
            <a:r>
              <a:rPr sz="2000" spc="-10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Ассамблеей</a:t>
            </a:r>
            <a:r>
              <a:rPr sz="2000" spc="-9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ООН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ts val="2160"/>
              </a:lnSpc>
            </a:pPr>
            <a:r>
              <a:rPr sz="2000" spc="-10" dirty="0">
                <a:latin typeface="Corbel"/>
                <a:cs typeface="Corbel"/>
              </a:rPr>
              <a:t>20.11.1959).</a:t>
            </a:r>
            <a:endParaRPr sz="2000">
              <a:latin typeface="Corbel"/>
              <a:cs typeface="Corbel"/>
            </a:endParaRPr>
          </a:p>
          <a:p>
            <a:pPr marL="175260" marR="87630" indent="-175260">
              <a:lnSpc>
                <a:spcPts val="1920"/>
              </a:lnSpc>
              <a:spcBef>
                <a:spcPts val="585"/>
              </a:spcBef>
              <a:buFont typeface="Corbel"/>
              <a:buChar char="•"/>
              <a:tabLst>
                <a:tab pos="175260" algn="l"/>
              </a:tabLst>
            </a:pPr>
            <a:r>
              <a:rPr sz="2000" i="1" spc="-10" dirty="0">
                <a:latin typeface="Corbel"/>
                <a:cs typeface="Corbel"/>
              </a:rPr>
              <a:t>Конвенция </a:t>
            </a:r>
            <a:r>
              <a:rPr sz="2000" i="1" dirty="0">
                <a:latin typeface="Corbel"/>
                <a:cs typeface="Corbel"/>
              </a:rPr>
              <a:t>о правах </a:t>
            </a:r>
            <a:r>
              <a:rPr sz="2000" i="1" spc="-5" dirty="0">
                <a:latin typeface="Corbel"/>
                <a:cs typeface="Corbel"/>
              </a:rPr>
              <a:t>ребенка </a:t>
            </a:r>
            <a:r>
              <a:rPr sz="2000" spc="-5" dirty="0">
                <a:latin typeface="Corbel"/>
                <a:cs typeface="Corbel"/>
              </a:rPr>
              <a:t>(Принята </a:t>
            </a:r>
            <a:r>
              <a:rPr sz="2000" dirty="0">
                <a:latin typeface="Corbel"/>
                <a:cs typeface="Corbel"/>
              </a:rPr>
              <a:t>и </a:t>
            </a:r>
            <a:r>
              <a:rPr sz="2000" spc="-5" dirty="0">
                <a:latin typeface="Corbel"/>
                <a:cs typeface="Corbel"/>
              </a:rPr>
              <a:t>открыта </a:t>
            </a:r>
            <a:r>
              <a:rPr sz="2000" dirty="0">
                <a:latin typeface="Corbel"/>
                <a:cs typeface="Corbel"/>
              </a:rPr>
              <a:t>для </a:t>
            </a:r>
            <a:r>
              <a:rPr sz="2000" spc="-10" dirty="0">
                <a:latin typeface="Corbel"/>
                <a:cs typeface="Corbel"/>
              </a:rPr>
              <a:t>подписания,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ратификации</a:t>
            </a:r>
            <a:r>
              <a:rPr sz="2000" spc="-2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и </a:t>
            </a:r>
            <a:r>
              <a:rPr sz="2000" spc="-5" dirty="0">
                <a:latin typeface="Corbel"/>
                <a:cs typeface="Corbel"/>
              </a:rPr>
              <a:t>присоединения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резолюцией</a:t>
            </a:r>
            <a:r>
              <a:rPr sz="2000" spc="25" dirty="0">
                <a:latin typeface="Corbel"/>
                <a:cs typeface="Corbel"/>
              </a:rPr>
              <a:t> </a:t>
            </a:r>
            <a:r>
              <a:rPr sz="2000" spc="-20" dirty="0">
                <a:latin typeface="Corbel"/>
                <a:cs typeface="Corbel"/>
              </a:rPr>
              <a:t>Генеральной </a:t>
            </a:r>
            <a:r>
              <a:rPr sz="2000" spc="-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Ассамблеи</a:t>
            </a:r>
            <a:r>
              <a:rPr sz="2000" spc="-9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ООН</a:t>
            </a:r>
            <a:r>
              <a:rPr sz="2000" dirty="0">
                <a:latin typeface="Corbel"/>
                <a:cs typeface="Corbel"/>
              </a:rPr>
              <a:t> № </a:t>
            </a:r>
            <a:r>
              <a:rPr sz="2000" spc="-15" dirty="0">
                <a:latin typeface="Corbel"/>
                <a:cs typeface="Corbel"/>
              </a:rPr>
              <a:t>44/25</a:t>
            </a:r>
            <a:r>
              <a:rPr sz="2000" spc="2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от </a:t>
            </a:r>
            <a:r>
              <a:rPr sz="2000" spc="-15" dirty="0">
                <a:latin typeface="Corbel"/>
                <a:cs typeface="Corbel"/>
              </a:rPr>
              <a:t>20.11.1989.</a:t>
            </a:r>
            <a:r>
              <a:rPr sz="2000" spc="2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Ратифицирована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ts val="1700"/>
              </a:lnSpc>
            </a:pPr>
            <a:r>
              <a:rPr sz="2000" spc="-5" dirty="0">
                <a:latin typeface="Corbel"/>
                <a:cs typeface="Corbel"/>
              </a:rPr>
              <a:t>Постановлением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Верховного</a:t>
            </a:r>
            <a:r>
              <a:rPr sz="2000" spc="-50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Совета</a:t>
            </a:r>
            <a:r>
              <a:rPr sz="2000" spc="-85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СССР</a:t>
            </a:r>
            <a:r>
              <a:rPr sz="2000" spc="-1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от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13.06.1990</a:t>
            </a:r>
            <a:r>
              <a:rPr sz="2000" spc="3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№</a:t>
            </a:r>
            <a:r>
              <a:rPr sz="2000" spc="2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1559-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ts val="2160"/>
              </a:lnSpc>
            </a:pPr>
            <a:r>
              <a:rPr sz="2000" spc="-5" dirty="0">
                <a:latin typeface="Corbel"/>
                <a:cs typeface="Corbel"/>
              </a:rPr>
              <a:t>1).</a:t>
            </a:r>
            <a:endParaRPr sz="2000">
              <a:latin typeface="Corbel"/>
              <a:cs typeface="Corbel"/>
            </a:endParaRPr>
          </a:p>
          <a:p>
            <a:pPr marL="175260" marR="269875" indent="-175260">
              <a:lnSpc>
                <a:spcPts val="1920"/>
              </a:lnSpc>
              <a:spcBef>
                <a:spcPts val="580"/>
              </a:spcBef>
              <a:buFont typeface="Corbel"/>
              <a:buChar char="•"/>
              <a:tabLst>
                <a:tab pos="175260" algn="l"/>
              </a:tabLst>
            </a:pPr>
            <a:r>
              <a:rPr sz="2000" i="1" spc="-5" dirty="0">
                <a:latin typeface="Corbel"/>
                <a:cs typeface="Corbel"/>
              </a:rPr>
              <a:t>Манифест</a:t>
            </a:r>
            <a:r>
              <a:rPr sz="2000" i="1" spc="10" dirty="0">
                <a:latin typeface="Corbel"/>
                <a:cs typeface="Corbel"/>
              </a:rPr>
              <a:t> </a:t>
            </a:r>
            <a:r>
              <a:rPr sz="2000" i="1" spc="-20" dirty="0">
                <a:latin typeface="Corbel"/>
                <a:cs typeface="Corbel"/>
              </a:rPr>
              <a:t>ИФЛА/ЮНЕСКО</a:t>
            </a:r>
            <a:r>
              <a:rPr sz="2000" i="1" spc="20" dirty="0">
                <a:latin typeface="Corbel"/>
                <a:cs typeface="Corbel"/>
              </a:rPr>
              <a:t> </a:t>
            </a:r>
            <a:r>
              <a:rPr sz="2000" i="1" spc="-15" dirty="0">
                <a:latin typeface="Corbel"/>
                <a:cs typeface="Corbel"/>
              </a:rPr>
              <a:t>для </a:t>
            </a:r>
            <a:r>
              <a:rPr sz="2000" i="1" spc="-10" dirty="0">
                <a:latin typeface="Corbel"/>
                <a:cs typeface="Corbel"/>
              </a:rPr>
              <a:t>школьных</a:t>
            </a:r>
            <a:r>
              <a:rPr sz="2000" i="1" spc="-2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библиотек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(2000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spc="-40" dirty="0">
                <a:latin typeface="Corbel"/>
                <a:cs typeface="Corbel"/>
              </a:rPr>
              <a:t>г.). </a:t>
            </a:r>
            <a:r>
              <a:rPr sz="2000" spc="-3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Манифест </a:t>
            </a:r>
            <a:r>
              <a:rPr sz="2000" spc="-10" dirty="0">
                <a:latin typeface="Corbel"/>
                <a:cs typeface="Corbel"/>
              </a:rPr>
              <a:t>школьных библиотек </a:t>
            </a:r>
            <a:r>
              <a:rPr sz="2000" dirty="0">
                <a:latin typeface="Corbel"/>
                <a:cs typeface="Corbel"/>
              </a:rPr>
              <a:t>в </a:t>
            </a:r>
            <a:r>
              <a:rPr sz="2000" spc="-10" dirty="0">
                <a:latin typeface="Corbel"/>
                <a:cs typeface="Corbel"/>
              </a:rPr>
              <a:t>соответствии </a:t>
            </a:r>
            <a:r>
              <a:rPr sz="2000" dirty="0">
                <a:latin typeface="Corbel"/>
                <a:cs typeface="Corbel"/>
              </a:rPr>
              <a:t>с </a:t>
            </a:r>
            <a:r>
              <a:rPr sz="2000" spc="-5" dirty="0">
                <a:latin typeface="Corbel"/>
                <a:cs typeface="Corbel"/>
              </a:rPr>
              <a:t>принципами,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изложенными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в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Манифесте</a:t>
            </a:r>
            <a:r>
              <a:rPr sz="2000" spc="-1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публичных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библиотек</a:t>
            </a:r>
            <a:endParaRPr sz="2000">
              <a:latin typeface="Corbel"/>
              <a:cs typeface="Corbel"/>
            </a:endParaRPr>
          </a:p>
          <a:p>
            <a:pPr marL="294640" marR="100965">
              <a:lnSpc>
                <a:spcPct val="80000"/>
              </a:lnSpc>
              <a:spcBef>
                <a:spcPts val="20"/>
              </a:spcBef>
            </a:pPr>
            <a:r>
              <a:rPr sz="2000" spc="-15" dirty="0">
                <a:latin typeface="Corbel"/>
                <a:cs typeface="Corbel"/>
              </a:rPr>
              <a:t>ИФЛА/ЮНЕСКО,</a:t>
            </a:r>
            <a:r>
              <a:rPr sz="2000" spc="-30" dirty="0">
                <a:latin typeface="Corbel"/>
                <a:cs typeface="Corbel"/>
              </a:rPr>
              <a:t> </a:t>
            </a:r>
            <a:r>
              <a:rPr sz="2000" spc="-20" dirty="0">
                <a:latin typeface="Corbel"/>
                <a:cs typeface="Corbel"/>
              </a:rPr>
              <a:t>определяет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школьную</a:t>
            </a:r>
            <a:r>
              <a:rPr sz="2000" b="1" spc="1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библиотеку «как</a:t>
            </a:r>
            <a:r>
              <a:rPr sz="2000" b="1" spc="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часть </a:t>
            </a:r>
            <a:r>
              <a:rPr sz="2000" b="1" spc="-39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более</a:t>
            </a:r>
            <a:r>
              <a:rPr sz="2000" b="1" spc="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широкой</a:t>
            </a:r>
            <a:r>
              <a:rPr sz="2000" b="1" spc="40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библиотечно-информационной</a:t>
            </a:r>
            <a:r>
              <a:rPr sz="2000" b="1" spc="6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системы»,</a:t>
            </a:r>
            <a:r>
              <a:rPr sz="2000" b="1" spc="5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что </a:t>
            </a:r>
            <a:r>
              <a:rPr sz="2000" spc="-38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весьма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важно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для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библиотек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ряда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стран,</a:t>
            </a:r>
            <a:r>
              <a:rPr sz="2000" spc="-35" dirty="0">
                <a:latin typeface="Corbel"/>
                <a:cs typeface="Corbel"/>
              </a:rPr>
              <a:t> </a:t>
            </a:r>
            <a:r>
              <a:rPr sz="2000" spc="-65" dirty="0">
                <a:latin typeface="Corbel"/>
                <a:cs typeface="Corbel"/>
              </a:rPr>
              <a:t>где</a:t>
            </a:r>
            <a:r>
              <a:rPr sz="2000" spc="2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школьную </a:t>
            </a:r>
            <a:r>
              <a:rPr sz="2000" spc="-5" dirty="0">
                <a:latin typeface="Corbel"/>
                <a:cs typeface="Corbel"/>
              </a:rPr>
              <a:t> библиотеку склонны </a:t>
            </a:r>
            <a:r>
              <a:rPr sz="2000" spc="-10" dirty="0">
                <a:latin typeface="Corbel"/>
                <a:cs typeface="Corbel"/>
              </a:rPr>
              <a:t>рассматривать </a:t>
            </a:r>
            <a:r>
              <a:rPr sz="2000" dirty="0">
                <a:latin typeface="Corbel"/>
                <a:cs typeface="Corbel"/>
              </a:rPr>
              <a:t>лишь как </a:t>
            </a:r>
            <a:r>
              <a:rPr sz="2000" spc="-10" dirty="0">
                <a:latin typeface="Corbel"/>
                <a:cs typeface="Corbel"/>
              </a:rPr>
              <a:t>вспомогательное 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подразделение</a:t>
            </a:r>
            <a:r>
              <a:rPr sz="2000" spc="-80" dirty="0">
                <a:latin typeface="Corbel"/>
                <a:cs typeface="Corbel"/>
              </a:rPr>
              <a:t> </a:t>
            </a:r>
            <a:r>
              <a:rPr sz="2000" spc="-85" dirty="0">
                <a:latin typeface="Corbel"/>
                <a:cs typeface="Corbel"/>
              </a:rPr>
              <a:t>ОУ.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86180" y="68580"/>
            <a:ext cx="5783580" cy="1747520"/>
            <a:chOff x="1186180" y="68580"/>
            <a:chExt cx="5783580" cy="1747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6180" y="68580"/>
              <a:ext cx="5783580" cy="11379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6180" y="678180"/>
              <a:ext cx="3647440" cy="11379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Правила </a:t>
            </a:r>
            <a:r>
              <a:rPr sz="4000" spc="-10" dirty="0"/>
              <a:t>пользования </a:t>
            </a:r>
            <a:r>
              <a:rPr sz="4000" spc="-810" dirty="0"/>
              <a:t> </a:t>
            </a:r>
            <a:r>
              <a:rPr sz="4000" spc="-15" dirty="0"/>
              <a:t>библиотекой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1422653" y="1555432"/>
            <a:ext cx="7200900" cy="481330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4640" marR="286385" indent="-282575">
              <a:lnSpc>
                <a:spcPts val="2880"/>
              </a:lnSpc>
              <a:spcBef>
                <a:spcPts val="79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30" dirty="0">
                <a:latin typeface="Corbel"/>
                <a:cs typeface="Corbel"/>
              </a:rPr>
              <a:t>Исходя </a:t>
            </a:r>
            <a:r>
              <a:rPr sz="3000" spc="-5" dirty="0">
                <a:latin typeface="Corbel"/>
                <a:cs typeface="Corbel"/>
              </a:rPr>
              <a:t>из требований, предложенных </a:t>
            </a:r>
            <a:r>
              <a:rPr sz="3000" dirty="0">
                <a:latin typeface="Corbel"/>
                <a:cs typeface="Corbel"/>
              </a:rPr>
              <a:t>в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Положении,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специально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для</a:t>
            </a:r>
            <a:endParaRPr sz="3000">
              <a:latin typeface="Corbel"/>
              <a:cs typeface="Corbel"/>
            </a:endParaRPr>
          </a:p>
          <a:p>
            <a:pPr marL="294640" marR="179705">
              <a:lnSpc>
                <a:spcPts val="2880"/>
              </a:lnSpc>
              <a:spcBef>
                <a:spcPts val="5"/>
              </a:spcBef>
            </a:pPr>
            <a:r>
              <a:rPr sz="3000" spc="-10" dirty="0">
                <a:latin typeface="Corbel"/>
                <a:cs typeface="Corbel"/>
              </a:rPr>
              <a:t>обучающихся</a:t>
            </a:r>
            <a:r>
              <a:rPr sz="3000" spc="-13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ОУ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составляются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Правила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пользования библиотекой</a:t>
            </a:r>
            <a:r>
              <a:rPr sz="3000" b="1" spc="-4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(далее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-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850"/>
              </a:lnSpc>
            </a:pPr>
            <a:r>
              <a:rPr sz="3000" spc="-5" dirty="0">
                <a:latin typeface="Corbel"/>
                <a:cs typeface="Corbel"/>
              </a:rPr>
              <a:t>Правила).</a:t>
            </a:r>
            <a:endParaRPr sz="3000">
              <a:latin typeface="Corbel"/>
              <a:cs typeface="Corbel"/>
            </a:endParaRPr>
          </a:p>
          <a:p>
            <a:pPr marL="294640" marR="441959" indent="-282575">
              <a:lnSpc>
                <a:spcPct val="80000"/>
              </a:lnSpc>
              <a:spcBef>
                <a:spcPts val="66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dirty="0">
                <a:latin typeface="Corbel"/>
                <a:cs typeface="Corbel"/>
              </a:rPr>
              <a:t>Они </a:t>
            </a:r>
            <a:r>
              <a:rPr sz="3000" spc="-5" dirty="0">
                <a:latin typeface="Corbel"/>
                <a:cs typeface="Corbel"/>
              </a:rPr>
              <a:t>отражают </a:t>
            </a:r>
            <a:r>
              <a:rPr sz="3000" spc="-10" dirty="0">
                <a:latin typeface="Corbel"/>
                <a:cs typeface="Corbel"/>
              </a:rPr>
              <a:t>специфические аспекты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правоотношений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r>
              <a:rPr sz="3000" spc="-120" dirty="0">
                <a:latin typeface="Corbel"/>
                <a:cs typeface="Corbel"/>
              </a:rPr>
              <a:t> </a:t>
            </a:r>
            <a:r>
              <a:rPr sz="3000" spc="-100" dirty="0">
                <a:latin typeface="Corbel"/>
                <a:cs typeface="Corbel"/>
              </a:rPr>
              <a:t>ОУ,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том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числе:</a:t>
            </a:r>
            <a:endParaRPr sz="3000">
              <a:latin typeface="Corbel"/>
              <a:cs typeface="Corbel"/>
            </a:endParaRPr>
          </a:p>
          <a:p>
            <a:pPr marL="294640" indent="-282575">
              <a:lnSpc>
                <a:spcPts val="3425"/>
              </a:lnSpc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10" dirty="0">
                <a:latin typeface="Corbel"/>
                <a:cs typeface="Corbel"/>
              </a:rPr>
              <a:t>-приоритеты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прав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пользователей;</a:t>
            </a:r>
            <a:endParaRPr sz="3000">
              <a:latin typeface="Corbel"/>
              <a:cs typeface="Corbel"/>
            </a:endParaRPr>
          </a:p>
          <a:p>
            <a:pPr marL="294640" marR="320040" indent="-282575">
              <a:lnSpc>
                <a:spcPts val="2880"/>
              </a:lnSpc>
              <a:spcBef>
                <a:spcPts val="63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spc="-10" dirty="0">
                <a:latin typeface="Corbel"/>
                <a:cs typeface="Corbel"/>
              </a:rPr>
              <a:t>-делегирование администрацией 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библиотеки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обязанностей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по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контактам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850"/>
              </a:lnSpc>
            </a:pPr>
            <a:r>
              <a:rPr sz="3000" spc="-5" dirty="0">
                <a:latin typeface="Corbel"/>
                <a:cs typeface="Corbel"/>
              </a:rPr>
              <a:t>персонала </a:t>
            </a:r>
            <a:r>
              <a:rPr sz="3000" spc="-10" dirty="0">
                <a:latin typeface="Corbel"/>
                <a:cs typeface="Corbel"/>
              </a:rPr>
              <a:t>библиотеки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пользователями;</a:t>
            </a:r>
            <a:endParaRPr sz="3000">
              <a:latin typeface="Corbel"/>
              <a:cs typeface="Corbel"/>
            </a:endParaRPr>
          </a:p>
          <a:p>
            <a:pPr marL="294640" indent="-282575">
              <a:lnSpc>
                <a:spcPts val="3540"/>
              </a:lnSpc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3000" dirty="0">
                <a:latin typeface="Corbel"/>
                <a:cs typeface="Corbel"/>
              </a:rPr>
              <a:t>-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порядок</a:t>
            </a:r>
            <a:r>
              <a:rPr sz="3000" spc="-10" dirty="0">
                <a:latin typeface="Corbel"/>
                <a:cs typeface="Corbel"/>
              </a:rPr>
              <a:t> пользования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библиотекой.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6919" y="149860"/>
            <a:ext cx="7874000" cy="10261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0607" y="260350"/>
            <a:ext cx="72796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Правила</a:t>
            </a:r>
            <a:r>
              <a:rPr sz="3600" spc="-35" dirty="0"/>
              <a:t> </a:t>
            </a:r>
            <a:r>
              <a:rPr sz="3600" spc="-10" dirty="0"/>
              <a:t>пользования</a:t>
            </a:r>
            <a:r>
              <a:rPr sz="3600" spc="-70" dirty="0"/>
              <a:t> </a:t>
            </a:r>
            <a:r>
              <a:rPr sz="3600" spc="-15" dirty="0"/>
              <a:t>библиотекой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062355" y="942975"/>
            <a:ext cx="7797165" cy="5651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94640" marR="5080" indent="-282575">
              <a:lnSpc>
                <a:spcPct val="80000"/>
              </a:lnSpc>
              <a:spcBef>
                <a:spcPts val="5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По</a:t>
            </a:r>
            <a:r>
              <a:rPr sz="2000" spc="-10" dirty="0">
                <a:latin typeface="Corbel"/>
                <a:cs typeface="Corbel"/>
              </a:rPr>
              <a:t> своему</a:t>
            </a:r>
            <a:r>
              <a:rPr sz="2000" spc="3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правовому</a:t>
            </a:r>
            <a:r>
              <a:rPr sz="2000" spc="3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статусу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Правила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относятся</a:t>
            </a:r>
            <a:r>
              <a:rPr sz="2000" spc="-30" dirty="0">
                <a:latin typeface="Corbel"/>
                <a:cs typeface="Corbe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</a:t>
            </a:r>
            <a:r>
              <a:rPr sz="2000" b="1" u="sng" spc="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договору</a:t>
            </a:r>
            <a:r>
              <a:rPr sz="2000" b="1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между </a:t>
            </a:r>
            <a:r>
              <a:rPr sz="2000" b="1" spc="-395" dirty="0">
                <a:latin typeface="Corbel"/>
                <a:cs typeface="Corbel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библиотекой</a:t>
            </a:r>
            <a:r>
              <a:rPr sz="20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0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ее 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пользователями</a:t>
            </a:r>
            <a:r>
              <a:rPr sz="2000" b="1" spc="-15" dirty="0">
                <a:latin typeface="Corbel"/>
                <a:cs typeface="Corbel"/>
              </a:rPr>
              <a:t>.</a:t>
            </a:r>
            <a:r>
              <a:rPr sz="2000" b="1" spc="6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В</a:t>
            </a:r>
            <a:r>
              <a:rPr sz="2000" spc="-10" dirty="0">
                <a:latin typeface="Corbel"/>
                <a:cs typeface="Corbel"/>
              </a:rPr>
              <a:t> соответствии</a:t>
            </a:r>
            <a:r>
              <a:rPr sz="2000" dirty="0">
                <a:latin typeface="Corbel"/>
                <a:cs typeface="Corbel"/>
              </a:rPr>
              <a:t> с </a:t>
            </a:r>
            <a:r>
              <a:rPr sz="2000" spc="-10" dirty="0">
                <a:latin typeface="Corbel"/>
                <a:cs typeface="Corbel"/>
              </a:rPr>
              <a:t>законом </a:t>
            </a:r>
            <a:r>
              <a:rPr sz="2000" spc="-5" dirty="0">
                <a:latin typeface="Corbel"/>
                <a:cs typeface="Corbel"/>
              </a:rPr>
              <a:t> библиотекам,</a:t>
            </a:r>
            <a:r>
              <a:rPr sz="2000" spc="-1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с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spc="-20" dirty="0">
                <a:latin typeface="Corbel"/>
                <a:cs typeface="Corbel"/>
              </a:rPr>
              <a:t>одной </a:t>
            </a:r>
            <a:r>
              <a:rPr sz="2000" spc="-5" dirty="0">
                <a:latin typeface="Corbel"/>
                <a:cs typeface="Corbel"/>
              </a:rPr>
              <a:t>стороны,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вменяется</a:t>
            </a:r>
            <a:r>
              <a:rPr sz="2000" spc="25" dirty="0">
                <a:latin typeface="Corbel"/>
                <a:cs typeface="Corbel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обязанность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ts val="1680"/>
              </a:lnSpc>
            </a:pP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обеспечивать</a:t>
            </a:r>
            <a:r>
              <a:rPr sz="20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реализацию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прав</a:t>
            </a:r>
            <a:r>
              <a:rPr sz="20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граждан</a:t>
            </a:r>
            <a:r>
              <a:rPr sz="2000" spc="-5" dirty="0">
                <a:latin typeface="Corbel"/>
                <a:cs typeface="Corbel"/>
              </a:rPr>
              <a:t>,</a:t>
            </a:r>
            <a:r>
              <a:rPr sz="2000" spc="-3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а с</a:t>
            </a:r>
            <a:r>
              <a:rPr sz="2000" spc="-1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другой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-</a:t>
            </a:r>
            <a:endParaRPr sz="2000">
              <a:latin typeface="Corbel"/>
              <a:cs typeface="Corbel"/>
            </a:endParaRPr>
          </a:p>
          <a:p>
            <a:pPr marL="294640" marR="660400">
              <a:lnSpc>
                <a:spcPct val="80000"/>
              </a:lnSpc>
              <a:spcBef>
                <a:spcPts val="240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предоставляется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право ставить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условия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использования 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библиотечных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фондов</a:t>
            </a:r>
            <a:r>
              <a:rPr sz="20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применять</a:t>
            </a:r>
            <a:r>
              <a:rPr sz="2000" u="sng" spc="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санкции</a:t>
            </a:r>
            <a:r>
              <a:rPr sz="2000" spc="2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к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пользователям, </a:t>
            </a:r>
            <a:r>
              <a:rPr sz="2000" spc="-38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нарушающим</a:t>
            </a:r>
            <a:r>
              <a:rPr sz="2000" spc="-3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правила.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spc="-5" dirty="0">
                <a:latin typeface="Corbel"/>
                <a:cs typeface="Corbel"/>
              </a:rPr>
              <a:t>Правила</a:t>
            </a:r>
            <a:r>
              <a:rPr sz="2000" b="1" spc="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состоят</a:t>
            </a:r>
            <a:r>
              <a:rPr sz="2000" b="1" spc="2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из</a:t>
            </a:r>
            <a:r>
              <a:rPr sz="2000" b="1" spc="-10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следующих</a:t>
            </a:r>
            <a:r>
              <a:rPr sz="2000" b="1" spc="-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разделов: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-</a:t>
            </a:r>
            <a:r>
              <a:rPr sz="2000" spc="-3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общие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положения;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-</a:t>
            </a:r>
            <a:r>
              <a:rPr sz="2000" spc="-5" dirty="0">
                <a:latin typeface="Corbel"/>
                <a:cs typeface="Corbel"/>
              </a:rPr>
              <a:t> права,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обязанности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и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ответственность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читателей;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12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- </a:t>
            </a:r>
            <a:r>
              <a:rPr sz="2000" spc="-10" dirty="0">
                <a:latin typeface="Corbel"/>
                <a:cs typeface="Corbel"/>
              </a:rPr>
              <a:t>обязанности</a:t>
            </a:r>
            <a:r>
              <a:rPr sz="2000" spc="3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библиотеки</a:t>
            </a:r>
            <a:r>
              <a:rPr sz="2000" dirty="0">
                <a:latin typeface="Corbel"/>
                <a:cs typeface="Corbel"/>
              </a:rPr>
              <a:t> по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обслуживанию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читателей;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-</a:t>
            </a:r>
            <a:r>
              <a:rPr sz="2000" spc="-15" dirty="0">
                <a:latin typeface="Corbel"/>
                <a:cs typeface="Corbel"/>
              </a:rPr>
              <a:t> порядок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пользования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библиотекой;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-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порядок</a:t>
            </a:r>
            <a:r>
              <a:rPr sz="2000" spc="-10" dirty="0">
                <a:latin typeface="Corbel"/>
                <a:cs typeface="Corbel"/>
              </a:rPr>
              <a:t> пользования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абонементом;</a:t>
            </a:r>
            <a:endParaRPr sz="2000">
              <a:latin typeface="Corbel"/>
              <a:cs typeface="Corbel"/>
            </a:endParaRPr>
          </a:p>
          <a:p>
            <a:pPr marL="294640" marR="51435" indent="-282575">
              <a:lnSpc>
                <a:spcPct val="8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- </a:t>
            </a:r>
            <a:r>
              <a:rPr sz="2000" spc="-15" dirty="0">
                <a:latin typeface="Corbel"/>
                <a:cs typeface="Corbel"/>
              </a:rPr>
              <a:t>порядок </a:t>
            </a:r>
            <a:r>
              <a:rPr sz="2000" spc="-10" dirty="0">
                <a:latin typeface="Corbel"/>
                <a:cs typeface="Corbel"/>
              </a:rPr>
              <a:t>пользования </a:t>
            </a:r>
            <a:r>
              <a:rPr sz="2000" dirty="0">
                <a:latin typeface="Corbel"/>
                <a:cs typeface="Corbel"/>
              </a:rPr>
              <a:t>читальным </a:t>
            </a:r>
            <a:r>
              <a:rPr sz="2000" spc="-5" dirty="0">
                <a:latin typeface="Corbel"/>
                <a:cs typeface="Corbel"/>
              </a:rPr>
              <a:t>залом </a:t>
            </a:r>
            <a:r>
              <a:rPr sz="2000" dirty="0">
                <a:latin typeface="Corbel"/>
                <a:cs typeface="Corbel"/>
              </a:rPr>
              <a:t>(для </a:t>
            </a:r>
            <a:r>
              <a:rPr sz="2000" spc="-5" dirty="0">
                <a:latin typeface="Corbel"/>
                <a:cs typeface="Corbel"/>
              </a:rPr>
              <a:t>библиотек, имеющих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читальный</a:t>
            </a:r>
            <a:r>
              <a:rPr sz="2000" spc="-2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зал);</a:t>
            </a:r>
            <a:endParaRPr sz="2000">
              <a:latin typeface="Corbel"/>
              <a:cs typeface="Corbel"/>
            </a:endParaRPr>
          </a:p>
          <a:p>
            <a:pPr marL="294640" marR="812800" indent="-282575">
              <a:lnSpc>
                <a:spcPts val="1920"/>
              </a:lnSpc>
              <a:spcBef>
                <a:spcPts val="58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- правила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пользования</a:t>
            </a:r>
            <a:r>
              <a:rPr sz="2000" spc="3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компьютерной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техникой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и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ресурсами </a:t>
            </a:r>
            <a:r>
              <a:rPr sz="2000" spc="-38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Интернет</a:t>
            </a:r>
            <a:r>
              <a:rPr sz="2000" spc="-3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в</a:t>
            </a:r>
            <a:r>
              <a:rPr sz="2000" spc="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библиотеке.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ts val="2160"/>
              </a:lnSpc>
              <a:spcBef>
                <a:spcPts val="13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spc="-5" dirty="0">
                <a:latin typeface="Corbel"/>
                <a:cs typeface="Corbel"/>
              </a:rPr>
              <a:t>Правила</a:t>
            </a:r>
            <a:r>
              <a:rPr sz="2000" b="1" spc="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регламентируют</a:t>
            </a:r>
            <a:r>
              <a:rPr sz="2000" b="1" spc="10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общий</a:t>
            </a:r>
            <a:r>
              <a:rPr sz="2000" b="1" spc="-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порядок</a:t>
            </a:r>
            <a:r>
              <a:rPr sz="2000" b="1" spc="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организации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ts val="1920"/>
              </a:lnSpc>
            </a:pPr>
            <a:r>
              <a:rPr sz="2000" b="1" spc="-5" dirty="0">
                <a:latin typeface="Corbel"/>
                <a:cs typeface="Corbel"/>
              </a:rPr>
              <a:t>обслуживания</a:t>
            </a:r>
            <a:r>
              <a:rPr sz="2000" b="1" spc="10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читателей</a:t>
            </a:r>
            <a:r>
              <a:rPr sz="2000" b="1" spc="1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библиотеки,</a:t>
            </a:r>
            <a:r>
              <a:rPr sz="2000" b="1" spc="-1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права</a:t>
            </a:r>
            <a:r>
              <a:rPr sz="2000" b="1" spc="-25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и</a:t>
            </a:r>
            <a:r>
              <a:rPr sz="2000" b="1" spc="-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обязанности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ts val="2160"/>
              </a:lnSpc>
            </a:pPr>
            <a:r>
              <a:rPr sz="2000" b="1" spc="-5" dirty="0">
                <a:latin typeface="Corbel"/>
                <a:cs typeface="Corbel"/>
              </a:rPr>
              <a:t>библиотеки</a:t>
            </a:r>
            <a:r>
              <a:rPr sz="2000" b="1" spc="-45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и</a:t>
            </a:r>
            <a:r>
              <a:rPr sz="2000" b="1" spc="-2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читателя.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039" y="233679"/>
            <a:ext cx="5768340" cy="10261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680" y="346328"/>
            <a:ext cx="5178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План</a:t>
            </a:r>
            <a:r>
              <a:rPr sz="3600" spc="-40" dirty="0"/>
              <a:t> </a:t>
            </a:r>
            <a:r>
              <a:rPr sz="3600" dirty="0"/>
              <a:t>работы</a:t>
            </a:r>
            <a:r>
              <a:rPr sz="3600" spc="-60" dirty="0"/>
              <a:t> </a:t>
            </a:r>
            <a:r>
              <a:rPr sz="3600" spc="-10" dirty="0"/>
              <a:t>библиотеки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1212773" y="3444621"/>
            <a:ext cx="2509520" cy="22860"/>
          </a:xfrm>
          <a:custGeom>
            <a:avLst/>
            <a:gdLst/>
            <a:ahLst/>
            <a:cxnLst/>
            <a:rect l="l" t="t" r="r" b="b"/>
            <a:pathLst>
              <a:path w="2509520" h="22860">
                <a:moveTo>
                  <a:pt x="2509469" y="0"/>
                </a:moveTo>
                <a:lnTo>
                  <a:pt x="0" y="0"/>
                </a:lnTo>
                <a:lnTo>
                  <a:pt x="0" y="22859"/>
                </a:lnTo>
                <a:lnTo>
                  <a:pt x="2509469" y="22859"/>
                </a:lnTo>
                <a:lnTo>
                  <a:pt x="25094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8527" y="1156715"/>
            <a:ext cx="7625080" cy="5132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1940">
              <a:lnSpc>
                <a:spcPts val="3640"/>
              </a:lnSpc>
              <a:spcBef>
                <a:spcPts val="1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spc="-5" dirty="0">
                <a:latin typeface="Corbel"/>
                <a:cs typeface="Corbel"/>
              </a:rPr>
              <a:t>Основой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правильной</a:t>
            </a:r>
            <a:r>
              <a:rPr sz="3200" spc="-10" dirty="0">
                <a:latin typeface="Corbel"/>
                <a:cs typeface="Corbel"/>
              </a:rPr>
              <a:t> организации</a:t>
            </a:r>
            <a:endParaRPr sz="3200">
              <a:latin typeface="Corbel"/>
              <a:cs typeface="Corbel"/>
            </a:endParaRPr>
          </a:p>
          <a:p>
            <a:pPr marL="294640">
              <a:lnSpc>
                <a:spcPts val="3640"/>
              </a:lnSpc>
            </a:pPr>
            <a:r>
              <a:rPr sz="3200" spc="-20" dirty="0">
                <a:latin typeface="Corbel"/>
                <a:cs typeface="Corbel"/>
              </a:rPr>
              <a:t>деятельности</a:t>
            </a:r>
            <a:r>
              <a:rPr sz="3200" spc="2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библиотеки</a:t>
            </a:r>
            <a:r>
              <a:rPr sz="3200" spc="-15" dirty="0">
                <a:latin typeface="Corbel"/>
                <a:cs typeface="Corbel"/>
              </a:rPr>
              <a:t> </a:t>
            </a:r>
            <a:r>
              <a:rPr sz="3200" spc="-20" dirty="0">
                <a:latin typeface="Corbel"/>
                <a:cs typeface="Corbel"/>
              </a:rPr>
              <a:t>является</a:t>
            </a:r>
            <a:r>
              <a:rPr sz="3200" spc="30" dirty="0">
                <a:latin typeface="Corbel"/>
                <a:cs typeface="Corbel"/>
              </a:rPr>
              <a:t> </a:t>
            </a:r>
            <a:r>
              <a:rPr sz="3200" b="1" spc="-5" dirty="0">
                <a:latin typeface="Corbel"/>
                <a:cs typeface="Corbel"/>
              </a:rPr>
              <a:t>план.</a:t>
            </a:r>
            <a:endParaRPr sz="3200">
              <a:latin typeface="Corbel"/>
              <a:cs typeface="Corbel"/>
            </a:endParaRPr>
          </a:p>
          <a:p>
            <a:pPr marL="294640" marR="1154430" indent="-281940">
              <a:lnSpc>
                <a:spcPct val="901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dirty="0">
                <a:latin typeface="Corbel"/>
                <a:cs typeface="Corbel"/>
              </a:rPr>
              <a:t>План</a:t>
            </a:r>
            <a:r>
              <a:rPr sz="3200" spc="-10" dirty="0">
                <a:latin typeface="Corbel"/>
                <a:cs typeface="Corbel"/>
              </a:rPr>
              <a:t> работы</a:t>
            </a:r>
            <a:r>
              <a:rPr sz="3200" spc="10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библиотеки</a:t>
            </a:r>
            <a:r>
              <a:rPr sz="3200" spc="-15" dirty="0">
                <a:latin typeface="Corbel"/>
                <a:cs typeface="Corbel"/>
              </a:rPr>
              <a:t> </a:t>
            </a:r>
            <a:r>
              <a:rPr sz="3200" spc="-20" dirty="0">
                <a:latin typeface="Corbel"/>
                <a:cs typeface="Corbel"/>
              </a:rPr>
              <a:t>отражает </a:t>
            </a:r>
            <a:r>
              <a:rPr sz="3200" spc="-625" dirty="0">
                <a:latin typeface="Corbel"/>
                <a:cs typeface="Corbel"/>
              </a:rPr>
              <a:t> </a:t>
            </a:r>
            <a:r>
              <a:rPr sz="3200" spc="-25" dirty="0">
                <a:latin typeface="Corbel"/>
                <a:cs typeface="Corbel"/>
              </a:rPr>
              <a:t>конкретные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30" dirty="0">
                <a:latin typeface="Corbel"/>
                <a:cs typeface="Corbel"/>
              </a:rPr>
              <a:t>цели</a:t>
            </a:r>
            <a:r>
              <a:rPr sz="3200" spc="-2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и</a:t>
            </a:r>
            <a:r>
              <a:rPr sz="3200" spc="-30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задачи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одного 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учебного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spc="-30" dirty="0">
                <a:latin typeface="Corbel"/>
                <a:cs typeface="Corbel"/>
              </a:rPr>
              <a:t>года.</a:t>
            </a:r>
            <a:endParaRPr sz="3200">
              <a:latin typeface="Corbel"/>
              <a:cs typeface="Corbel"/>
            </a:endParaRPr>
          </a:p>
          <a:p>
            <a:pPr marL="294640" indent="-281940">
              <a:lnSpc>
                <a:spcPts val="3640"/>
              </a:lnSpc>
              <a:spcBef>
                <a:spcPts val="22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spc="-75" dirty="0">
                <a:latin typeface="Corbel"/>
                <a:cs typeface="Corbel"/>
              </a:rPr>
              <a:t>Годовой</a:t>
            </a:r>
            <a:r>
              <a:rPr sz="3200" spc="1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план</a:t>
            </a:r>
            <a:r>
              <a:rPr sz="3200" spc="-1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состоит</a:t>
            </a:r>
            <a:r>
              <a:rPr sz="3200" spc="25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из</a:t>
            </a:r>
            <a:r>
              <a:rPr sz="3200" spc="-20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двух </a:t>
            </a:r>
            <a:r>
              <a:rPr sz="3200" spc="-5" dirty="0">
                <a:latin typeface="Corbel"/>
                <a:cs typeface="Corbel"/>
              </a:rPr>
              <a:t>частей:</a:t>
            </a:r>
            <a:endParaRPr sz="3200">
              <a:latin typeface="Corbel"/>
              <a:cs typeface="Corbel"/>
            </a:endParaRPr>
          </a:p>
          <a:p>
            <a:pPr marL="294640">
              <a:lnSpc>
                <a:spcPts val="3640"/>
              </a:lnSpc>
            </a:pPr>
            <a:r>
              <a:rPr sz="3200" i="1" spc="-10" dirty="0">
                <a:latin typeface="Corbel"/>
                <a:cs typeface="Corbel"/>
              </a:rPr>
              <a:t>текстовой </a:t>
            </a:r>
            <a:r>
              <a:rPr sz="3200" i="1" dirty="0">
                <a:latin typeface="Corbel"/>
                <a:cs typeface="Corbel"/>
              </a:rPr>
              <a:t>и</a:t>
            </a:r>
            <a:r>
              <a:rPr sz="3200" i="1" spc="-20" dirty="0">
                <a:latin typeface="Corbel"/>
                <a:cs typeface="Corbel"/>
              </a:rPr>
              <a:t> </a:t>
            </a:r>
            <a:r>
              <a:rPr sz="3200" i="1" spc="-10" dirty="0">
                <a:latin typeface="Corbel"/>
                <a:cs typeface="Corbel"/>
              </a:rPr>
              <a:t>статистической</a:t>
            </a:r>
            <a:r>
              <a:rPr sz="3200" spc="-10" dirty="0">
                <a:latin typeface="Corbel"/>
                <a:cs typeface="Corbel"/>
              </a:rPr>
              <a:t>.</a:t>
            </a:r>
            <a:endParaRPr sz="3200">
              <a:latin typeface="Corbel"/>
              <a:cs typeface="Corbel"/>
            </a:endParaRPr>
          </a:p>
          <a:p>
            <a:pPr marL="294640" indent="-281940">
              <a:lnSpc>
                <a:spcPts val="3650"/>
              </a:lnSpc>
              <a:spcBef>
                <a:spcPts val="22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spc="-20" dirty="0">
                <a:latin typeface="Corbel"/>
                <a:cs typeface="Corbel"/>
              </a:rPr>
              <a:t>Разделы</a:t>
            </a:r>
            <a:r>
              <a:rPr sz="3200" spc="-35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плана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spc="-25" dirty="0">
                <a:latin typeface="Corbel"/>
                <a:cs typeface="Corbel"/>
              </a:rPr>
              <a:t>должны</a:t>
            </a:r>
            <a:r>
              <a:rPr sz="3200" spc="-5" dirty="0">
                <a:latin typeface="Corbel"/>
                <a:cs typeface="Corbel"/>
              </a:rPr>
              <a:t> </a:t>
            </a:r>
            <a:r>
              <a:rPr sz="3200" spc="-15" dirty="0">
                <a:latin typeface="Corbel"/>
                <a:cs typeface="Corbel"/>
              </a:rPr>
              <a:t>отражать</a:t>
            </a:r>
            <a:r>
              <a:rPr sz="3200" spc="40" dirty="0">
                <a:latin typeface="Corbel"/>
                <a:cs typeface="Corbel"/>
              </a:rPr>
              <a:t> </a:t>
            </a:r>
            <a:r>
              <a:rPr sz="3200" dirty="0">
                <a:latin typeface="Corbel"/>
                <a:cs typeface="Corbel"/>
              </a:rPr>
              <a:t>все</a:t>
            </a:r>
            <a:endParaRPr sz="3200">
              <a:latin typeface="Corbel"/>
              <a:cs typeface="Corbel"/>
            </a:endParaRPr>
          </a:p>
          <a:p>
            <a:pPr marL="294640" marR="339725" algn="just">
              <a:lnSpc>
                <a:spcPct val="90100"/>
              </a:lnSpc>
              <a:spcBef>
                <a:spcPts val="195"/>
              </a:spcBef>
            </a:pPr>
            <a:r>
              <a:rPr sz="3200" dirty="0">
                <a:latin typeface="Corbel"/>
                <a:cs typeface="Corbel"/>
              </a:rPr>
              <a:t>направления </a:t>
            </a:r>
            <a:r>
              <a:rPr sz="3200" spc="-20" dirty="0">
                <a:latin typeface="Corbel"/>
                <a:cs typeface="Corbel"/>
              </a:rPr>
              <a:t>деятельности </a:t>
            </a:r>
            <a:r>
              <a:rPr sz="3200" spc="-10" dirty="0">
                <a:latin typeface="Corbel"/>
                <a:cs typeface="Corbel"/>
              </a:rPr>
              <a:t>библиотеки </a:t>
            </a:r>
            <a:r>
              <a:rPr sz="3200" spc="-630" dirty="0">
                <a:latin typeface="Corbel"/>
                <a:cs typeface="Corbel"/>
              </a:rPr>
              <a:t> </a:t>
            </a:r>
            <a:r>
              <a:rPr sz="3200" spc="-105" dirty="0">
                <a:latin typeface="Corbel"/>
                <a:cs typeface="Corbel"/>
              </a:rPr>
              <a:t>ОУ, </a:t>
            </a:r>
            <a:r>
              <a:rPr sz="3200" spc="-10" dirty="0">
                <a:latin typeface="Corbel"/>
                <a:cs typeface="Corbel"/>
              </a:rPr>
              <a:t>как </a:t>
            </a:r>
            <a:r>
              <a:rPr sz="3200" spc="-15" dirty="0">
                <a:latin typeface="Corbel"/>
                <a:cs typeface="Corbel"/>
              </a:rPr>
              <a:t>читателями, </a:t>
            </a:r>
            <a:r>
              <a:rPr sz="3200" spc="-5" dirty="0">
                <a:latin typeface="Corbel"/>
                <a:cs typeface="Corbel"/>
              </a:rPr>
              <a:t>так </a:t>
            </a:r>
            <a:r>
              <a:rPr sz="3200" dirty="0">
                <a:latin typeface="Corbel"/>
                <a:cs typeface="Corbel"/>
              </a:rPr>
              <a:t>и с </a:t>
            </a:r>
            <a:r>
              <a:rPr sz="3200" spc="-10" dirty="0">
                <a:latin typeface="Corbel"/>
                <a:cs typeface="Corbel"/>
              </a:rPr>
              <a:t>носителями </a:t>
            </a:r>
            <a:r>
              <a:rPr sz="3200" spc="-5" dirty="0">
                <a:latin typeface="Corbel"/>
                <a:cs typeface="Corbel"/>
              </a:rPr>
              <a:t> информации.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2180" y="193039"/>
            <a:ext cx="7223759" cy="9143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94752" y="289623"/>
            <a:ext cx="66992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Структура</a:t>
            </a:r>
            <a:r>
              <a:rPr sz="3200" spc="20" dirty="0"/>
              <a:t> </a:t>
            </a:r>
            <a:r>
              <a:rPr sz="3200" spc="-5" dirty="0"/>
              <a:t>плана работы</a:t>
            </a:r>
            <a:r>
              <a:rPr sz="3200" spc="10" dirty="0"/>
              <a:t> </a:t>
            </a:r>
            <a:r>
              <a:rPr sz="3200" spc="-10" dirty="0"/>
              <a:t>библиотеки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206500" y="1203286"/>
            <a:ext cx="6892290" cy="51638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59079" indent="-246379">
              <a:lnSpc>
                <a:spcPct val="100000"/>
              </a:lnSpc>
              <a:spcBef>
                <a:spcPts val="340"/>
              </a:spcBef>
              <a:buFont typeface="Gill Sans MT"/>
              <a:buAutoNum type="romanUcPeriod"/>
              <a:tabLst>
                <a:tab pos="259079" algn="l"/>
              </a:tabLst>
            </a:pPr>
            <a:r>
              <a:rPr sz="3000" spc="-25" dirty="0">
                <a:latin typeface="Corbel"/>
                <a:cs typeface="Corbel"/>
              </a:rPr>
              <a:t>Цели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задачи</a:t>
            </a:r>
            <a:r>
              <a:rPr sz="3000" spc="4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библиотеки.</a:t>
            </a:r>
            <a:endParaRPr sz="3000">
              <a:latin typeface="Corbel"/>
              <a:cs typeface="Corbel"/>
            </a:endParaRPr>
          </a:p>
          <a:p>
            <a:pPr marL="294640" marR="290195" indent="-281940">
              <a:lnSpc>
                <a:spcPts val="3220"/>
              </a:lnSpc>
              <a:spcBef>
                <a:spcPts val="665"/>
              </a:spcBef>
              <a:buFont typeface="Gill Sans MT"/>
              <a:buAutoNum type="romanUcPeriod"/>
              <a:tabLst>
                <a:tab pos="355600" algn="l"/>
              </a:tabLst>
            </a:pPr>
            <a:r>
              <a:rPr sz="3000" spc="-10" dirty="0">
                <a:latin typeface="Corbel"/>
                <a:cs typeface="Corbel"/>
              </a:rPr>
              <a:t>Информационно-библиографическая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работа.</a:t>
            </a:r>
            <a:endParaRPr sz="3000">
              <a:latin typeface="Corbel"/>
              <a:cs typeface="Corbel"/>
            </a:endParaRPr>
          </a:p>
          <a:p>
            <a:pPr marL="469265" indent="-457200">
              <a:lnSpc>
                <a:spcPct val="100000"/>
              </a:lnSpc>
              <a:spcBef>
                <a:spcPts val="200"/>
              </a:spcBef>
              <a:buAutoNum type="romanUcPeriod"/>
              <a:tabLst>
                <a:tab pos="469900" algn="l"/>
              </a:tabLst>
            </a:pPr>
            <a:r>
              <a:rPr sz="3000" spc="-15" dirty="0">
                <a:latin typeface="Corbel"/>
                <a:cs typeface="Corbel"/>
              </a:rPr>
              <a:t>Индивидуальная</a:t>
            </a:r>
            <a:r>
              <a:rPr sz="3000" spc="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работа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читателями.</a:t>
            </a:r>
            <a:endParaRPr sz="3000">
              <a:latin typeface="Corbel"/>
              <a:cs typeface="Corbel"/>
            </a:endParaRPr>
          </a:p>
          <a:p>
            <a:pPr marL="441959" indent="-429259">
              <a:lnSpc>
                <a:spcPct val="100000"/>
              </a:lnSpc>
              <a:spcBef>
                <a:spcPts val="260"/>
              </a:spcBef>
              <a:buFont typeface="Gill Sans MT"/>
              <a:buAutoNum type="romanUcPeriod"/>
              <a:tabLst>
                <a:tab pos="441959" algn="l"/>
              </a:tabLst>
            </a:pPr>
            <a:r>
              <a:rPr sz="3000" spc="-10" dirty="0">
                <a:latin typeface="Corbel"/>
                <a:cs typeface="Corbel"/>
              </a:rPr>
              <a:t>Массовая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работа.</a:t>
            </a:r>
            <a:endParaRPr sz="3000">
              <a:latin typeface="Corbel"/>
              <a:cs typeface="Corbel"/>
            </a:endParaRPr>
          </a:p>
          <a:p>
            <a:pPr marL="393700" indent="-381635">
              <a:lnSpc>
                <a:spcPct val="100000"/>
              </a:lnSpc>
              <a:spcBef>
                <a:spcPts val="220"/>
              </a:spcBef>
              <a:buAutoNum type="romanUcPeriod"/>
              <a:tabLst>
                <a:tab pos="394335" algn="l"/>
              </a:tabLst>
            </a:pPr>
            <a:r>
              <a:rPr sz="3000" spc="-5" dirty="0">
                <a:latin typeface="Corbel"/>
                <a:cs typeface="Corbel"/>
              </a:rPr>
              <a:t>Работа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библиотечным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фондом.</a:t>
            </a:r>
            <a:endParaRPr sz="3000">
              <a:latin typeface="Corbel"/>
              <a:cs typeface="Corbel"/>
            </a:endParaRPr>
          </a:p>
          <a:p>
            <a:pPr marL="514984" indent="-502920">
              <a:lnSpc>
                <a:spcPct val="100000"/>
              </a:lnSpc>
              <a:spcBef>
                <a:spcPts val="240"/>
              </a:spcBef>
              <a:buAutoNum type="romanUcPeriod"/>
              <a:tabLst>
                <a:tab pos="515620" algn="l"/>
              </a:tabLst>
            </a:pPr>
            <a:r>
              <a:rPr sz="3000" spc="-5" dirty="0">
                <a:latin typeface="Corbel"/>
                <a:cs typeface="Corbel"/>
              </a:rPr>
              <a:t>Работа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фондом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учебников.</a:t>
            </a:r>
            <a:endParaRPr sz="3000">
              <a:latin typeface="Corbel"/>
              <a:cs typeface="Corbel"/>
            </a:endParaRPr>
          </a:p>
          <a:p>
            <a:pPr marL="606425" indent="-594360">
              <a:lnSpc>
                <a:spcPts val="3420"/>
              </a:lnSpc>
              <a:spcBef>
                <a:spcPts val="245"/>
              </a:spcBef>
              <a:buAutoNum type="romanUcPeriod"/>
              <a:tabLst>
                <a:tab pos="607060" algn="l"/>
              </a:tabLst>
            </a:pPr>
            <a:r>
              <a:rPr sz="3000" spc="-15" dirty="0">
                <a:latin typeface="Corbel"/>
                <a:cs typeface="Corbel"/>
              </a:rPr>
              <a:t>Взаимодействие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другими</a:t>
            </a:r>
            <a:endParaRPr sz="3000">
              <a:latin typeface="Corbel"/>
              <a:cs typeface="Corbel"/>
            </a:endParaRPr>
          </a:p>
          <a:p>
            <a:pPr marL="294640" marR="873760">
              <a:lnSpc>
                <a:spcPts val="3240"/>
              </a:lnSpc>
              <a:spcBef>
                <a:spcPts val="229"/>
              </a:spcBef>
            </a:pPr>
            <a:r>
              <a:rPr sz="3000" spc="-5" dirty="0">
                <a:latin typeface="Corbel"/>
                <a:cs typeface="Corbel"/>
              </a:rPr>
              <a:t>структурными </a:t>
            </a:r>
            <a:r>
              <a:rPr sz="3000" spc="-20" dirty="0">
                <a:latin typeface="Corbel"/>
                <a:cs typeface="Corbel"/>
              </a:rPr>
              <a:t>подразделениями </a:t>
            </a:r>
            <a:r>
              <a:rPr sz="3000" dirty="0">
                <a:latin typeface="Corbel"/>
                <a:cs typeface="Corbel"/>
              </a:rPr>
              <a:t>и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организациями.</a:t>
            </a:r>
            <a:endParaRPr sz="3000">
              <a:latin typeface="Corbel"/>
              <a:cs typeface="Corbel"/>
            </a:endParaRPr>
          </a:p>
          <a:p>
            <a:pPr marL="680720" indent="-668655">
              <a:lnSpc>
                <a:spcPct val="100000"/>
              </a:lnSpc>
              <a:spcBef>
                <a:spcPts val="215"/>
              </a:spcBef>
              <a:buFont typeface="Gill Sans MT"/>
              <a:buAutoNum type="romanUcPeriod" startAt="8"/>
              <a:tabLst>
                <a:tab pos="681355" algn="l"/>
              </a:tabLst>
            </a:pPr>
            <a:r>
              <a:rPr sz="3000" spc="-5" dirty="0">
                <a:latin typeface="Corbel"/>
                <a:cs typeface="Corbel"/>
              </a:rPr>
              <a:t>Повышение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квалификации.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060" y="185420"/>
            <a:ext cx="6187440" cy="10261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0588" y="296227"/>
            <a:ext cx="56032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Отчет</a:t>
            </a:r>
            <a:r>
              <a:rPr sz="3600" spc="-35" dirty="0"/>
              <a:t> </a:t>
            </a:r>
            <a:r>
              <a:rPr sz="3600" dirty="0"/>
              <a:t>о</a:t>
            </a:r>
            <a:r>
              <a:rPr sz="3600" spc="-20" dirty="0"/>
              <a:t> </a:t>
            </a:r>
            <a:r>
              <a:rPr sz="3600" dirty="0"/>
              <a:t>работе</a:t>
            </a:r>
            <a:r>
              <a:rPr sz="3600" spc="-65" dirty="0"/>
              <a:t> </a:t>
            </a:r>
            <a:r>
              <a:rPr sz="3600" spc="-5" dirty="0"/>
              <a:t>библиотеки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134427" y="1087120"/>
            <a:ext cx="7135495" cy="51631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4005" marR="631190" indent="-281940">
              <a:lnSpc>
                <a:spcPct val="90000"/>
              </a:lnSpc>
              <a:spcBef>
                <a:spcPts val="459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b="1" spc="-20" dirty="0">
                <a:latin typeface="Corbel"/>
                <a:cs typeface="Corbel"/>
              </a:rPr>
              <a:t>Отчет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-</a:t>
            </a:r>
            <a:r>
              <a:rPr sz="3000" b="1" spc="-3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это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совокупность</a:t>
            </a:r>
            <a:r>
              <a:rPr sz="3000" b="1" spc="-20" dirty="0">
                <a:latin typeface="Corbel"/>
                <a:cs typeface="Corbel"/>
              </a:rPr>
              <a:t> </a:t>
            </a:r>
            <a:r>
              <a:rPr sz="3000" b="1" spc="-10" dirty="0">
                <a:latin typeface="Corbel"/>
                <a:cs typeface="Corbel"/>
              </a:rPr>
              <a:t>сведений </a:t>
            </a:r>
            <a:r>
              <a:rPr sz="3000" b="1" dirty="0">
                <a:latin typeface="Corbel"/>
                <a:cs typeface="Corbel"/>
              </a:rPr>
              <a:t>о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spc="-40" dirty="0">
                <a:latin typeface="Corbel"/>
                <a:cs typeface="Corbel"/>
              </a:rPr>
              <a:t>результатах</a:t>
            </a:r>
            <a:r>
              <a:rPr sz="3000" b="1" spc="3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работы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библиотеки</a:t>
            </a:r>
            <a:r>
              <a:rPr sz="3000" b="1" spc="-5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за </a:t>
            </a:r>
            <a:r>
              <a:rPr sz="3000" b="1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определённое</a:t>
            </a:r>
            <a:r>
              <a:rPr sz="3000" b="1" spc="3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время</a:t>
            </a:r>
            <a:r>
              <a:rPr sz="3000" spc="-5" dirty="0">
                <a:latin typeface="Corbel"/>
                <a:cs typeface="Corbel"/>
              </a:rPr>
              <a:t>,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периодически 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представляемых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вышестоящим</a:t>
            </a:r>
            <a:endParaRPr sz="3000">
              <a:latin typeface="Corbel"/>
              <a:cs typeface="Corbel"/>
            </a:endParaRPr>
          </a:p>
          <a:p>
            <a:pPr marL="294005" marR="8255">
              <a:lnSpc>
                <a:spcPts val="3240"/>
              </a:lnSpc>
              <a:spcBef>
                <a:spcPts val="45"/>
              </a:spcBef>
            </a:pPr>
            <a:r>
              <a:rPr sz="3000" spc="-10" dirty="0">
                <a:latin typeface="Corbel"/>
                <a:cs typeface="Corbel"/>
              </a:rPr>
              <a:t>организациям,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органам </a:t>
            </a:r>
            <a:r>
              <a:rPr sz="3000" spc="-15" dirty="0">
                <a:latin typeface="Corbel"/>
                <a:cs typeface="Corbel"/>
              </a:rPr>
              <a:t>государственной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статистики, </a:t>
            </a:r>
            <a:r>
              <a:rPr sz="3000" dirty="0">
                <a:latin typeface="Corbel"/>
                <a:cs typeface="Corbel"/>
              </a:rPr>
              <a:t>а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также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читательской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195"/>
              </a:lnSpc>
            </a:pPr>
            <a:r>
              <a:rPr sz="3000" spc="-5" dirty="0">
                <a:latin typeface="Corbel"/>
                <a:cs typeface="Corbel"/>
              </a:rPr>
              <a:t>общественности.</a:t>
            </a:r>
            <a:endParaRPr sz="3000">
              <a:latin typeface="Corbel"/>
              <a:cs typeface="Corbel"/>
            </a:endParaRPr>
          </a:p>
          <a:p>
            <a:pPr marL="294005" marR="5080" indent="-281940">
              <a:lnSpc>
                <a:spcPts val="3240"/>
              </a:lnSpc>
              <a:spcBef>
                <a:spcPts val="65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dirty="0">
                <a:latin typeface="Corbel"/>
                <a:cs typeface="Corbel"/>
              </a:rPr>
              <a:t>Основным </a:t>
            </a:r>
            <a:r>
              <a:rPr sz="3000" spc="-15" dirty="0">
                <a:latin typeface="Corbel"/>
                <a:cs typeface="Corbel"/>
              </a:rPr>
              <a:t>видом </a:t>
            </a:r>
            <a:r>
              <a:rPr sz="3000" spc="-10" dirty="0">
                <a:latin typeface="Corbel"/>
                <a:cs typeface="Corbel"/>
              </a:rPr>
              <a:t>отчётности библиотеки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является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годовой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spc="-45" dirty="0">
                <a:latin typeface="Corbel"/>
                <a:cs typeface="Corbel"/>
              </a:rPr>
              <a:t>отчёт.</a:t>
            </a:r>
            <a:endParaRPr sz="3000">
              <a:latin typeface="Corbel"/>
              <a:cs typeface="Corbel"/>
            </a:endParaRPr>
          </a:p>
          <a:p>
            <a:pPr marL="294005" marR="706120" indent="-281940">
              <a:lnSpc>
                <a:spcPts val="324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373380" algn="l"/>
                <a:tab pos="374015" algn="l"/>
              </a:tabLst>
            </a:pPr>
            <a:r>
              <a:rPr dirty="0"/>
              <a:t>	</a:t>
            </a:r>
            <a:r>
              <a:rPr sz="3000" spc="-10" dirty="0">
                <a:latin typeface="Corbel"/>
                <a:cs typeface="Corbel"/>
              </a:rPr>
              <a:t>Библиотеки </a:t>
            </a:r>
            <a:r>
              <a:rPr sz="3000" spc="-5" dirty="0">
                <a:latin typeface="Corbel"/>
                <a:cs typeface="Corbel"/>
              </a:rPr>
              <a:t>составляют </a:t>
            </a:r>
            <a:r>
              <a:rPr sz="3000" spc="-15" dirty="0">
                <a:latin typeface="Corbel"/>
                <a:cs typeface="Corbel"/>
              </a:rPr>
              <a:t>отчёты двух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видов</a:t>
            </a:r>
            <a:r>
              <a:rPr sz="3000" dirty="0">
                <a:latin typeface="Corbel"/>
                <a:cs typeface="Corbel"/>
              </a:rPr>
              <a:t> - </a:t>
            </a:r>
            <a:r>
              <a:rPr sz="3000"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статистический</a:t>
            </a:r>
            <a:r>
              <a:rPr sz="3000" b="1" u="sng" spc="-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3195"/>
              </a:lnSpc>
            </a:pP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информационный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(текстовый).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416559"/>
            <a:ext cx="5024120" cy="10261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528954"/>
            <a:ext cx="44329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Статистический</a:t>
            </a:r>
            <a:r>
              <a:rPr sz="3600" spc="-50" dirty="0"/>
              <a:t> </a:t>
            </a:r>
            <a:r>
              <a:rPr sz="3600" spc="-20" dirty="0"/>
              <a:t>отчет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278636" y="1488761"/>
            <a:ext cx="6104890" cy="39744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200" spc="-20" dirty="0">
                <a:latin typeface="Corbel"/>
                <a:cs typeface="Corbel"/>
              </a:rPr>
              <a:t>Статистический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-25" dirty="0">
                <a:latin typeface="Corbel"/>
                <a:cs typeface="Corbel"/>
              </a:rPr>
              <a:t>отчет</a:t>
            </a:r>
            <a:r>
              <a:rPr sz="3200" spc="-1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составляют:</a:t>
            </a:r>
            <a:endParaRPr sz="32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i="1" spc="-15" dirty="0">
                <a:latin typeface="Corbel"/>
                <a:cs typeface="Corbel"/>
              </a:rPr>
              <a:t>количество</a:t>
            </a:r>
            <a:r>
              <a:rPr sz="3200" i="1" spc="-5" dirty="0">
                <a:latin typeface="Corbel"/>
                <a:cs typeface="Corbel"/>
              </a:rPr>
              <a:t> </a:t>
            </a:r>
            <a:r>
              <a:rPr sz="3200" i="1" spc="-10" dirty="0">
                <a:latin typeface="Corbel"/>
                <a:cs typeface="Corbel"/>
              </a:rPr>
              <a:t>читателей,</a:t>
            </a:r>
            <a:endParaRPr sz="32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i="1" spc="-10" dirty="0">
                <a:latin typeface="Corbel"/>
                <a:cs typeface="Corbel"/>
              </a:rPr>
              <a:t>книговыдача,</a:t>
            </a:r>
            <a:endParaRPr sz="32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i="1" spc="-5" dirty="0">
                <a:latin typeface="Corbel"/>
                <a:cs typeface="Corbel"/>
              </a:rPr>
              <a:t>посещаемость,</a:t>
            </a:r>
            <a:endParaRPr sz="32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i="1" spc="-5" dirty="0">
                <a:latin typeface="Corbel"/>
                <a:cs typeface="Corbel"/>
              </a:rPr>
              <a:t>книгообеспеченность,</a:t>
            </a:r>
            <a:endParaRPr sz="32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i="1" spc="-10" dirty="0">
                <a:latin typeface="Corbel"/>
                <a:cs typeface="Corbel"/>
              </a:rPr>
              <a:t>читаемость,</a:t>
            </a:r>
            <a:endParaRPr sz="3200">
              <a:latin typeface="Corbel"/>
              <a:cs typeface="Corbel"/>
            </a:endParaRPr>
          </a:p>
          <a:p>
            <a:pPr marL="294005" indent="-2819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4640" algn="l"/>
              </a:tabLst>
            </a:pPr>
            <a:r>
              <a:rPr sz="3200" i="1" spc="-5" dirty="0">
                <a:latin typeface="Corbel"/>
                <a:cs typeface="Corbel"/>
              </a:rPr>
              <a:t>обращаемость</a:t>
            </a:r>
            <a:r>
              <a:rPr sz="3200" i="1" spc="-25" dirty="0">
                <a:latin typeface="Corbel"/>
                <a:cs typeface="Corbel"/>
              </a:rPr>
              <a:t> </a:t>
            </a:r>
            <a:r>
              <a:rPr sz="3200" i="1" spc="-5" dirty="0">
                <a:latin typeface="Corbel"/>
                <a:cs typeface="Corbel"/>
              </a:rPr>
              <a:t>основного</a:t>
            </a:r>
            <a:r>
              <a:rPr sz="3200" i="1" spc="-55" dirty="0">
                <a:latin typeface="Corbel"/>
                <a:cs typeface="Corbel"/>
              </a:rPr>
              <a:t> </a:t>
            </a:r>
            <a:r>
              <a:rPr sz="3200" i="1" dirty="0">
                <a:latin typeface="Corbel"/>
                <a:cs typeface="Corbel"/>
              </a:rPr>
              <a:t>фонда.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9619" y="190500"/>
            <a:ext cx="598678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680" y="323786"/>
            <a:ext cx="5281930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25" dirty="0"/>
              <a:t>Статистический</a:t>
            </a:r>
            <a:r>
              <a:rPr sz="4300" spc="-90" dirty="0"/>
              <a:t> </a:t>
            </a:r>
            <a:r>
              <a:rPr sz="4300" spc="-25" dirty="0"/>
              <a:t>отчет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062355" y="1065784"/>
            <a:ext cx="7686675" cy="5590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95885" indent="-282575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400" b="1" spc="-5" dirty="0">
                <a:latin typeface="Corbel"/>
                <a:cs typeface="Corbel"/>
              </a:rPr>
              <a:t>Книгообеспеченность </a:t>
            </a:r>
            <a:r>
              <a:rPr sz="2400" dirty="0">
                <a:latin typeface="Corbel"/>
                <a:cs typeface="Corbel"/>
              </a:rPr>
              <a:t>- </a:t>
            </a:r>
            <a:r>
              <a:rPr sz="2400" i="1" dirty="0">
                <a:latin typeface="Corbel"/>
                <a:cs typeface="Corbel"/>
              </a:rPr>
              <a:t>среднее </a:t>
            </a:r>
            <a:r>
              <a:rPr sz="2400" i="1" spc="-5" dirty="0">
                <a:latin typeface="Corbel"/>
                <a:cs typeface="Corbel"/>
              </a:rPr>
              <a:t>число </a:t>
            </a:r>
            <a:r>
              <a:rPr sz="2400" i="1" spc="-10" dirty="0">
                <a:latin typeface="Corbel"/>
                <a:cs typeface="Corbel"/>
              </a:rPr>
              <a:t>библиотечных </a:t>
            </a:r>
            <a:r>
              <a:rPr sz="2400" i="1" spc="-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книг </a:t>
            </a:r>
            <a:r>
              <a:rPr sz="2400" i="1" spc="-5" dirty="0">
                <a:latin typeface="Corbel"/>
                <a:cs typeface="Corbel"/>
              </a:rPr>
              <a:t>(за исключением </a:t>
            </a:r>
            <a:r>
              <a:rPr sz="2400" i="1" spc="-10" dirty="0">
                <a:latin typeface="Corbel"/>
                <a:cs typeface="Corbel"/>
              </a:rPr>
              <a:t>учебников) </a:t>
            </a:r>
            <a:r>
              <a:rPr sz="2400" i="1" dirty="0">
                <a:latin typeface="Corbel"/>
                <a:cs typeface="Corbel"/>
              </a:rPr>
              <a:t>на </a:t>
            </a:r>
            <a:r>
              <a:rPr sz="2400" i="1" spc="-5" dirty="0">
                <a:latin typeface="Corbel"/>
                <a:cs typeface="Corbel"/>
              </a:rPr>
              <a:t>одного </a:t>
            </a:r>
            <a:r>
              <a:rPr sz="2400" i="1" dirty="0">
                <a:latin typeface="Corbel"/>
                <a:cs typeface="Corbel"/>
              </a:rPr>
              <a:t>читателя, </a:t>
            </a:r>
            <a:r>
              <a:rPr sz="2400" i="1" spc="5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определяется путем деления числа книг, числящихся </a:t>
            </a:r>
            <a:r>
              <a:rPr sz="2400" i="1" dirty="0">
                <a:latin typeface="Corbel"/>
                <a:cs typeface="Corbel"/>
              </a:rPr>
              <a:t>в </a:t>
            </a:r>
            <a:r>
              <a:rPr sz="2400" i="1" spc="-470" dirty="0">
                <a:latin typeface="Corbel"/>
                <a:cs typeface="Corbel"/>
              </a:rPr>
              <a:t> </a:t>
            </a:r>
            <a:r>
              <a:rPr sz="2400" i="1" spc="-10" dirty="0">
                <a:latin typeface="Corbel"/>
                <a:cs typeface="Corbel"/>
              </a:rPr>
              <a:t>библиотеке,</a:t>
            </a:r>
            <a:r>
              <a:rPr sz="2400" i="1" spc="-4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на</a:t>
            </a:r>
            <a:r>
              <a:rPr sz="2400" i="1" spc="-2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число</a:t>
            </a:r>
            <a:r>
              <a:rPr sz="2400" i="1" dirty="0">
                <a:latin typeface="Corbel"/>
                <a:cs typeface="Corbel"/>
              </a:rPr>
              <a:t> читателей.</a:t>
            </a:r>
            <a:endParaRPr sz="2400">
              <a:latin typeface="Corbel"/>
              <a:cs typeface="Corbel"/>
            </a:endParaRPr>
          </a:p>
          <a:p>
            <a:pPr marL="294640" marR="180340" indent="-28257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400" b="1" spc="-10" dirty="0">
                <a:latin typeface="Corbel"/>
                <a:cs typeface="Corbel"/>
              </a:rPr>
              <a:t>Посещаемость</a:t>
            </a:r>
            <a:r>
              <a:rPr sz="2400" b="1" spc="1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-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среднее</a:t>
            </a:r>
            <a:r>
              <a:rPr sz="2400" i="1" spc="5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число</a:t>
            </a:r>
            <a:r>
              <a:rPr sz="2400" i="1" spc="5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посещений</a:t>
            </a:r>
            <a:r>
              <a:rPr sz="2400" i="1" spc="1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библиотеки </a:t>
            </a:r>
            <a:r>
              <a:rPr sz="2400" i="1" spc="-47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одним </a:t>
            </a:r>
            <a:r>
              <a:rPr sz="2400" i="1" dirty="0">
                <a:latin typeface="Corbel"/>
                <a:cs typeface="Corbel"/>
              </a:rPr>
              <a:t>читателем, </a:t>
            </a:r>
            <a:r>
              <a:rPr sz="2400" i="1" spc="-5" dirty="0">
                <a:latin typeface="Corbel"/>
                <a:cs typeface="Corbel"/>
              </a:rPr>
              <a:t>определяется </a:t>
            </a:r>
            <a:r>
              <a:rPr sz="2400" i="1" dirty="0">
                <a:latin typeface="Corbel"/>
                <a:cs typeface="Corbel"/>
              </a:rPr>
              <a:t>делением </a:t>
            </a:r>
            <a:r>
              <a:rPr sz="2400" i="1" spc="-10" dirty="0">
                <a:latin typeface="Corbel"/>
                <a:cs typeface="Corbel"/>
              </a:rPr>
              <a:t>общего </a:t>
            </a:r>
            <a:r>
              <a:rPr sz="2400" i="1" spc="-5" dirty="0">
                <a:latin typeface="Corbel"/>
                <a:cs typeface="Corbel"/>
              </a:rPr>
              <a:t> </a:t>
            </a:r>
            <a:r>
              <a:rPr sz="2400" i="1" spc="-15" dirty="0">
                <a:latin typeface="Corbel"/>
                <a:cs typeface="Corbel"/>
              </a:rPr>
              <a:t>количества</a:t>
            </a:r>
            <a:r>
              <a:rPr sz="2400" i="1" spc="-1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посещений библиотеки</a:t>
            </a:r>
            <a:r>
              <a:rPr sz="2400" i="1" spc="-6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на </a:t>
            </a:r>
            <a:r>
              <a:rPr sz="2400" i="1" spc="-5" dirty="0">
                <a:latin typeface="Corbel"/>
                <a:cs typeface="Corbel"/>
              </a:rPr>
              <a:t>число</a:t>
            </a:r>
            <a:endParaRPr sz="2400">
              <a:latin typeface="Corbel"/>
              <a:cs typeface="Corbel"/>
            </a:endParaRPr>
          </a:p>
          <a:p>
            <a:pPr marL="294640" marR="1010285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Corbel"/>
                <a:cs typeface="Corbel"/>
              </a:rPr>
              <a:t>читателей.</a:t>
            </a:r>
            <a:r>
              <a:rPr sz="2400" i="1" spc="-4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(Необходимо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учитывать</a:t>
            </a:r>
            <a:r>
              <a:rPr sz="2400" spc="-7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специфику </a:t>
            </a:r>
            <a:r>
              <a:rPr sz="2400" spc="-46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библиотеки образовательного </a:t>
            </a:r>
            <a:r>
              <a:rPr sz="2400" spc="-5" dirty="0">
                <a:latin typeface="Corbel"/>
                <a:cs typeface="Corbel"/>
              </a:rPr>
              <a:t>учреждения, 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обслуживающей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разные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возрастные</a:t>
            </a:r>
            <a:r>
              <a:rPr sz="2400" spc="-8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группы,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400" spc="-5" dirty="0">
                <a:latin typeface="Corbel"/>
                <a:cs typeface="Corbel"/>
              </a:rPr>
              <a:t>характеризующиеся</a:t>
            </a:r>
            <a:r>
              <a:rPr sz="2400" spc="-7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различной</a:t>
            </a:r>
            <a:r>
              <a:rPr sz="2400" spc="-5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скоростью</a:t>
            </a:r>
            <a:r>
              <a:rPr sz="2400" spc="-5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</a:t>
            </a:r>
            <a:endParaRPr sz="2400">
              <a:latin typeface="Corbel"/>
              <a:cs typeface="Corbel"/>
            </a:endParaRPr>
          </a:p>
          <a:p>
            <a:pPr marL="294640" marR="5080">
              <a:lnSpc>
                <a:spcPct val="100000"/>
              </a:lnSpc>
            </a:pPr>
            <a:r>
              <a:rPr sz="2400" dirty="0">
                <a:latin typeface="Corbel"/>
                <a:cs typeface="Corbel"/>
              </a:rPr>
              <a:t>интенсивностью чтения.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Посещаемость становится </a:t>
            </a:r>
            <a:r>
              <a:rPr sz="2400" dirty="0">
                <a:latin typeface="Corbel"/>
                <a:cs typeface="Corbel"/>
              </a:rPr>
              <a:t> особенно ярким </a:t>
            </a:r>
            <a:r>
              <a:rPr sz="2400" spc="-10" dirty="0">
                <a:latin typeface="Corbel"/>
                <a:cs typeface="Corbel"/>
              </a:rPr>
              <a:t>показателем, </a:t>
            </a:r>
            <a:r>
              <a:rPr sz="2400" dirty="0">
                <a:latin typeface="Corbel"/>
                <a:cs typeface="Corbel"/>
              </a:rPr>
              <a:t>если ее </a:t>
            </a:r>
            <a:r>
              <a:rPr sz="2400" spc="-5" dirty="0">
                <a:latin typeface="Corbel"/>
                <a:cs typeface="Corbel"/>
              </a:rPr>
              <a:t>исчислять </a:t>
            </a:r>
            <a:r>
              <a:rPr sz="2400" dirty="0">
                <a:latin typeface="Corbel"/>
                <a:cs typeface="Corbel"/>
              </a:rPr>
              <a:t> </a:t>
            </a:r>
            <a:r>
              <a:rPr sz="2400" spc="-30" dirty="0">
                <a:latin typeface="Corbel"/>
                <a:cs typeface="Corbel"/>
              </a:rPr>
              <a:t>отдельно </a:t>
            </a:r>
            <a:r>
              <a:rPr sz="2400" dirty="0">
                <a:latin typeface="Corbel"/>
                <a:cs typeface="Corbel"/>
              </a:rPr>
              <a:t>для </a:t>
            </a:r>
            <a:r>
              <a:rPr sz="2400" spc="-5" dirty="0">
                <a:latin typeface="Corbel"/>
                <a:cs typeface="Corbel"/>
              </a:rPr>
              <a:t>начальной </a:t>
            </a:r>
            <a:r>
              <a:rPr sz="2400" spc="-30" dirty="0">
                <a:latin typeface="Corbel"/>
                <a:cs typeface="Corbel"/>
              </a:rPr>
              <a:t>щколы, </a:t>
            </a:r>
            <a:r>
              <a:rPr sz="2400" spc="-10" dirty="0">
                <a:latin typeface="Corbel"/>
                <a:cs typeface="Corbel"/>
              </a:rPr>
              <a:t>учащихся </a:t>
            </a:r>
            <a:r>
              <a:rPr sz="2400" dirty="0">
                <a:latin typeface="Corbel"/>
                <a:cs typeface="Corbel"/>
              </a:rPr>
              <a:t>5-9 </a:t>
            </a:r>
            <a:r>
              <a:rPr sz="2400" spc="-10" dirty="0">
                <a:latin typeface="Corbel"/>
                <a:cs typeface="Corbel"/>
              </a:rPr>
              <a:t>классов </a:t>
            </a:r>
            <a:r>
              <a:rPr sz="2400" dirty="0">
                <a:latin typeface="Corbel"/>
                <a:cs typeface="Corbel"/>
              </a:rPr>
              <a:t>и </a:t>
            </a:r>
            <a:r>
              <a:rPr sz="2400" spc="-47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для</a:t>
            </a:r>
            <a:r>
              <a:rPr sz="2400" spc="-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старшеклассников).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60" y="142239"/>
            <a:ext cx="5024120" cy="10261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94752" y="253936"/>
            <a:ext cx="44342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Статистический</a:t>
            </a:r>
            <a:r>
              <a:rPr sz="3600" spc="-45" dirty="0"/>
              <a:t> </a:t>
            </a:r>
            <a:r>
              <a:rPr sz="3600" spc="-20" dirty="0"/>
              <a:t>отчет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062355" y="1133728"/>
            <a:ext cx="7821930" cy="512572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94640" marR="5080" indent="-282575">
              <a:lnSpc>
                <a:spcPts val="2600"/>
              </a:lnSpc>
              <a:spcBef>
                <a:spcPts val="72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b="1" spc="-10" dirty="0">
                <a:latin typeface="Corbel"/>
                <a:cs typeface="Corbel"/>
              </a:rPr>
              <a:t>Обращаемость</a:t>
            </a:r>
            <a:r>
              <a:rPr sz="2700" b="1" spc="3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-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i="1" dirty="0">
                <a:latin typeface="Corbel"/>
                <a:cs typeface="Corbel"/>
              </a:rPr>
              <a:t>среднее</a:t>
            </a:r>
            <a:r>
              <a:rPr sz="2700" i="1" spc="-15" dirty="0">
                <a:latin typeface="Corbel"/>
                <a:cs typeface="Corbel"/>
              </a:rPr>
              <a:t> </a:t>
            </a:r>
            <a:r>
              <a:rPr sz="2700" i="1" dirty="0">
                <a:latin typeface="Corbel"/>
                <a:cs typeface="Corbel"/>
              </a:rPr>
              <a:t>число </a:t>
            </a:r>
            <a:r>
              <a:rPr sz="2700" i="1" spc="-5" dirty="0">
                <a:latin typeface="Corbel"/>
                <a:cs typeface="Corbel"/>
              </a:rPr>
              <a:t>выдач</a:t>
            </a:r>
            <a:r>
              <a:rPr sz="2700" i="1" dirty="0">
                <a:latin typeface="Corbel"/>
                <a:cs typeface="Corbel"/>
              </a:rPr>
              <a:t> </a:t>
            </a:r>
            <a:r>
              <a:rPr sz="2700" i="1" spc="-5" dirty="0">
                <a:latin typeface="Corbel"/>
                <a:cs typeface="Corbel"/>
              </a:rPr>
              <a:t>одной </a:t>
            </a:r>
            <a:r>
              <a:rPr sz="2700" i="1" dirty="0">
                <a:latin typeface="Corbel"/>
                <a:cs typeface="Corbel"/>
              </a:rPr>
              <a:t>книги</a:t>
            </a:r>
            <a:r>
              <a:rPr sz="2700" dirty="0">
                <a:latin typeface="Corbel"/>
                <a:cs typeface="Corbel"/>
              </a:rPr>
              <a:t>,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25" dirty="0">
                <a:latin typeface="Corbel"/>
                <a:cs typeface="Corbel"/>
              </a:rPr>
              <a:t>определяется</a:t>
            </a:r>
            <a:r>
              <a:rPr sz="2700" spc="30" dirty="0">
                <a:latin typeface="Corbel"/>
                <a:cs typeface="Corbel"/>
              </a:rPr>
              <a:t> </a:t>
            </a:r>
            <a:r>
              <a:rPr sz="27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делением</a:t>
            </a:r>
            <a:r>
              <a:rPr sz="2700" u="sng" spc="-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количества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книговыдач</a:t>
            </a:r>
            <a:endParaRPr sz="2700">
              <a:latin typeface="Corbel"/>
              <a:cs typeface="Corbel"/>
            </a:endParaRPr>
          </a:p>
          <a:p>
            <a:pPr marL="294640" marR="914400">
              <a:lnSpc>
                <a:spcPct val="80200"/>
              </a:lnSpc>
              <a:spcBef>
                <a:spcPts val="5"/>
              </a:spcBef>
            </a:pPr>
            <a:r>
              <a:rPr sz="2700" dirty="0">
                <a:latin typeface="Corbel"/>
                <a:cs typeface="Corbel"/>
              </a:rPr>
              <a:t>на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количество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книг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(документов)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фонде 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библиотеки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(Обращаемость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литературы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для</a:t>
            </a:r>
            <a:endParaRPr sz="2700">
              <a:latin typeface="Corbel"/>
              <a:cs typeface="Corbel"/>
            </a:endParaRPr>
          </a:p>
          <a:p>
            <a:pPr marL="294640">
              <a:lnSpc>
                <a:spcPts val="2270"/>
              </a:lnSpc>
            </a:pPr>
            <a:r>
              <a:rPr sz="2700" spc="-5" dirty="0">
                <a:latin typeface="Corbel"/>
                <a:cs typeface="Corbel"/>
              </a:rPr>
              <a:t>младших</a:t>
            </a:r>
            <a:r>
              <a:rPr sz="2700" spc="-45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школьников,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как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правило,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значительно</a:t>
            </a:r>
            <a:endParaRPr sz="2700">
              <a:latin typeface="Corbel"/>
              <a:cs typeface="Corbel"/>
            </a:endParaRPr>
          </a:p>
          <a:p>
            <a:pPr marL="294640" marR="13970">
              <a:lnSpc>
                <a:spcPct val="80000"/>
              </a:lnSpc>
              <a:spcBef>
                <a:spcPts val="315"/>
              </a:spcBef>
            </a:pPr>
            <a:r>
              <a:rPr sz="2700" dirty="0">
                <a:latin typeface="Corbel"/>
                <a:cs typeface="Corbel"/>
              </a:rPr>
              <a:t>выше </a:t>
            </a:r>
            <a:r>
              <a:rPr sz="2700" spc="-5" dirty="0">
                <a:latin typeface="Corbel"/>
                <a:cs typeface="Corbel"/>
              </a:rPr>
              <a:t>из-за </a:t>
            </a:r>
            <a:r>
              <a:rPr sz="2700" spc="-10" dirty="0">
                <a:latin typeface="Corbel"/>
                <a:cs typeface="Corbel"/>
              </a:rPr>
              <a:t>небольшого объема </a:t>
            </a:r>
            <a:r>
              <a:rPr sz="2700" spc="-5" dirty="0">
                <a:latin typeface="Corbel"/>
                <a:cs typeface="Corbel"/>
              </a:rPr>
              <a:t>книг </a:t>
            </a:r>
            <a:r>
              <a:rPr sz="2700" dirty="0">
                <a:latin typeface="Corbel"/>
                <a:cs typeface="Corbel"/>
              </a:rPr>
              <a:t>для малышей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и </a:t>
            </a:r>
            <a:r>
              <a:rPr sz="2700" spc="-5" dirty="0">
                <a:latin typeface="Corbel"/>
                <a:cs typeface="Corbel"/>
              </a:rPr>
              <a:t>их частого </a:t>
            </a:r>
            <a:r>
              <a:rPr sz="2700" dirty="0">
                <a:latin typeface="Corbel"/>
                <a:cs typeface="Corbel"/>
              </a:rPr>
              <a:t>обмена. </a:t>
            </a:r>
            <a:r>
              <a:rPr sz="2700" spc="-10" dirty="0">
                <a:latin typeface="Corbel"/>
                <a:cs typeface="Corbel"/>
              </a:rPr>
              <a:t>Вследствие </a:t>
            </a:r>
            <a:r>
              <a:rPr sz="2700" spc="-5" dirty="0">
                <a:latin typeface="Corbel"/>
                <a:cs typeface="Corbel"/>
              </a:rPr>
              <a:t>этого, кроме 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общего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показателя</a:t>
            </a:r>
            <a:r>
              <a:rPr sz="2700" spc="2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обращаемости,</a:t>
            </a:r>
            <a:endParaRPr sz="2700">
              <a:latin typeface="Corbel"/>
              <a:cs typeface="Corbel"/>
            </a:endParaRPr>
          </a:p>
          <a:p>
            <a:pPr marL="294640">
              <a:lnSpc>
                <a:spcPts val="2280"/>
              </a:lnSpc>
            </a:pPr>
            <a:r>
              <a:rPr sz="2700" spc="-15" dirty="0">
                <a:latin typeface="Corbel"/>
                <a:cs typeface="Corbel"/>
              </a:rPr>
              <a:t>целесообразно</a:t>
            </a:r>
            <a:r>
              <a:rPr sz="2700" spc="-5" dirty="0">
                <a:latin typeface="Corbel"/>
                <a:cs typeface="Corbel"/>
              </a:rPr>
              <a:t> вычислять данный</a:t>
            </a:r>
            <a:r>
              <a:rPr sz="2700" spc="-20" dirty="0">
                <a:latin typeface="Corbel"/>
                <a:cs typeface="Corbel"/>
              </a:rPr>
              <a:t> показатель</a:t>
            </a:r>
            <a:r>
              <a:rPr sz="2700" spc="2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и</a:t>
            </a:r>
            <a:endParaRPr sz="2700">
              <a:latin typeface="Corbel"/>
              <a:cs typeface="Corbel"/>
            </a:endParaRPr>
          </a:p>
          <a:p>
            <a:pPr marL="294640" marR="617855">
              <a:lnSpc>
                <a:spcPct val="79700"/>
              </a:lnSpc>
              <a:spcBef>
                <a:spcPts val="340"/>
              </a:spcBef>
            </a:pPr>
            <a:r>
              <a:rPr sz="2700" spc="-10" dirty="0">
                <a:latin typeface="Corbel"/>
                <a:cs typeface="Corbel"/>
              </a:rPr>
              <a:t>по </a:t>
            </a:r>
            <a:r>
              <a:rPr sz="2700" spc="-5" dirty="0">
                <a:latin typeface="Corbel"/>
                <a:cs typeface="Corbel"/>
              </a:rPr>
              <a:t>возрастным группам </a:t>
            </a:r>
            <a:r>
              <a:rPr sz="2700" spc="-15" dirty="0">
                <a:latin typeface="Corbel"/>
                <a:cs typeface="Corbel"/>
              </a:rPr>
              <a:t>читателей </a:t>
            </a:r>
            <a:r>
              <a:rPr sz="2700" dirty="0">
                <a:latin typeface="Corbel"/>
                <a:cs typeface="Corbel"/>
              </a:rPr>
              <a:t>аналогично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показателю</a:t>
            </a:r>
            <a:r>
              <a:rPr sz="2700" spc="1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посещаемости).</a:t>
            </a:r>
            <a:endParaRPr sz="2700">
              <a:latin typeface="Corbel"/>
              <a:cs typeface="Corbel"/>
            </a:endParaRPr>
          </a:p>
          <a:p>
            <a:pPr marL="294640" marR="203200" indent="-282575">
              <a:lnSpc>
                <a:spcPct val="79900"/>
              </a:lnSpc>
              <a:spcBef>
                <a:spcPts val="61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700" b="1" spc="-5" dirty="0">
                <a:latin typeface="Corbel"/>
                <a:cs typeface="Corbel"/>
              </a:rPr>
              <a:t>Читаемость </a:t>
            </a:r>
            <a:r>
              <a:rPr sz="2700" dirty="0">
                <a:latin typeface="Corbel"/>
                <a:cs typeface="Corbel"/>
              </a:rPr>
              <a:t>- </a:t>
            </a:r>
            <a:r>
              <a:rPr sz="2700" i="1" spc="-5" dirty="0">
                <a:latin typeface="Corbel"/>
                <a:cs typeface="Corbel"/>
              </a:rPr>
              <a:t>среднее </a:t>
            </a:r>
            <a:r>
              <a:rPr sz="2700" i="1" dirty="0">
                <a:latin typeface="Corbel"/>
                <a:cs typeface="Corbel"/>
              </a:rPr>
              <a:t>число </a:t>
            </a:r>
            <a:r>
              <a:rPr sz="2700" i="1" spc="-5" dirty="0">
                <a:latin typeface="Corbel"/>
                <a:cs typeface="Corbel"/>
              </a:rPr>
              <a:t>книг, </a:t>
            </a:r>
            <a:r>
              <a:rPr sz="2700" i="1" dirty="0">
                <a:latin typeface="Corbel"/>
                <a:cs typeface="Corbel"/>
              </a:rPr>
              <a:t>выданных </a:t>
            </a:r>
            <a:r>
              <a:rPr sz="2700" i="1" spc="5" dirty="0">
                <a:latin typeface="Corbel"/>
                <a:cs typeface="Corbel"/>
              </a:rPr>
              <a:t> </a:t>
            </a:r>
            <a:r>
              <a:rPr sz="2700" i="1" spc="-5" dirty="0">
                <a:latin typeface="Corbel"/>
                <a:cs typeface="Corbel"/>
              </a:rPr>
              <a:t>одному </a:t>
            </a:r>
            <a:r>
              <a:rPr sz="2700" i="1" dirty="0">
                <a:latin typeface="Corbel"/>
                <a:cs typeface="Corbel"/>
              </a:rPr>
              <a:t>читателю</a:t>
            </a:r>
            <a:r>
              <a:rPr sz="2700" dirty="0">
                <a:latin typeface="Corbel"/>
                <a:cs typeface="Corbel"/>
              </a:rPr>
              <a:t>, </a:t>
            </a:r>
            <a:r>
              <a:rPr sz="2700" spc="-25" dirty="0">
                <a:latin typeface="Corbel"/>
                <a:cs typeface="Corbel"/>
              </a:rPr>
              <a:t>определяется </a:t>
            </a:r>
            <a:r>
              <a:rPr sz="2700" i="1" dirty="0">
                <a:latin typeface="Corbel"/>
                <a:cs typeface="Corbel"/>
              </a:rPr>
              <a:t>путем деления </a:t>
            </a:r>
            <a:r>
              <a:rPr sz="2700" i="1" spc="-530" dirty="0">
                <a:latin typeface="Corbel"/>
                <a:cs typeface="Corbel"/>
              </a:rPr>
              <a:t> </a:t>
            </a:r>
            <a:r>
              <a:rPr sz="2700" i="1" spc="-10" dirty="0">
                <a:latin typeface="Corbel"/>
                <a:cs typeface="Corbel"/>
              </a:rPr>
              <a:t>количества</a:t>
            </a:r>
            <a:r>
              <a:rPr sz="2700" i="1" spc="-20" dirty="0">
                <a:latin typeface="Corbel"/>
                <a:cs typeface="Corbel"/>
              </a:rPr>
              <a:t> </a:t>
            </a:r>
            <a:r>
              <a:rPr sz="2700" i="1" dirty="0">
                <a:latin typeface="Corbel"/>
                <a:cs typeface="Corbel"/>
              </a:rPr>
              <a:t>книг,</a:t>
            </a:r>
            <a:r>
              <a:rPr sz="2700" i="1" spc="-35" dirty="0">
                <a:latin typeface="Corbel"/>
                <a:cs typeface="Corbel"/>
              </a:rPr>
              <a:t> </a:t>
            </a:r>
            <a:r>
              <a:rPr sz="2700" i="1" spc="-5" dirty="0">
                <a:latin typeface="Corbel"/>
                <a:cs typeface="Corbel"/>
              </a:rPr>
              <a:t>выданных</a:t>
            </a:r>
            <a:r>
              <a:rPr sz="2700" i="1" spc="-15" dirty="0">
                <a:latin typeface="Corbel"/>
                <a:cs typeface="Corbel"/>
              </a:rPr>
              <a:t> </a:t>
            </a:r>
            <a:r>
              <a:rPr sz="2700" i="1" spc="-5" dirty="0">
                <a:latin typeface="Corbel"/>
                <a:cs typeface="Corbel"/>
              </a:rPr>
              <a:t>за</a:t>
            </a:r>
            <a:r>
              <a:rPr sz="2700" i="1" dirty="0">
                <a:latin typeface="Corbel"/>
                <a:cs typeface="Corbel"/>
              </a:rPr>
              <a:t> год,</a:t>
            </a:r>
            <a:r>
              <a:rPr sz="2700" i="1" spc="-20" dirty="0">
                <a:latin typeface="Corbel"/>
                <a:cs typeface="Corbel"/>
              </a:rPr>
              <a:t> </a:t>
            </a:r>
            <a:r>
              <a:rPr sz="2700" i="1" dirty="0">
                <a:latin typeface="Corbel"/>
                <a:cs typeface="Corbel"/>
              </a:rPr>
              <a:t>на</a:t>
            </a:r>
            <a:r>
              <a:rPr sz="2700" i="1" spc="-25" dirty="0">
                <a:latin typeface="Corbel"/>
                <a:cs typeface="Corbel"/>
              </a:rPr>
              <a:t> </a:t>
            </a:r>
            <a:r>
              <a:rPr sz="2700" i="1" dirty="0">
                <a:latin typeface="Corbel"/>
                <a:cs typeface="Corbel"/>
              </a:rPr>
              <a:t>число</a:t>
            </a:r>
            <a:endParaRPr sz="2700">
              <a:latin typeface="Corbel"/>
              <a:cs typeface="Corbel"/>
            </a:endParaRPr>
          </a:p>
          <a:p>
            <a:pPr marL="294640">
              <a:lnSpc>
                <a:spcPts val="2600"/>
              </a:lnSpc>
            </a:pPr>
            <a:r>
              <a:rPr sz="2700" i="1" dirty="0">
                <a:latin typeface="Corbel"/>
                <a:cs typeface="Corbel"/>
              </a:rPr>
              <a:t>читателей</a:t>
            </a:r>
            <a:r>
              <a:rPr sz="2700" i="1" spc="-50" dirty="0">
                <a:latin typeface="Corbel"/>
                <a:cs typeface="Corbel"/>
              </a:rPr>
              <a:t> </a:t>
            </a:r>
            <a:r>
              <a:rPr sz="2700" i="1" spc="-5" dirty="0">
                <a:latin typeface="Corbel"/>
                <a:cs typeface="Corbel"/>
              </a:rPr>
              <a:t>библиотеки</a:t>
            </a:r>
            <a:r>
              <a:rPr sz="2700" spc="-5" dirty="0">
                <a:latin typeface="Corbel"/>
                <a:cs typeface="Corbel"/>
              </a:rPr>
              <a:t>.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780" y="337820"/>
            <a:ext cx="598678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470534"/>
            <a:ext cx="528193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25" dirty="0"/>
              <a:t>Статистический</a:t>
            </a:r>
            <a:r>
              <a:rPr sz="4300" spc="-65" dirty="0"/>
              <a:t> </a:t>
            </a:r>
            <a:r>
              <a:rPr sz="4300" spc="-30" dirty="0"/>
              <a:t>отчет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278636" y="1311021"/>
            <a:ext cx="7141845" cy="458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005" indent="-281940">
              <a:lnSpc>
                <a:spcPts val="3080"/>
              </a:lnSpc>
              <a:spcBef>
                <a:spcPts val="10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20" dirty="0">
                <a:latin typeface="Corbel"/>
                <a:cs typeface="Corbel"/>
              </a:rPr>
              <a:t>Статистические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показатели</a:t>
            </a:r>
            <a:r>
              <a:rPr sz="2700" spc="60" dirty="0">
                <a:latin typeface="Corbel"/>
                <a:cs typeface="Corbel"/>
              </a:rPr>
              <a:t> 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ежедневно</a:t>
            </a:r>
            <a:endParaRPr sz="2700">
              <a:latin typeface="Corbel"/>
              <a:cs typeface="Corbel"/>
            </a:endParaRPr>
          </a:p>
          <a:p>
            <a:pPr marL="294005" marR="5080">
              <a:lnSpc>
                <a:spcPts val="2920"/>
              </a:lnSpc>
              <a:spcBef>
                <a:spcPts val="200"/>
              </a:spcBef>
            </a:pPr>
            <a:r>
              <a:rPr sz="2700" spc="-10" dirty="0">
                <a:latin typeface="Corbel"/>
                <a:cs typeface="Corbel"/>
              </a:rPr>
              <a:t>учитываются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дневнике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библиотеки</a:t>
            </a:r>
            <a:r>
              <a:rPr sz="2700" spc="-10" dirty="0">
                <a:latin typeface="Corbel"/>
                <a:cs typeface="Corbel"/>
              </a:rPr>
              <a:t>, </a:t>
            </a:r>
            <a:r>
              <a:rPr sz="2700" spc="-5" dirty="0">
                <a:latin typeface="Corbel"/>
                <a:cs typeface="Corbel"/>
              </a:rPr>
              <a:t>итоги 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30" dirty="0">
                <a:latin typeface="Corbel"/>
                <a:cs typeface="Corbel"/>
              </a:rPr>
              <a:t>подводятся</a:t>
            </a:r>
            <a:r>
              <a:rPr sz="2700" spc="1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30" dirty="0">
                <a:latin typeface="Corbel"/>
                <a:cs typeface="Corbel"/>
              </a:rPr>
              <a:t>конце</a:t>
            </a:r>
            <a:r>
              <a:rPr sz="2700" spc="-10" dirty="0">
                <a:latin typeface="Corbel"/>
                <a:cs typeface="Corbel"/>
              </a:rPr>
              <a:t> каждого </a:t>
            </a:r>
            <a:r>
              <a:rPr sz="2700" spc="-20" dirty="0">
                <a:latin typeface="Corbel"/>
                <a:cs typeface="Corbel"/>
              </a:rPr>
              <a:t>месяца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или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года.</a:t>
            </a:r>
            <a:endParaRPr sz="2700">
              <a:latin typeface="Corbel"/>
              <a:cs typeface="Corbel"/>
            </a:endParaRPr>
          </a:p>
          <a:p>
            <a:pPr marL="294005" marR="485140" indent="-281940">
              <a:lnSpc>
                <a:spcPts val="2900"/>
              </a:lnSpc>
              <a:spcBef>
                <a:spcPts val="62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20" dirty="0">
                <a:latin typeface="Corbel"/>
                <a:cs typeface="Corbel"/>
              </a:rPr>
              <a:t>Наряду</a:t>
            </a:r>
            <a:r>
              <a:rPr sz="2700" spc="1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с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единицами </a:t>
            </a:r>
            <a:r>
              <a:rPr sz="2700" dirty="0">
                <a:latin typeface="Corbel"/>
                <a:cs typeface="Corbel"/>
              </a:rPr>
              <a:t>и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показателями</a:t>
            </a:r>
            <a:r>
              <a:rPr sz="2700" spc="15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учета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работы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библиотеки,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отраженными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</a:t>
            </a:r>
            <a:endParaRPr sz="2700">
              <a:latin typeface="Corbel"/>
              <a:cs typeface="Corbel"/>
            </a:endParaRPr>
          </a:p>
          <a:p>
            <a:pPr marL="294005" marR="130175">
              <a:lnSpc>
                <a:spcPts val="2920"/>
              </a:lnSpc>
              <a:spcBef>
                <a:spcPts val="10"/>
              </a:spcBef>
            </a:pPr>
            <a:r>
              <a:rPr sz="2700" spc="-15" dirty="0">
                <a:latin typeface="Corbel"/>
                <a:cs typeface="Corbel"/>
              </a:rPr>
              <a:t>соответствующих</a:t>
            </a:r>
            <a:r>
              <a:rPr sz="2700" spc="25" dirty="0">
                <a:latin typeface="Corbel"/>
                <a:cs typeface="Corbel"/>
              </a:rPr>
              <a:t> </a:t>
            </a:r>
            <a:r>
              <a:rPr sz="2700" spc="-35" dirty="0">
                <a:latin typeface="Corbel"/>
                <a:cs typeface="Corbel"/>
              </a:rPr>
              <a:t>ГОСТах,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планах </a:t>
            </a:r>
            <a:r>
              <a:rPr sz="2700" dirty="0">
                <a:latin typeface="Corbel"/>
                <a:cs typeface="Corbel"/>
              </a:rPr>
              <a:t>и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отчетах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библиотеки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большое</a:t>
            </a:r>
            <a:r>
              <a:rPr sz="2700" spc="-5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значение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имеют</a:t>
            </a:r>
            <a:endParaRPr sz="2700">
              <a:latin typeface="Corbel"/>
              <a:cs typeface="Corbel"/>
            </a:endParaRPr>
          </a:p>
          <a:p>
            <a:pPr marL="294005" marR="120014">
              <a:lnSpc>
                <a:spcPts val="2920"/>
              </a:lnSpc>
            </a:pPr>
            <a:r>
              <a:rPr sz="2700" b="1" spc="-15" dirty="0">
                <a:latin typeface="Corbel"/>
                <a:cs typeface="Corbel"/>
              </a:rPr>
              <a:t>дополнительные</a:t>
            </a:r>
            <a:r>
              <a:rPr sz="2700" b="1" spc="35" dirty="0">
                <a:latin typeface="Corbel"/>
                <a:cs typeface="Corbel"/>
              </a:rPr>
              <a:t> </a:t>
            </a:r>
            <a:r>
              <a:rPr sz="2700" b="1" spc="-20" dirty="0">
                <a:latin typeface="Corbel"/>
                <a:cs typeface="Corbel"/>
              </a:rPr>
              <a:t>показатели</a:t>
            </a:r>
            <a:r>
              <a:rPr sz="2700" b="1" spc="6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(не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требующие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единообразия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spc="-25" dirty="0">
                <a:latin typeface="Corbel"/>
                <a:cs typeface="Corbel"/>
              </a:rPr>
              <a:t>учете):</a:t>
            </a:r>
            <a:r>
              <a:rPr sz="2700" spc="-1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количество</a:t>
            </a:r>
            <a:endParaRPr sz="2700">
              <a:latin typeface="Corbel"/>
              <a:cs typeface="Corbel"/>
            </a:endParaRPr>
          </a:p>
          <a:p>
            <a:pPr marL="294005">
              <a:lnSpc>
                <a:spcPts val="2700"/>
              </a:lnSpc>
            </a:pPr>
            <a:r>
              <a:rPr sz="2700" spc="-5" dirty="0">
                <a:latin typeface="Corbel"/>
                <a:cs typeface="Corbel"/>
              </a:rPr>
              <a:t>библиографических</a:t>
            </a:r>
            <a:r>
              <a:rPr sz="2700" spc="-7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уроков, </a:t>
            </a:r>
            <a:r>
              <a:rPr sz="2700" spc="-10" dirty="0">
                <a:latin typeface="Corbel"/>
                <a:cs typeface="Corbel"/>
              </a:rPr>
              <a:t>выполненных</a:t>
            </a:r>
            <a:endParaRPr sz="2700">
              <a:latin typeface="Corbel"/>
              <a:cs typeface="Corbel"/>
            </a:endParaRPr>
          </a:p>
          <a:p>
            <a:pPr marL="294005" marR="138430">
              <a:lnSpc>
                <a:spcPts val="2920"/>
              </a:lnSpc>
              <a:spcBef>
                <a:spcPts val="204"/>
              </a:spcBef>
            </a:pPr>
            <a:r>
              <a:rPr sz="2700" spc="-5" dirty="0">
                <a:latin typeface="Corbel"/>
                <a:cs typeface="Corbel"/>
              </a:rPr>
              <a:t>библиографических справок, </a:t>
            </a:r>
            <a:r>
              <a:rPr sz="2700" spc="-10" dirty="0">
                <a:latin typeface="Corbel"/>
                <a:cs typeface="Corbel"/>
              </a:rPr>
              <a:t>эффективность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выставок,</a:t>
            </a:r>
            <a:r>
              <a:rPr sz="2700" spc="1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посещение</a:t>
            </a:r>
            <a:r>
              <a:rPr sz="2700" spc="-5" dirty="0">
                <a:latin typeface="Corbel"/>
                <a:cs typeface="Corbel"/>
              </a:rPr>
              <a:t> мероприятий </a:t>
            </a:r>
            <a:r>
              <a:rPr sz="2700" dirty="0">
                <a:latin typeface="Corbel"/>
                <a:cs typeface="Corbel"/>
              </a:rPr>
              <a:t>и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пр.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416559"/>
            <a:ext cx="5593080" cy="10261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528954"/>
            <a:ext cx="49999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Информационный</a:t>
            </a:r>
            <a:r>
              <a:rPr sz="3600" spc="-125" dirty="0"/>
              <a:t> </a:t>
            </a:r>
            <a:r>
              <a:rPr sz="3600" spc="-20" dirty="0"/>
              <a:t>отчёт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134427" y="1303273"/>
            <a:ext cx="7431405" cy="51638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4005" marR="182245" indent="-281940">
              <a:lnSpc>
                <a:spcPct val="90000"/>
              </a:lnSpc>
              <a:spcBef>
                <a:spcPts val="459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b="1" spc="-10" dirty="0">
                <a:latin typeface="Corbel"/>
                <a:cs typeface="Corbel"/>
              </a:rPr>
              <a:t>Информационный</a:t>
            </a:r>
            <a:r>
              <a:rPr sz="3000" b="1" spc="3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отчёт</a:t>
            </a:r>
            <a:r>
              <a:rPr sz="3000" b="1" spc="-3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представляет </a:t>
            </a:r>
            <a:r>
              <a:rPr sz="3000" spc="-5" dirty="0">
                <a:latin typeface="Corbel"/>
                <a:cs typeface="Corbel"/>
              </a:rPr>
              <a:t> собой </a:t>
            </a:r>
            <a:r>
              <a:rPr sz="3000" dirty="0">
                <a:latin typeface="Corbel"/>
                <a:cs typeface="Corbel"/>
              </a:rPr>
              <a:t>всесторонний </a:t>
            </a:r>
            <a:r>
              <a:rPr sz="3000" spc="-5" dirty="0">
                <a:latin typeface="Corbel"/>
                <a:cs typeface="Corbel"/>
              </a:rPr>
              <a:t>анализ </a:t>
            </a:r>
            <a:r>
              <a:rPr sz="3000" spc="-15" dirty="0">
                <a:latin typeface="Corbel"/>
                <a:cs typeface="Corbel"/>
              </a:rPr>
              <a:t>деятельности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би</a:t>
            </a:r>
            <a:r>
              <a:rPr sz="3000" spc="-30" dirty="0">
                <a:latin typeface="Corbel"/>
                <a:cs typeface="Corbel"/>
              </a:rPr>
              <a:t>б</a:t>
            </a:r>
            <a:r>
              <a:rPr sz="3000" spc="-5" dirty="0">
                <a:latin typeface="Corbel"/>
                <a:cs typeface="Corbel"/>
              </a:rPr>
              <a:t>лиот</a:t>
            </a:r>
            <a:r>
              <a:rPr sz="3000" spc="5" dirty="0">
                <a:latin typeface="Corbel"/>
                <a:cs typeface="Corbel"/>
              </a:rPr>
              <a:t>е</a:t>
            </a:r>
            <a:r>
              <a:rPr sz="3000" spc="-5" dirty="0">
                <a:latin typeface="Corbel"/>
                <a:cs typeface="Corbel"/>
              </a:rPr>
              <a:t>к</a:t>
            </a:r>
            <a:r>
              <a:rPr sz="3000" spc="-10" dirty="0">
                <a:latin typeface="Corbel"/>
                <a:cs typeface="Corbel"/>
              </a:rPr>
              <a:t>и</a:t>
            </a:r>
            <a:r>
              <a:rPr sz="3000" dirty="0">
                <a:latin typeface="Corbel"/>
                <a:cs typeface="Corbel"/>
              </a:rPr>
              <a:t>.</a:t>
            </a:r>
            <a:r>
              <a:rPr sz="3000" spc="-15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Он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с</a:t>
            </a:r>
            <a:r>
              <a:rPr sz="3000" spc="-75" dirty="0">
                <a:latin typeface="Corbel"/>
                <a:cs typeface="Corbel"/>
              </a:rPr>
              <a:t>о</a:t>
            </a:r>
            <a:r>
              <a:rPr sz="3000" spc="-65" dirty="0">
                <a:latin typeface="Corbel"/>
                <a:cs typeface="Corbel"/>
              </a:rPr>
              <a:t>д</a:t>
            </a:r>
            <a:r>
              <a:rPr sz="3000" dirty="0">
                <a:latin typeface="Corbel"/>
                <a:cs typeface="Corbel"/>
              </a:rPr>
              <a:t>е</a:t>
            </a:r>
            <a:r>
              <a:rPr sz="3000" spc="-50" dirty="0">
                <a:latin typeface="Corbel"/>
                <a:cs typeface="Corbel"/>
              </a:rPr>
              <a:t>р</a:t>
            </a:r>
            <a:r>
              <a:rPr sz="3000" dirty="0">
                <a:latin typeface="Corbel"/>
                <a:cs typeface="Corbel"/>
              </a:rPr>
              <a:t>ж</a:t>
            </a:r>
            <a:r>
              <a:rPr sz="3000" spc="-5" dirty="0">
                <a:latin typeface="Corbel"/>
                <a:cs typeface="Corbel"/>
              </a:rPr>
              <a:t>и</a:t>
            </a:r>
            <a:r>
              <a:rPr sz="3000" dirty="0">
                <a:latin typeface="Corbel"/>
                <a:cs typeface="Corbel"/>
              </a:rPr>
              <a:t>т</a:t>
            </a:r>
            <a:r>
              <a:rPr sz="3000" spc="-5" dirty="0">
                <a:latin typeface="Corbel"/>
                <a:cs typeface="Corbel"/>
              </a:rPr>
              <a:t> о</a:t>
            </a:r>
            <a:r>
              <a:rPr sz="3000" spc="-35" dirty="0">
                <a:latin typeface="Corbel"/>
                <a:cs typeface="Corbel"/>
              </a:rPr>
              <a:t>б</a:t>
            </a:r>
            <a:r>
              <a:rPr sz="3000" spc="-5" dirty="0">
                <a:latin typeface="Corbel"/>
                <a:cs typeface="Corbel"/>
              </a:rPr>
              <a:t>ъективные  </a:t>
            </a:r>
            <a:r>
              <a:rPr sz="3000" spc="-10" dirty="0">
                <a:latin typeface="Corbel"/>
                <a:cs typeface="Corbel"/>
              </a:rPr>
              <a:t>данные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конкретные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примеры.</a:t>
            </a:r>
            <a:endParaRPr sz="3000">
              <a:latin typeface="Corbel"/>
              <a:cs typeface="Corbel"/>
            </a:endParaRPr>
          </a:p>
          <a:p>
            <a:pPr marL="294005" indent="-281940">
              <a:lnSpc>
                <a:spcPts val="3420"/>
              </a:lnSpc>
              <a:spcBef>
                <a:spcPts val="24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Схема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информационного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отчёта</a:t>
            </a:r>
            <a:endParaRPr sz="3000">
              <a:latin typeface="Corbel"/>
              <a:cs typeface="Corbel"/>
            </a:endParaRPr>
          </a:p>
          <a:p>
            <a:pPr marL="294005" marR="5080">
              <a:lnSpc>
                <a:spcPts val="3240"/>
              </a:lnSpc>
              <a:spcBef>
                <a:spcPts val="229"/>
              </a:spcBef>
            </a:pPr>
            <a:r>
              <a:rPr sz="3000" spc="-20" dirty="0">
                <a:latin typeface="Corbel"/>
                <a:cs typeface="Corbel"/>
              </a:rPr>
              <a:t>рекомендуется</a:t>
            </a:r>
            <a:r>
              <a:rPr sz="3000" spc="-85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методическими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центрами</a:t>
            </a:r>
            <a:r>
              <a:rPr sz="3000" spc="-5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соответствует</a:t>
            </a:r>
            <a:r>
              <a:rPr sz="3000" u="sng" spc="-4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структуре</a:t>
            </a:r>
            <a:r>
              <a:rPr sz="3000" u="sng" spc="-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годового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плана</a:t>
            </a:r>
            <a:r>
              <a:rPr sz="3000" dirty="0">
                <a:latin typeface="Corbel"/>
                <a:cs typeface="Corbel"/>
              </a:rPr>
              <a:t>.</a:t>
            </a:r>
            <a:endParaRPr sz="3000">
              <a:latin typeface="Corbel"/>
              <a:cs typeface="Corbel"/>
            </a:endParaRPr>
          </a:p>
          <a:p>
            <a:pPr marL="294005" marR="215265" indent="-281940">
              <a:lnSpc>
                <a:spcPct val="90000"/>
              </a:lnSpc>
              <a:spcBef>
                <a:spcPts val="55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5" dirty="0">
                <a:latin typeface="Corbel"/>
                <a:cs typeface="Corbel"/>
              </a:rPr>
              <a:t>Информационный </a:t>
            </a:r>
            <a:r>
              <a:rPr sz="3000" spc="-20" dirty="0">
                <a:latin typeface="Corbel"/>
                <a:cs typeface="Corbel"/>
              </a:rPr>
              <a:t>отчёт </a:t>
            </a:r>
            <a:r>
              <a:rPr sz="3000" spc="-25" dirty="0">
                <a:latin typeface="Corbel"/>
                <a:cs typeface="Corbel"/>
              </a:rPr>
              <a:t>содержит 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анализ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количественных</a:t>
            </a:r>
            <a:r>
              <a:rPr sz="30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показателей</a:t>
            </a:r>
            <a:r>
              <a:rPr sz="3000" u="sng" spc="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основных 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направлений работы </a:t>
            </a:r>
            <a:r>
              <a:rPr sz="30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библиотеки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endParaRPr sz="3000">
              <a:latin typeface="Corbel"/>
              <a:cs typeface="Corbel"/>
            </a:endParaRPr>
          </a:p>
          <a:p>
            <a:pPr marL="294005" marR="1242695">
              <a:lnSpc>
                <a:spcPts val="3240"/>
              </a:lnSpc>
              <a:spcBef>
                <a:spcPts val="50"/>
              </a:spcBef>
            </a:pPr>
            <a:r>
              <a:rPr sz="3000" spc="-10" dirty="0">
                <a:latin typeface="Corbel"/>
                <a:cs typeface="Corbel"/>
              </a:rPr>
              <a:t>текущем </a:t>
            </a:r>
            <a:r>
              <a:rPr sz="3000" spc="-50" dirty="0">
                <a:latin typeface="Corbel"/>
                <a:cs typeface="Corbel"/>
              </a:rPr>
              <a:t>году, </a:t>
            </a:r>
            <a:r>
              <a:rPr sz="3000" spc="-15" dirty="0">
                <a:latin typeface="Corbel"/>
                <a:cs typeface="Corbel"/>
              </a:rPr>
              <a:t>недостатки </a:t>
            </a:r>
            <a:r>
              <a:rPr sz="3000" dirty="0">
                <a:latin typeface="Corbel"/>
                <a:cs typeface="Corbel"/>
              </a:rPr>
              <a:t>и пути </a:t>
            </a:r>
            <a:r>
              <a:rPr sz="3000" spc="-5" dirty="0">
                <a:latin typeface="Corbel"/>
                <a:cs typeface="Corbel"/>
              </a:rPr>
              <a:t>их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устранения.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8527" y="275907"/>
            <a:ext cx="7868284" cy="552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39370" indent="-281940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200" b="1" spc="-10" dirty="0">
                <a:latin typeface="Corbel"/>
                <a:cs typeface="Corbel"/>
              </a:rPr>
              <a:t>Руководство</a:t>
            </a:r>
            <a:r>
              <a:rPr sz="2200" b="1" spc="-70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ИФЛА</a:t>
            </a:r>
            <a:r>
              <a:rPr sz="2200" b="1" spc="-1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для</a:t>
            </a:r>
            <a:r>
              <a:rPr sz="2200" b="1" spc="-10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школьных</a:t>
            </a:r>
            <a:r>
              <a:rPr sz="2200" b="1" spc="20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библиотек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на</a:t>
            </a:r>
            <a:r>
              <a:rPr sz="2200" b="1" spc="10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русском </a:t>
            </a:r>
            <a:r>
              <a:rPr sz="2200" b="1" spc="-10" dirty="0">
                <a:latin typeface="Corbel"/>
                <a:cs typeface="Corbel"/>
              </a:rPr>
              <a:t> языке (2015 </a:t>
            </a:r>
            <a:r>
              <a:rPr sz="2200" b="1" spc="-45" dirty="0">
                <a:latin typeface="Corbel"/>
                <a:cs typeface="Corbel"/>
              </a:rPr>
              <a:t>г.). </a:t>
            </a:r>
            <a:r>
              <a:rPr sz="2200" b="1" spc="-15" dirty="0">
                <a:latin typeface="Corbel"/>
                <a:cs typeface="Corbel"/>
              </a:rPr>
              <a:t>Подготовлено </a:t>
            </a:r>
            <a:r>
              <a:rPr sz="2200" b="1" spc="-5" dirty="0">
                <a:latin typeface="Corbel"/>
                <a:cs typeface="Corbel"/>
              </a:rPr>
              <a:t>Постоянным </a:t>
            </a:r>
            <a:r>
              <a:rPr sz="2200" b="1" spc="-15" dirty="0">
                <a:latin typeface="Corbel"/>
                <a:cs typeface="Corbel"/>
              </a:rPr>
              <a:t>комитетом ИФЛА </a:t>
            </a:r>
            <a:r>
              <a:rPr sz="2200" b="1" spc="-44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по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школьным </a:t>
            </a:r>
            <a:r>
              <a:rPr sz="2200" b="1" spc="-10" dirty="0">
                <a:latin typeface="Corbel"/>
                <a:cs typeface="Corbel"/>
              </a:rPr>
              <a:t>библиотекам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.</a:t>
            </a:r>
            <a:r>
              <a:rPr sz="2200" spc="-10" dirty="0">
                <a:latin typeface="Corbel"/>
                <a:cs typeface="Corbel"/>
              </a:rPr>
              <a:t>Под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редакцией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Барбары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Шульц- 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Джонс </a:t>
            </a:r>
            <a:r>
              <a:rPr sz="2200" dirty="0">
                <a:latin typeface="Corbel"/>
                <a:cs typeface="Corbel"/>
              </a:rPr>
              <a:t>и </a:t>
            </a:r>
            <a:r>
              <a:rPr sz="2200" spc="-5" dirty="0">
                <a:latin typeface="Corbel"/>
                <a:cs typeface="Corbel"/>
              </a:rPr>
              <a:t>Диан Оберг </a:t>
            </a:r>
            <a:r>
              <a:rPr sz="2200" spc="-10" dirty="0">
                <a:latin typeface="Corbel"/>
                <a:cs typeface="Corbel"/>
              </a:rPr>
              <a:t>при </a:t>
            </a:r>
            <a:r>
              <a:rPr sz="2200" spc="-5" dirty="0">
                <a:latin typeface="Corbel"/>
                <a:cs typeface="Corbel"/>
              </a:rPr>
              <a:t>участии: </a:t>
            </a:r>
            <a:r>
              <a:rPr sz="2200" spc="-10" dirty="0">
                <a:latin typeface="Corbel"/>
                <a:cs typeface="Corbel"/>
              </a:rPr>
              <a:t>Исполнительного </a:t>
            </a:r>
            <a:r>
              <a:rPr sz="2200" spc="-15" dirty="0">
                <a:latin typeface="Corbel"/>
                <a:cs typeface="Corbel"/>
              </a:rPr>
              <a:t>Совета 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Международной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ассоциации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школьных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библиотек.  </a:t>
            </a:r>
            <a:r>
              <a:rPr sz="2200" spc="-5" dirty="0">
                <a:latin typeface="Corbel"/>
                <a:cs typeface="Corbel"/>
              </a:rPr>
              <a:t>Второе 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издание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вторая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редакция</a:t>
            </a:r>
            <a:endParaRPr sz="22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spcBef>
                <a:spcPts val="585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b="1" spc="-5" dirty="0">
                <a:latin typeface="Corbel"/>
                <a:cs typeface="Corbel"/>
              </a:rPr>
              <a:t>Манифест</a:t>
            </a:r>
            <a:r>
              <a:rPr sz="2400" b="1" spc="-30" dirty="0">
                <a:latin typeface="Corbel"/>
                <a:cs typeface="Corbel"/>
              </a:rPr>
              <a:t> </a:t>
            </a:r>
            <a:r>
              <a:rPr sz="2400" b="1" spc="-15" dirty="0">
                <a:latin typeface="Corbel"/>
                <a:cs typeface="Corbel"/>
              </a:rPr>
              <a:t>ИФЛА</a:t>
            </a:r>
            <a:r>
              <a:rPr sz="2400" b="1" spc="5" dirty="0">
                <a:latin typeface="Corbel"/>
                <a:cs typeface="Corbel"/>
              </a:rPr>
              <a:t> </a:t>
            </a:r>
            <a:r>
              <a:rPr sz="2400" b="1" spc="-5" dirty="0">
                <a:latin typeface="Corbel"/>
                <a:cs typeface="Corbel"/>
              </a:rPr>
              <a:t>об</a:t>
            </a:r>
            <a:r>
              <a:rPr sz="2400" b="1" spc="15" dirty="0">
                <a:latin typeface="Corbel"/>
                <a:cs typeface="Corbel"/>
              </a:rPr>
              <a:t> </a:t>
            </a:r>
            <a:r>
              <a:rPr sz="2400" b="1" spc="-15" dirty="0">
                <a:latin typeface="Corbel"/>
                <a:cs typeface="Corbel"/>
              </a:rPr>
              <a:t>Интернете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(Версия</a:t>
            </a:r>
            <a:r>
              <a:rPr sz="2400" b="1" spc="-10" dirty="0">
                <a:latin typeface="Corbel"/>
                <a:cs typeface="Corbel"/>
              </a:rPr>
              <a:t> </a:t>
            </a:r>
            <a:r>
              <a:rPr sz="2400" b="1" spc="-15" dirty="0">
                <a:latin typeface="Corbel"/>
                <a:cs typeface="Corbel"/>
              </a:rPr>
              <a:t>2014)</a:t>
            </a:r>
            <a:endParaRPr sz="24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166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400" spc="-5" dirty="0">
                <a:latin typeface="Corbel"/>
                <a:cs typeface="Corbel"/>
              </a:rPr>
              <a:t>Библиотечные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информационные</a:t>
            </a:r>
            <a:r>
              <a:rPr sz="2400" spc="-5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службы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играют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400" dirty="0">
                <a:latin typeface="Corbel"/>
                <a:cs typeface="Corbel"/>
              </a:rPr>
              <a:t>важнейшую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роль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в</a:t>
            </a:r>
            <a:r>
              <a:rPr sz="2400" spc="-3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обеспечении</a:t>
            </a:r>
            <a:r>
              <a:rPr sz="2400" spc="-4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свободного</a:t>
            </a:r>
            <a:r>
              <a:rPr sz="2400" spc="-75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доступа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к</a:t>
            </a:r>
            <a:endParaRPr sz="24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</a:pPr>
            <a:r>
              <a:rPr sz="2400" spc="-10" dirty="0">
                <a:latin typeface="Corbel"/>
                <a:cs typeface="Corbel"/>
              </a:rPr>
              <a:t>информации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</a:t>
            </a:r>
            <a:r>
              <a:rPr sz="2400" spc="-20" dirty="0">
                <a:latin typeface="Corbel"/>
                <a:cs typeface="Corbel"/>
              </a:rPr>
              <a:t> </a:t>
            </a:r>
            <a:r>
              <a:rPr sz="2400" spc="-5" dirty="0">
                <a:latin typeface="Corbel"/>
                <a:cs typeface="Corbel"/>
              </a:rPr>
              <a:t>обязаны: </a:t>
            </a:r>
            <a:r>
              <a:rPr sz="2400" i="1" spc="-10" dirty="0">
                <a:latin typeface="Corbel"/>
                <a:cs typeface="Corbel"/>
              </a:rPr>
              <a:t>Поддерживать</a:t>
            </a:r>
            <a:r>
              <a:rPr sz="2400" i="1" spc="4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своих</a:t>
            </a:r>
            <a:endParaRPr sz="2400">
              <a:latin typeface="Corbel"/>
              <a:cs typeface="Corbel"/>
            </a:endParaRPr>
          </a:p>
          <a:p>
            <a:pPr marL="294640" marR="5080" algn="just">
              <a:lnSpc>
                <a:spcPct val="100000"/>
              </a:lnSpc>
            </a:pPr>
            <a:r>
              <a:rPr sz="2400" i="1" spc="-5" dirty="0">
                <a:latin typeface="Corbel"/>
                <a:cs typeface="Corbel"/>
              </a:rPr>
              <a:t>пользователей, включая </a:t>
            </a:r>
            <a:r>
              <a:rPr sz="2400" i="1" dirty="0">
                <a:latin typeface="Corbel"/>
                <a:cs typeface="Corbel"/>
              </a:rPr>
              <a:t>детей и </a:t>
            </a:r>
            <a:r>
              <a:rPr sz="2400" i="1" spc="-10" dirty="0">
                <a:latin typeface="Corbel"/>
                <a:cs typeface="Corbel"/>
              </a:rPr>
              <a:t>молодежь, </a:t>
            </a:r>
            <a:r>
              <a:rPr sz="2400" i="1" dirty="0">
                <a:latin typeface="Corbel"/>
                <a:cs typeface="Corbel"/>
              </a:rPr>
              <a:t>в </a:t>
            </a:r>
            <a:r>
              <a:rPr sz="2400" i="1" spc="-10" dirty="0">
                <a:latin typeface="Corbel"/>
                <a:cs typeface="Corbel"/>
              </a:rPr>
              <a:t>получении </a:t>
            </a:r>
            <a:r>
              <a:rPr sz="2400" i="1" spc="-47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необходимой </a:t>
            </a:r>
            <a:r>
              <a:rPr sz="2400" i="1" dirty="0">
                <a:latin typeface="Corbel"/>
                <a:cs typeface="Corbel"/>
              </a:rPr>
              <a:t>медийной и </a:t>
            </a:r>
            <a:r>
              <a:rPr sz="2400" i="1" spc="-5" dirty="0">
                <a:latin typeface="Corbel"/>
                <a:cs typeface="Corbel"/>
              </a:rPr>
              <a:t>информационной грамотности </a:t>
            </a:r>
            <a:r>
              <a:rPr sz="2400" i="1" spc="-470" dirty="0">
                <a:latin typeface="Corbel"/>
                <a:cs typeface="Corbel"/>
              </a:rPr>
              <a:t> </a:t>
            </a:r>
            <a:r>
              <a:rPr sz="2400" i="1" spc="-20" dirty="0">
                <a:latin typeface="Corbel"/>
                <a:cs typeface="Corbel"/>
              </a:rPr>
              <a:t>для</a:t>
            </a:r>
            <a:r>
              <a:rPr sz="2400" i="1" spc="-5" dirty="0">
                <a:latin typeface="Corbel"/>
                <a:cs typeface="Corbel"/>
              </a:rPr>
              <a:t> свободного,</a:t>
            </a:r>
            <a:r>
              <a:rPr sz="2400" i="1" spc="-20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уверенного </a:t>
            </a:r>
            <a:r>
              <a:rPr sz="2400" i="1" dirty="0">
                <a:latin typeface="Corbel"/>
                <a:cs typeface="Corbel"/>
              </a:rPr>
              <a:t>и </a:t>
            </a:r>
            <a:r>
              <a:rPr sz="2400" i="1" spc="-5" dirty="0">
                <a:latin typeface="Corbel"/>
                <a:cs typeface="Corbel"/>
              </a:rPr>
              <a:t>независимого</a:t>
            </a:r>
            <a:endParaRPr sz="2400">
              <a:latin typeface="Corbel"/>
              <a:cs typeface="Corbel"/>
            </a:endParaRPr>
          </a:p>
          <a:p>
            <a:pPr marL="294640" algn="just">
              <a:lnSpc>
                <a:spcPct val="100000"/>
              </a:lnSpc>
              <a:spcBef>
                <a:spcPts val="5"/>
              </a:spcBef>
            </a:pPr>
            <a:r>
              <a:rPr sz="2400" i="1" spc="-10" dirty="0">
                <a:latin typeface="Corbel"/>
                <a:cs typeface="Corbel"/>
              </a:rPr>
              <a:t>использования</a:t>
            </a:r>
            <a:r>
              <a:rPr sz="2400" i="1" spc="-5" dirty="0">
                <a:latin typeface="Corbel"/>
                <a:cs typeface="Corbel"/>
              </a:rPr>
              <a:t> выбранных</a:t>
            </a:r>
            <a:r>
              <a:rPr sz="2400" i="1" spc="-15" dirty="0">
                <a:latin typeface="Corbel"/>
                <a:cs typeface="Corbel"/>
              </a:rPr>
              <a:t> </a:t>
            </a:r>
            <a:r>
              <a:rPr sz="2400" i="1" spc="-5" dirty="0">
                <a:latin typeface="Corbel"/>
                <a:cs typeface="Corbel"/>
              </a:rPr>
              <a:t>информационных</a:t>
            </a:r>
            <a:r>
              <a:rPr sz="2400" i="1" spc="-3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ресурсов</a:t>
            </a:r>
            <a:endParaRPr sz="2400">
              <a:latin typeface="Corbel"/>
              <a:cs typeface="Corbel"/>
            </a:endParaRPr>
          </a:p>
          <a:p>
            <a:pPr marL="294640" indent="-281940" algn="just">
              <a:lnSpc>
                <a:spcPct val="100000"/>
              </a:lnSpc>
              <a:spcBef>
                <a:spcPts val="62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640" algn="l"/>
              </a:tabLst>
            </a:pPr>
            <a:r>
              <a:rPr sz="2200" i="1" spc="-5" dirty="0">
                <a:latin typeface="Corbel"/>
                <a:cs typeface="Corbel"/>
              </a:rPr>
              <a:t>Программа</a:t>
            </a:r>
            <a:r>
              <a:rPr sz="2200" i="1" dirty="0">
                <a:latin typeface="Corbel"/>
                <a:cs typeface="Corbel"/>
              </a:rPr>
              <a:t> </a:t>
            </a:r>
            <a:r>
              <a:rPr sz="2200" i="1" spc="-10" dirty="0">
                <a:latin typeface="Corbel"/>
                <a:cs typeface="Corbel"/>
              </a:rPr>
              <a:t>ЮНЕСКО </a:t>
            </a:r>
            <a:r>
              <a:rPr sz="2200" i="1" spc="-5" dirty="0">
                <a:latin typeface="Corbel"/>
                <a:cs typeface="Corbel"/>
              </a:rPr>
              <a:t>«Информация</a:t>
            </a:r>
            <a:r>
              <a:rPr sz="2200" i="1" spc="-25" dirty="0">
                <a:latin typeface="Corbel"/>
                <a:cs typeface="Corbel"/>
              </a:rPr>
              <a:t> </a:t>
            </a:r>
            <a:r>
              <a:rPr sz="2200" i="1" spc="-15" dirty="0">
                <a:latin typeface="Corbel"/>
                <a:cs typeface="Corbel"/>
              </a:rPr>
              <a:t>для</a:t>
            </a:r>
            <a:r>
              <a:rPr sz="2200" i="1" spc="15" dirty="0">
                <a:latin typeface="Corbel"/>
                <a:cs typeface="Corbel"/>
              </a:rPr>
              <a:t> </a:t>
            </a:r>
            <a:r>
              <a:rPr sz="2200" i="1" spc="-5" dirty="0">
                <a:latin typeface="Corbel"/>
                <a:cs typeface="Corbel"/>
              </a:rPr>
              <a:t>всех» </a:t>
            </a:r>
            <a:r>
              <a:rPr sz="2200" spc="-10" dirty="0">
                <a:latin typeface="Corbel"/>
                <a:cs typeface="Corbel"/>
              </a:rPr>
              <a:t>(2000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50" dirty="0">
                <a:latin typeface="Corbel"/>
                <a:cs typeface="Corbel"/>
              </a:rPr>
              <a:t>г.).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2180" y="284479"/>
            <a:ext cx="5217160" cy="914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94752" y="382015"/>
            <a:ext cx="46926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Должностная</a:t>
            </a:r>
            <a:r>
              <a:rPr sz="3200" spc="-40" dirty="0"/>
              <a:t> </a:t>
            </a:r>
            <a:r>
              <a:rPr sz="3200" spc="-10" dirty="0"/>
              <a:t>инструкция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90282" y="1231265"/>
            <a:ext cx="7882890" cy="487362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94640" marR="845185" indent="-282575">
              <a:lnSpc>
                <a:spcPct val="80000"/>
              </a:lnSpc>
              <a:spcBef>
                <a:spcPts val="5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spc="-10" dirty="0">
                <a:latin typeface="Corbel"/>
                <a:cs typeface="Corbel"/>
              </a:rPr>
              <a:t>Должностная</a:t>
            </a:r>
            <a:r>
              <a:rPr sz="2000" b="1" spc="1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инструкция</a:t>
            </a:r>
            <a:r>
              <a:rPr sz="2000" b="1" spc="15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-</a:t>
            </a:r>
            <a:r>
              <a:rPr sz="2000" b="1" spc="-2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это</a:t>
            </a:r>
            <a:r>
              <a:rPr sz="2000" b="1" spc="20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организационный</a:t>
            </a:r>
            <a:r>
              <a:rPr sz="2000" b="1" spc="3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правовой </a:t>
            </a:r>
            <a:r>
              <a:rPr sz="2000" b="1" spc="-395" dirty="0">
                <a:latin typeface="Corbel"/>
                <a:cs typeface="Corbel"/>
              </a:rPr>
              <a:t> </a:t>
            </a:r>
            <a:r>
              <a:rPr sz="2000" b="1" spc="-20" dirty="0">
                <a:latin typeface="Corbel"/>
                <a:cs typeface="Corbel"/>
              </a:rPr>
              <a:t>документ,</a:t>
            </a:r>
            <a:r>
              <a:rPr sz="2000" b="1" spc="25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в</a:t>
            </a:r>
            <a:r>
              <a:rPr sz="2000" b="1" spc="-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котором</a:t>
            </a:r>
            <a:r>
              <a:rPr sz="2000" b="1" spc="3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определяются</a:t>
            </a:r>
            <a:r>
              <a:rPr sz="2000" b="1" spc="-5" dirty="0">
                <a:latin typeface="Corbel"/>
                <a:cs typeface="Corbel"/>
              </a:rPr>
              <a:t> основные</a:t>
            </a:r>
            <a:r>
              <a:rPr sz="2000" b="1" spc="1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функции,</a:t>
            </a:r>
            <a:endParaRPr sz="2000">
              <a:latin typeface="Corbel"/>
              <a:cs typeface="Corbel"/>
            </a:endParaRPr>
          </a:p>
          <a:p>
            <a:pPr marL="294640">
              <a:lnSpc>
                <a:spcPts val="1680"/>
              </a:lnSpc>
            </a:pPr>
            <a:r>
              <a:rPr sz="2000" b="1" spc="-10" dirty="0">
                <a:latin typeface="Corbel"/>
                <a:cs typeface="Corbel"/>
              </a:rPr>
              <a:t>обязанности,</a:t>
            </a:r>
            <a:r>
              <a:rPr sz="2000" b="1" spc="6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права</a:t>
            </a:r>
            <a:r>
              <a:rPr sz="2000" b="1" spc="-15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и</a:t>
            </a:r>
            <a:r>
              <a:rPr sz="2000" b="1" spc="10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ответственность</a:t>
            </a:r>
            <a:r>
              <a:rPr sz="2000" b="1" spc="2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библиотечного</a:t>
            </a:r>
            <a:r>
              <a:rPr sz="2000" b="1" spc="1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работника.</a:t>
            </a:r>
            <a:endParaRPr sz="2000">
              <a:latin typeface="Corbel"/>
              <a:cs typeface="Corbel"/>
            </a:endParaRPr>
          </a:p>
          <a:p>
            <a:pPr marL="294640" marR="5080">
              <a:lnSpc>
                <a:spcPct val="80000"/>
              </a:lnSpc>
              <a:spcBef>
                <a:spcPts val="240"/>
              </a:spcBef>
            </a:pPr>
            <a:r>
              <a:rPr sz="2000" spc="-10" dirty="0">
                <a:latin typeface="Corbel"/>
                <a:cs typeface="Corbel"/>
              </a:rPr>
              <a:t>Составляется </a:t>
            </a:r>
            <a:r>
              <a:rPr sz="2000" dirty="0">
                <a:latin typeface="Corbel"/>
                <a:cs typeface="Corbel"/>
              </a:rPr>
              <a:t>на </a:t>
            </a:r>
            <a:r>
              <a:rPr sz="2000" spc="-15" dirty="0">
                <a:latin typeface="Corbel"/>
                <a:cs typeface="Corbel"/>
              </a:rPr>
              <a:t>должности </a:t>
            </a:r>
            <a:r>
              <a:rPr sz="2000" dirty="0">
                <a:latin typeface="Corbel"/>
                <a:cs typeface="Corbel"/>
              </a:rPr>
              <a:t>в </a:t>
            </a:r>
            <a:r>
              <a:rPr sz="2000" spc="-10" dirty="0">
                <a:latin typeface="Corbel"/>
                <a:cs typeface="Corbel"/>
              </a:rPr>
              <a:t>соответствии </a:t>
            </a:r>
            <a:r>
              <a:rPr sz="2000" spc="-5" dirty="0">
                <a:latin typeface="Corbel"/>
                <a:cs typeface="Corbel"/>
              </a:rPr>
              <a:t>со штатным </a:t>
            </a:r>
            <a:r>
              <a:rPr sz="2000" dirty="0">
                <a:latin typeface="Corbel"/>
                <a:cs typeface="Corbel"/>
              </a:rPr>
              <a:t>расписанием </a:t>
            </a:r>
            <a:r>
              <a:rPr sz="2000" spc="-390" dirty="0">
                <a:latin typeface="Corbel"/>
                <a:cs typeface="Corbel"/>
              </a:rPr>
              <a:t> </a:t>
            </a:r>
            <a:r>
              <a:rPr sz="2000" spc="-85" dirty="0">
                <a:latin typeface="Corbel"/>
                <a:cs typeface="Corbel"/>
              </a:rPr>
              <a:t>ОУ.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ts val="216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dirty="0">
                <a:latin typeface="Corbel"/>
                <a:cs typeface="Corbel"/>
              </a:rPr>
              <a:t>Для</a:t>
            </a:r>
            <a:r>
              <a:rPr sz="2000" spc="-1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разработки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должностных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инструкций</a:t>
            </a:r>
            <a:r>
              <a:rPr sz="2000" spc="-1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используют</a:t>
            </a:r>
            <a:endParaRPr sz="2000">
              <a:latin typeface="Corbel"/>
              <a:cs typeface="Corbel"/>
            </a:endParaRPr>
          </a:p>
          <a:p>
            <a:pPr marL="294640" marR="88900">
              <a:lnSpc>
                <a:spcPct val="80000"/>
              </a:lnSpc>
              <a:spcBef>
                <a:spcPts val="240"/>
              </a:spcBef>
            </a:pPr>
            <a:r>
              <a:rPr sz="2000" spc="-5" dirty="0">
                <a:latin typeface="Corbel"/>
                <a:cs typeface="Corbel"/>
              </a:rPr>
              <a:t>«Квалификационные характеристики </a:t>
            </a:r>
            <a:r>
              <a:rPr sz="2000" spc="-15" dirty="0">
                <a:latin typeface="Corbel"/>
                <a:cs typeface="Corbel"/>
              </a:rPr>
              <a:t>должностей </a:t>
            </a:r>
            <a:r>
              <a:rPr sz="2000" spc="-10" dirty="0">
                <a:latin typeface="Corbel"/>
                <a:cs typeface="Corbel"/>
              </a:rPr>
              <a:t>работников 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spc="-25" dirty="0">
                <a:latin typeface="Corbel"/>
                <a:cs typeface="Corbel"/>
              </a:rPr>
              <a:t>культуры,</a:t>
            </a:r>
            <a:r>
              <a:rPr sz="2000" spc="-3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искусства</a:t>
            </a:r>
            <a:r>
              <a:rPr sz="2000" spc="-4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и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кинематографии», </a:t>
            </a:r>
            <a:r>
              <a:rPr sz="2000" spc="-10" dirty="0">
                <a:latin typeface="Corbel"/>
                <a:cs typeface="Corbel"/>
              </a:rPr>
              <a:t>утвержденные</a:t>
            </a:r>
            <a:r>
              <a:rPr sz="2000" spc="2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приказом </a:t>
            </a:r>
            <a:r>
              <a:rPr sz="200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Министерства здравоохранения </a:t>
            </a:r>
            <a:r>
              <a:rPr sz="2000" dirty="0">
                <a:latin typeface="Corbel"/>
                <a:cs typeface="Corbel"/>
              </a:rPr>
              <a:t>и </a:t>
            </a:r>
            <a:r>
              <a:rPr sz="2000" spc="-5" dirty="0">
                <a:latin typeface="Corbel"/>
                <a:cs typeface="Corbel"/>
              </a:rPr>
              <a:t>социального </a:t>
            </a:r>
            <a:r>
              <a:rPr sz="2000" dirty="0">
                <a:latin typeface="Corbel"/>
                <a:cs typeface="Corbel"/>
              </a:rPr>
              <a:t>развития 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85" dirty="0">
                <a:latin typeface="Corbel"/>
                <a:cs typeface="Corbel"/>
              </a:rPr>
              <a:t>Р</a:t>
            </a:r>
            <a:r>
              <a:rPr sz="2000" spc="-10" dirty="0">
                <a:latin typeface="Corbel"/>
                <a:cs typeface="Corbel"/>
              </a:rPr>
              <a:t>о</a:t>
            </a:r>
            <a:r>
              <a:rPr sz="2000" spc="-20" dirty="0">
                <a:latin typeface="Corbel"/>
                <a:cs typeface="Corbel"/>
              </a:rPr>
              <a:t>с</a:t>
            </a:r>
            <a:r>
              <a:rPr sz="2000" spc="-5" dirty="0">
                <a:latin typeface="Corbel"/>
                <a:cs typeface="Corbel"/>
              </a:rPr>
              <a:t>с</a:t>
            </a:r>
            <a:r>
              <a:rPr sz="2000" spc="5" dirty="0">
                <a:latin typeface="Corbel"/>
                <a:cs typeface="Corbel"/>
              </a:rPr>
              <a:t>и</a:t>
            </a:r>
            <a:r>
              <a:rPr sz="2000" spc="-5" dirty="0">
                <a:latin typeface="Corbel"/>
                <a:cs typeface="Corbel"/>
              </a:rPr>
              <a:t>й</a:t>
            </a:r>
            <a:r>
              <a:rPr sz="2000" spc="5" dirty="0">
                <a:latin typeface="Corbel"/>
                <a:cs typeface="Corbel"/>
              </a:rPr>
              <a:t>с</a:t>
            </a:r>
            <a:r>
              <a:rPr sz="2000" spc="-35" dirty="0">
                <a:latin typeface="Corbel"/>
                <a:cs typeface="Corbel"/>
              </a:rPr>
              <a:t>к</a:t>
            </a:r>
            <a:r>
              <a:rPr sz="2000" spc="-10" dirty="0">
                <a:latin typeface="Corbel"/>
                <a:cs typeface="Corbel"/>
              </a:rPr>
              <a:t>о</a:t>
            </a:r>
            <a:r>
              <a:rPr sz="2000" dirty="0">
                <a:latin typeface="Corbel"/>
                <a:cs typeface="Corbel"/>
              </a:rPr>
              <a:t>й</a:t>
            </a:r>
            <a:r>
              <a:rPr sz="2000" spc="-12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Ф</a:t>
            </a:r>
            <a:r>
              <a:rPr sz="2000" spc="5" dirty="0">
                <a:latin typeface="Corbel"/>
                <a:cs typeface="Corbel"/>
              </a:rPr>
              <a:t>е</a:t>
            </a:r>
            <a:r>
              <a:rPr sz="2000" spc="-45" dirty="0">
                <a:latin typeface="Corbel"/>
                <a:cs typeface="Corbel"/>
              </a:rPr>
              <a:t>д</a:t>
            </a:r>
            <a:r>
              <a:rPr sz="2000" dirty="0">
                <a:latin typeface="Corbel"/>
                <a:cs typeface="Corbel"/>
              </a:rPr>
              <a:t>ера</a:t>
            </a:r>
            <a:r>
              <a:rPr sz="2000" spc="-30" dirty="0">
                <a:latin typeface="Corbel"/>
                <a:cs typeface="Corbel"/>
              </a:rPr>
              <a:t>ц</a:t>
            </a:r>
            <a:r>
              <a:rPr sz="2000" spc="-5" dirty="0">
                <a:latin typeface="Corbel"/>
                <a:cs typeface="Corbel"/>
              </a:rPr>
              <a:t>и</a:t>
            </a:r>
            <a:r>
              <a:rPr sz="2000" dirty="0">
                <a:latin typeface="Corbel"/>
                <a:cs typeface="Corbel"/>
              </a:rPr>
              <a:t>и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10" dirty="0">
                <a:latin typeface="Corbel"/>
                <a:cs typeface="Corbel"/>
              </a:rPr>
              <a:t>о</a:t>
            </a:r>
            <a:r>
              <a:rPr sz="2000" dirty="0">
                <a:latin typeface="Corbel"/>
                <a:cs typeface="Corbel"/>
              </a:rPr>
              <a:t>т </a:t>
            </a:r>
            <a:r>
              <a:rPr sz="2000" spc="-10" dirty="0">
                <a:latin typeface="Corbel"/>
                <a:cs typeface="Corbel"/>
              </a:rPr>
              <a:t>30.</a:t>
            </a:r>
            <a:r>
              <a:rPr sz="2000" spc="-50" dirty="0">
                <a:latin typeface="Corbel"/>
                <a:cs typeface="Corbel"/>
              </a:rPr>
              <a:t>0</a:t>
            </a:r>
            <a:r>
              <a:rPr sz="2000" spc="-10" dirty="0">
                <a:latin typeface="Corbel"/>
                <a:cs typeface="Corbel"/>
              </a:rPr>
              <a:t>3.</a:t>
            </a:r>
            <a:r>
              <a:rPr sz="2000" spc="-45" dirty="0">
                <a:latin typeface="Corbel"/>
                <a:cs typeface="Corbel"/>
              </a:rPr>
              <a:t>2</a:t>
            </a:r>
            <a:r>
              <a:rPr sz="2000" spc="-10" dirty="0">
                <a:latin typeface="Corbel"/>
                <a:cs typeface="Corbel"/>
              </a:rPr>
              <a:t>0</a:t>
            </a:r>
            <a:r>
              <a:rPr sz="2000" spc="-5" dirty="0">
                <a:latin typeface="Corbel"/>
                <a:cs typeface="Corbel"/>
              </a:rPr>
              <a:t>1</a:t>
            </a:r>
            <a:r>
              <a:rPr sz="2000" dirty="0">
                <a:latin typeface="Corbel"/>
                <a:cs typeface="Corbel"/>
              </a:rPr>
              <a:t>1</a:t>
            </a:r>
            <a:r>
              <a:rPr sz="2000" spc="6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№ </a:t>
            </a:r>
            <a:r>
              <a:rPr sz="2000" spc="-65" dirty="0">
                <a:latin typeface="Corbel"/>
                <a:cs typeface="Corbel"/>
              </a:rPr>
              <a:t>2</a:t>
            </a:r>
            <a:r>
              <a:rPr sz="2000" dirty="0">
                <a:latin typeface="Corbel"/>
                <a:cs typeface="Corbel"/>
              </a:rPr>
              <a:t>5</a:t>
            </a:r>
            <a:r>
              <a:rPr sz="2000" spc="10" dirty="0">
                <a:latin typeface="Corbel"/>
                <a:cs typeface="Corbel"/>
              </a:rPr>
              <a:t>1</a:t>
            </a:r>
            <a:r>
              <a:rPr sz="2000" spc="-10" dirty="0">
                <a:latin typeface="Corbel"/>
                <a:cs typeface="Corbel"/>
              </a:rPr>
              <a:t>-</a:t>
            </a:r>
            <a:r>
              <a:rPr sz="2000" dirty="0">
                <a:latin typeface="Corbel"/>
                <a:cs typeface="Corbel"/>
              </a:rPr>
              <a:t>н, п</a:t>
            </a:r>
            <a:r>
              <a:rPr sz="2000" spc="-10" dirty="0">
                <a:latin typeface="Corbel"/>
                <a:cs typeface="Corbel"/>
              </a:rPr>
              <a:t>р</a:t>
            </a:r>
            <a:r>
              <a:rPr sz="2000" spc="-5" dirty="0">
                <a:latin typeface="Corbel"/>
                <a:cs typeface="Corbel"/>
              </a:rPr>
              <a:t>и</a:t>
            </a:r>
            <a:r>
              <a:rPr sz="2000" spc="5" dirty="0">
                <a:latin typeface="Corbel"/>
                <a:cs typeface="Corbel"/>
              </a:rPr>
              <a:t>к</a:t>
            </a:r>
            <a:r>
              <a:rPr sz="2000" dirty="0">
                <a:latin typeface="Corbel"/>
                <a:cs typeface="Corbel"/>
              </a:rPr>
              <a:t>аз Министерства  </a:t>
            </a:r>
            <a:r>
              <a:rPr sz="2000" spc="-5" dirty="0">
                <a:latin typeface="Corbel"/>
                <a:cs typeface="Corbel"/>
              </a:rPr>
              <a:t>здравоохранения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и </a:t>
            </a:r>
            <a:r>
              <a:rPr sz="2000" spc="-5" dirty="0">
                <a:latin typeface="Corbel"/>
                <a:cs typeface="Corbel"/>
              </a:rPr>
              <a:t>социального</a:t>
            </a:r>
            <a:r>
              <a:rPr sz="2000" spc="-2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развития </a:t>
            </a:r>
            <a:r>
              <a:rPr sz="2000" spc="-5" dirty="0">
                <a:latin typeface="Corbel"/>
                <a:cs typeface="Corbel"/>
              </a:rPr>
              <a:t>от</a:t>
            </a:r>
            <a:r>
              <a:rPr sz="2000" spc="-10" dirty="0">
                <a:latin typeface="Corbel"/>
                <a:cs typeface="Corbel"/>
              </a:rPr>
              <a:t> </a:t>
            </a:r>
            <a:r>
              <a:rPr sz="2000" spc="-15" dirty="0">
                <a:latin typeface="Corbel"/>
                <a:cs typeface="Corbel"/>
              </a:rPr>
              <a:t>31.05.2011</a:t>
            </a:r>
            <a:r>
              <a:rPr sz="2000" spc="4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№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448-н</a:t>
            </a:r>
            <a:r>
              <a:rPr sz="2000" spc="-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«О </a:t>
            </a:r>
            <a:r>
              <a:rPr sz="2000" b="1" spc="-40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внесении</a:t>
            </a:r>
            <a:r>
              <a:rPr sz="2000" b="1" spc="10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изменения</a:t>
            </a:r>
            <a:r>
              <a:rPr sz="2000" b="1" spc="30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в</a:t>
            </a:r>
            <a:r>
              <a:rPr sz="2000" b="1" spc="-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Единый</a:t>
            </a:r>
            <a:r>
              <a:rPr sz="2000" b="1" spc="-2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квалификационный</a:t>
            </a:r>
            <a:r>
              <a:rPr sz="2000" b="1" spc="30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справочник </a:t>
            </a:r>
            <a:r>
              <a:rPr sz="2000" b="1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должностей</a:t>
            </a:r>
            <a:r>
              <a:rPr sz="2000" b="1" spc="30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руководителей,</a:t>
            </a:r>
            <a:r>
              <a:rPr sz="2000" b="1" spc="10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специалистов</a:t>
            </a:r>
            <a:r>
              <a:rPr sz="2000" b="1" spc="30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и</a:t>
            </a:r>
            <a:r>
              <a:rPr sz="2000" b="1" spc="-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служащих,</a:t>
            </a:r>
            <a:r>
              <a:rPr sz="2000" b="1" spc="25" dirty="0">
                <a:latin typeface="Corbel"/>
                <a:cs typeface="Corbel"/>
              </a:rPr>
              <a:t> </a:t>
            </a:r>
            <a:r>
              <a:rPr sz="2000" b="1" spc="-20" dirty="0">
                <a:latin typeface="Corbel"/>
                <a:cs typeface="Corbel"/>
              </a:rPr>
              <a:t>раздел</a:t>
            </a:r>
            <a:endParaRPr sz="2000">
              <a:latin typeface="Corbel"/>
              <a:cs typeface="Corbel"/>
            </a:endParaRPr>
          </a:p>
          <a:p>
            <a:pPr marL="294640" marR="485140">
              <a:lnSpc>
                <a:spcPct val="80000"/>
              </a:lnSpc>
            </a:pPr>
            <a:r>
              <a:rPr sz="2000" b="1" spc="-10" dirty="0">
                <a:latin typeface="Corbel"/>
                <a:cs typeface="Corbel"/>
              </a:rPr>
              <a:t>«Квалификационные</a:t>
            </a:r>
            <a:r>
              <a:rPr sz="2000" b="1" spc="45" dirty="0">
                <a:latin typeface="Corbel"/>
                <a:cs typeface="Corbel"/>
              </a:rPr>
              <a:t> </a:t>
            </a:r>
            <a:r>
              <a:rPr sz="2000" b="1" spc="-5" dirty="0">
                <a:latin typeface="Corbel"/>
                <a:cs typeface="Corbel"/>
              </a:rPr>
              <a:t>характеристики</a:t>
            </a:r>
            <a:r>
              <a:rPr sz="2000" b="1" spc="30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должностей</a:t>
            </a:r>
            <a:r>
              <a:rPr sz="2000" b="1" spc="2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работников </a:t>
            </a:r>
            <a:r>
              <a:rPr sz="2000" b="1" spc="-395" dirty="0">
                <a:latin typeface="Corbel"/>
                <a:cs typeface="Corbel"/>
              </a:rPr>
              <a:t> </a:t>
            </a:r>
            <a:r>
              <a:rPr sz="2000" b="1" spc="-10" dirty="0">
                <a:latin typeface="Corbel"/>
                <a:cs typeface="Corbel"/>
              </a:rPr>
              <a:t>образования».</a:t>
            </a:r>
            <a:endParaRPr sz="2000">
              <a:latin typeface="Corbel"/>
              <a:cs typeface="Corbel"/>
            </a:endParaRPr>
          </a:p>
          <a:p>
            <a:pPr marL="294640" indent="-282575">
              <a:lnSpc>
                <a:spcPts val="216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spc="-30" dirty="0">
                <a:latin typeface="Corbel"/>
                <a:cs typeface="Corbel"/>
              </a:rPr>
              <a:t>Также</a:t>
            </a:r>
            <a:r>
              <a:rPr sz="2000" spc="-3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основой</a:t>
            </a:r>
            <a:r>
              <a:rPr sz="2000" i="1" spc="25" dirty="0">
                <a:latin typeface="Corbel"/>
                <a:cs typeface="Corbel"/>
              </a:rPr>
              <a:t> </a:t>
            </a:r>
            <a:r>
              <a:rPr sz="2000" i="1" spc="-15" dirty="0">
                <a:latin typeface="Corbel"/>
                <a:cs typeface="Corbel"/>
              </a:rPr>
              <a:t>для</a:t>
            </a:r>
            <a:r>
              <a:rPr sz="2000" i="1" spc="-10" dirty="0">
                <a:latin typeface="Corbel"/>
                <a:cs typeface="Corbel"/>
              </a:rPr>
              <a:t> </a:t>
            </a:r>
            <a:r>
              <a:rPr sz="2000" i="1" dirty="0">
                <a:latin typeface="Corbel"/>
                <a:cs typeface="Corbel"/>
              </a:rPr>
              <a:t>разработки</a:t>
            </a:r>
            <a:r>
              <a:rPr sz="2000" i="1" spc="-1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должностных</a:t>
            </a:r>
            <a:r>
              <a:rPr sz="2000" i="1" spc="20" dirty="0">
                <a:latin typeface="Corbel"/>
                <a:cs typeface="Corbel"/>
              </a:rPr>
              <a:t> </a:t>
            </a:r>
            <a:r>
              <a:rPr sz="2000" i="1" spc="-5" dirty="0">
                <a:latin typeface="Corbel"/>
                <a:cs typeface="Corbel"/>
              </a:rPr>
              <a:t>инструкций</a:t>
            </a:r>
            <a:r>
              <a:rPr sz="2000" i="1" spc="-35" dirty="0">
                <a:latin typeface="Corbel"/>
                <a:cs typeface="Corbel"/>
              </a:rPr>
              <a:t> </a:t>
            </a:r>
            <a:r>
              <a:rPr sz="2000" i="1" spc="-10" dirty="0">
                <a:latin typeface="Corbel"/>
                <a:cs typeface="Corbel"/>
              </a:rPr>
              <a:t>является</a:t>
            </a:r>
            <a:endParaRPr sz="2000">
              <a:latin typeface="Corbel"/>
              <a:cs typeface="Corbel"/>
            </a:endParaRPr>
          </a:p>
          <a:p>
            <a:pPr marL="294640" marR="116205">
              <a:lnSpc>
                <a:spcPts val="1920"/>
              </a:lnSpc>
              <a:spcBef>
                <a:spcPts val="225"/>
              </a:spcBef>
            </a:pPr>
            <a:r>
              <a:rPr sz="2000" b="1" i="1" spc="-5" dirty="0">
                <a:latin typeface="Corbel"/>
                <a:cs typeface="Corbel"/>
              </a:rPr>
              <a:t>«Примерное</a:t>
            </a:r>
            <a:r>
              <a:rPr sz="2000" b="1" i="1" spc="15" dirty="0">
                <a:latin typeface="Corbel"/>
                <a:cs typeface="Corbel"/>
              </a:rPr>
              <a:t> </a:t>
            </a:r>
            <a:r>
              <a:rPr sz="2000" b="1" spc="-15" dirty="0">
                <a:latin typeface="Corbel"/>
                <a:cs typeface="Corbel"/>
              </a:rPr>
              <a:t>положение</a:t>
            </a:r>
            <a:r>
              <a:rPr sz="2000" b="1" spc="25" dirty="0">
                <a:latin typeface="Corbel"/>
                <a:cs typeface="Corbel"/>
              </a:rPr>
              <a:t> </a:t>
            </a:r>
            <a:r>
              <a:rPr sz="2000" b="1" dirty="0">
                <a:latin typeface="Corbel"/>
                <a:cs typeface="Corbel"/>
              </a:rPr>
              <a:t>о </a:t>
            </a:r>
            <a:r>
              <a:rPr sz="2000" b="1" spc="-10" dirty="0">
                <a:latin typeface="Corbel"/>
                <a:cs typeface="Corbel"/>
              </a:rPr>
              <a:t>библиотеке</a:t>
            </a:r>
            <a:r>
              <a:rPr sz="2000" b="1" spc="-15" dirty="0">
                <a:latin typeface="Corbel"/>
                <a:cs typeface="Corbel"/>
              </a:rPr>
              <a:t> общеобразовательного </a:t>
            </a:r>
            <a:r>
              <a:rPr sz="2000" b="1" spc="-10" dirty="0">
                <a:latin typeface="Corbel"/>
                <a:cs typeface="Corbel"/>
              </a:rPr>
              <a:t> учреждения»</a:t>
            </a:r>
            <a:r>
              <a:rPr sz="2000" b="1" spc="1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(Письмо</a:t>
            </a:r>
            <a:r>
              <a:rPr sz="2000" spc="-1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Министерства</a:t>
            </a:r>
            <a:r>
              <a:rPr sz="2000" spc="-10" dirty="0">
                <a:latin typeface="Corbel"/>
                <a:cs typeface="Corbel"/>
              </a:rPr>
              <a:t> общего</a:t>
            </a:r>
            <a:r>
              <a:rPr sz="2000" dirty="0">
                <a:latin typeface="Corbel"/>
                <a:cs typeface="Corbel"/>
              </a:rPr>
              <a:t> и</a:t>
            </a:r>
            <a:r>
              <a:rPr sz="2000" spc="-5" dirty="0">
                <a:latin typeface="Corbel"/>
                <a:cs typeface="Corbel"/>
              </a:rPr>
              <a:t> профессионального </a:t>
            </a:r>
            <a:r>
              <a:rPr sz="2000" spc="-38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образования</a:t>
            </a:r>
            <a:r>
              <a:rPr sz="2000" spc="10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РФ</a:t>
            </a:r>
            <a:r>
              <a:rPr sz="2000" spc="5" dirty="0">
                <a:latin typeface="Corbel"/>
                <a:cs typeface="Corbel"/>
              </a:rPr>
              <a:t> </a:t>
            </a:r>
            <a:r>
              <a:rPr sz="2000" spc="-5" dirty="0">
                <a:latin typeface="Corbel"/>
                <a:cs typeface="Corbel"/>
              </a:rPr>
              <a:t>от </a:t>
            </a:r>
            <a:r>
              <a:rPr sz="2000" spc="-25" dirty="0">
                <a:latin typeface="Corbel"/>
                <a:cs typeface="Corbel"/>
              </a:rPr>
              <a:t>23.03.2004</a:t>
            </a:r>
            <a:r>
              <a:rPr sz="2000" spc="65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  <a:cs typeface="Corbel"/>
              </a:rPr>
              <a:t>№ </a:t>
            </a:r>
            <a:r>
              <a:rPr sz="2000" spc="-5" dirty="0">
                <a:latin typeface="Corbel"/>
                <a:cs typeface="Corbel"/>
              </a:rPr>
              <a:t>14-51-70/13).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1060" y="137160"/>
            <a:ext cx="6471920" cy="1402080"/>
            <a:chOff x="861060" y="137160"/>
            <a:chExt cx="647192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060" y="137160"/>
              <a:ext cx="647192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624840"/>
              <a:ext cx="227330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800" marR="508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Порядок</a:t>
            </a:r>
            <a:r>
              <a:rPr sz="3200" spc="-25" dirty="0"/>
              <a:t> </a:t>
            </a:r>
            <a:r>
              <a:rPr sz="3200" spc="-5" dirty="0"/>
              <a:t>организации</a:t>
            </a:r>
            <a:r>
              <a:rPr sz="3200" spc="15" dirty="0"/>
              <a:t> </a:t>
            </a:r>
            <a:r>
              <a:rPr sz="3200" spc="-10" dirty="0"/>
              <a:t>доступа</a:t>
            </a:r>
            <a:r>
              <a:rPr sz="3200" spc="-15" dirty="0"/>
              <a:t> </a:t>
            </a:r>
            <a:r>
              <a:rPr sz="3200" dirty="0"/>
              <a:t>в </a:t>
            </a:r>
            <a:r>
              <a:rPr sz="3200" spc="-645" dirty="0"/>
              <a:t> </a:t>
            </a:r>
            <a:r>
              <a:rPr sz="3200" spc="-20" dirty="0"/>
              <a:t>Интернет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206500" y="1285621"/>
            <a:ext cx="7646670" cy="490410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4640" marR="257175" indent="-281940">
              <a:lnSpc>
                <a:spcPct val="80000"/>
              </a:lnSpc>
              <a:spcBef>
                <a:spcPts val="7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5" dirty="0">
                <a:latin typeface="Corbel"/>
                <a:cs typeface="Corbel"/>
              </a:rPr>
              <a:t>Данный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порядок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или Правила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i="1" spc="-20" dirty="0">
                <a:latin typeface="Corbel"/>
                <a:cs typeface="Corbel"/>
              </a:rPr>
              <a:t>регулируют </a:t>
            </a:r>
            <a:r>
              <a:rPr sz="2500" i="1" spc="-5" dirty="0">
                <a:latin typeface="Corbel"/>
                <a:cs typeface="Corbel"/>
              </a:rPr>
              <a:t>условия </a:t>
            </a:r>
            <a:r>
              <a:rPr sz="2500" i="1" dirty="0">
                <a:latin typeface="Corbel"/>
                <a:cs typeface="Corbel"/>
              </a:rPr>
              <a:t> </a:t>
            </a:r>
            <a:r>
              <a:rPr sz="2500" i="1" spc="-10" dirty="0">
                <a:latin typeface="Corbel"/>
                <a:cs typeface="Corbel"/>
              </a:rPr>
              <a:t>организации </a:t>
            </a:r>
            <a:r>
              <a:rPr sz="2500" i="1" spc="-5" dirty="0">
                <a:latin typeface="Corbel"/>
                <a:cs typeface="Corbel"/>
              </a:rPr>
              <a:t>доступа </a:t>
            </a:r>
            <a:r>
              <a:rPr sz="2500" i="1" dirty="0">
                <a:latin typeface="Corbel"/>
                <a:cs typeface="Corbel"/>
              </a:rPr>
              <a:t>к </a:t>
            </a:r>
            <a:r>
              <a:rPr sz="2500" i="1" spc="-5" dirty="0">
                <a:latin typeface="Corbel"/>
                <a:cs typeface="Corbel"/>
              </a:rPr>
              <a:t>образовательным </a:t>
            </a:r>
            <a:r>
              <a:rPr sz="2500" i="1" spc="-10" dirty="0">
                <a:latin typeface="Corbel"/>
                <a:cs typeface="Corbel"/>
              </a:rPr>
              <a:t>ресурсам </a:t>
            </a:r>
            <a:r>
              <a:rPr sz="2500" i="1" spc="-490" dirty="0">
                <a:latin typeface="Corbel"/>
                <a:cs typeface="Corbel"/>
              </a:rPr>
              <a:t> </a:t>
            </a:r>
            <a:r>
              <a:rPr sz="2500" i="1" dirty="0">
                <a:latin typeface="Corbel"/>
                <a:cs typeface="Corbel"/>
              </a:rPr>
              <a:t>сети </a:t>
            </a:r>
            <a:r>
              <a:rPr sz="2500" i="1" spc="-5" dirty="0">
                <a:latin typeface="Corbel"/>
                <a:cs typeface="Corbel"/>
              </a:rPr>
              <a:t>Интернет педагогических </a:t>
            </a:r>
            <a:r>
              <a:rPr sz="2500" i="1" spc="-10" dirty="0">
                <a:latin typeface="Corbel"/>
                <a:cs typeface="Corbel"/>
              </a:rPr>
              <a:t>работников </a:t>
            </a:r>
            <a:r>
              <a:rPr sz="2500" i="1" dirty="0">
                <a:latin typeface="Corbel"/>
                <a:cs typeface="Corbel"/>
              </a:rPr>
              <a:t>и </a:t>
            </a:r>
            <a:r>
              <a:rPr sz="2500" i="1" spc="5" dirty="0">
                <a:latin typeface="Corbel"/>
                <a:cs typeface="Corbel"/>
              </a:rPr>
              <a:t> </a:t>
            </a:r>
            <a:r>
              <a:rPr sz="2500" i="1" spc="-10" dirty="0">
                <a:latin typeface="Corbel"/>
                <a:cs typeface="Corbel"/>
              </a:rPr>
              <a:t>обучающихся.</a:t>
            </a:r>
            <a:endParaRPr sz="2500">
              <a:latin typeface="Corbel"/>
              <a:cs typeface="Corbel"/>
            </a:endParaRPr>
          </a:p>
          <a:p>
            <a:pPr marL="294640" indent="-281940">
              <a:lnSpc>
                <a:spcPct val="100000"/>
              </a:lnSpc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15" dirty="0">
                <a:latin typeface="Corbel"/>
                <a:cs typeface="Corbel"/>
              </a:rPr>
              <a:t>Порядок</a:t>
            </a:r>
            <a:r>
              <a:rPr sz="2500" spc="-20" dirty="0">
                <a:latin typeface="Corbel"/>
                <a:cs typeface="Corbel"/>
              </a:rPr>
              <a:t> является</a:t>
            </a:r>
            <a:r>
              <a:rPr sz="2500" spc="40" dirty="0"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локальным</a:t>
            </a:r>
            <a:r>
              <a:rPr sz="2500" u="sng" spc="-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актом</a:t>
            </a:r>
            <a:r>
              <a:rPr sz="2500" u="sng" spc="-1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0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ОУ</a:t>
            </a:r>
            <a:r>
              <a:rPr sz="2500" spc="-100" dirty="0">
                <a:latin typeface="Corbel"/>
                <a:cs typeface="Corbel"/>
              </a:rPr>
              <a:t>.</a:t>
            </a:r>
            <a:endParaRPr sz="2500">
              <a:latin typeface="Corbel"/>
              <a:cs typeface="Corbel"/>
            </a:endParaRPr>
          </a:p>
          <a:p>
            <a:pPr marL="294640" marR="156845" indent="-28194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10" dirty="0">
                <a:latin typeface="Corbel"/>
                <a:cs typeface="Corbel"/>
              </a:rPr>
              <a:t>Библиотека, </a:t>
            </a:r>
            <a:r>
              <a:rPr sz="2500" spc="-15" dirty="0">
                <a:latin typeface="Corbel"/>
                <a:cs typeface="Corbel"/>
              </a:rPr>
              <a:t>имеющая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доступ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30" dirty="0">
                <a:latin typeface="Corbel"/>
                <a:cs typeface="Corbel"/>
              </a:rPr>
              <a:t>Интернет,</a:t>
            </a:r>
            <a:r>
              <a:rPr sz="2500" spc="3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обязана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соблюдать </a:t>
            </a:r>
            <a:r>
              <a:rPr sz="2500" dirty="0">
                <a:latin typeface="Corbel"/>
                <a:cs typeface="Corbel"/>
              </a:rPr>
              <a:t>этот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порядок </a:t>
            </a:r>
            <a:r>
              <a:rPr sz="2500" dirty="0">
                <a:latin typeface="Corbel"/>
                <a:cs typeface="Corbel"/>
              </a:rPr>
              <a:t>и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знакомить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с</a:t>
            </a:r>
            <a:r>
              <a:rPr sz="2500" spc="-5" dirty="0">
                <a:latin typeface="Corbel"/>
                <a:cs typeface="Corbel"/>
              </a:rPr>
              <a:t> ним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всех,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кто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пользуется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ресурсами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Интернета</a:t>
            </a:r>
            <a:r>
              <a:rPr sz="2500" spc="3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условиях 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библиотеки.</a:t>
            </a:r>
            <a:endParaRPr sz="2500">
              <a:latin typeface="Corbel"/>
              <a:cs typeface="Corbel"/>
            </a:endParaRPr>
          </a:p>
          <a:p>
            <a:pPr marL="294640" marR="5080" indent="-28194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i="1" spc="-5" dirty="0">
                <a:latin typeface="Corbel"/>
                <a:cs typeface="Corbel"/>
              </a:rPr>
              <a:t>Инструкция </a:t>
            </a:r>
            <a:r>
              <a:rPr sz="2500" i="1" dirty="0">
                <a:latin typeface="Corbel"/>
                <a:cs typeface="Corbel"/>
              </a:rPr>
              <a:t>по </a:t>
            </a:r>
            <a:r>
              <a:rPr sz="2500" i="1" spc="-10" dirty="0">
                <a:latin typeface="Corbel"/>
                <a:cs typeface="Corbel"/>
              </a:rPr>
              <a:t>технике </a:t>
            </a:r>
            <a:r>
              <a:rPr sz="2500" i="1" spc="-5" dirty="0">
                <a:latin typeface="Corbel"/>
                <a:cs typeface="Corbel"/>
              </a:rPr>
              <a:t>безопасности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15" dirty="0">
                <a:latin typeface="Corbel"/>
                <a:cs typeface="Corbel"/>
              </a:rPr>
              <a:t>библиотеке 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и </a:t>
            </a:r>
            <a:r>
              <a:rPr sz="2500" i="1" spc="-5" dirty="0">
                <a:latin typeface="Corbel"/>
                <a:cs typeface="Corbel"/>
              </a:rPr>
              <a:t>Инструкция </a:t>
            </a:r>
            <a:r>
              <a:rPr sz="2500" i="1" dirty="0">
                <a:latin typeface="Corbel"/>
                <a:cs typeface="Corbel"/>
              </a:rPr>
              <a:t>по </a:t>
            </a:r>
            <a:r>
              <a:rPr sz="2500" i="1" spc="-10" dirty="0">
                <a:latin typeface="Corbel"/>
                <a:cs typeface="Corbel"/>
              </a:rPr>
              <a:t>пожарной </a:t>
            </a:r>
            <a:r>
              <a:rPr sz="2500" i="1" spc="-5" dirty="0">
                <a:latin typeface="Corbel"/>
                <a:cs typeface="Corbel"/>
              </a:rPr>
              <a:t>безопасности </a:t>
            </a:r>
            <a:r>
              <a:rPr sz="2500" dirty="0">
                <a:latin typeface="Corbel"/>
                <a:cs typeface="Corbel"/>
              </a:rPr>
              <a:t>могут </a:t>
            </a:r>
            <a:r>
              <a:rPr sz="2500" spc="-5" dirty="0">
                <a:latin typeface="Corbel"/>
                <a:cs typeface="Corbel"/>
              </a:rPr>
              <a:t>быть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самостоятельными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документами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или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входить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</a:t>
            </a:r>
            <a:endParaRPr sz="2500">
              <a:latin typeface="Corbel"/>
              <a:cs typeface="Corbel"/>
            </a:endParaRPr>
          </a:p>
          <a:p>
            <a:pPr marL="294640" marR="344170">
              <a:lnSpc>
                <a:spcPct val="80000"/>
              </a:lnSpc>
            </a:pPr>
            <a:r>
              <a:rPr sz="2500" spc="-5" dirty="0">
                <a:latin typeface="Corbel"/>
                <a:cs typeface="Corbel"/>
              </a:rPr>
              <a:t>качестве </a:t>
            </a:r>
            <a:r>
              <a:rPr sz="2500" spc="-15" dirty="0">
                <a:latin typeface="Corbel"/>
                <a:cs typeface="Corbel"/>
              </a:rPr>
              <a:t>раздела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15" dirty="0">
                <a:latin typeface="Corbel"/>
                <a:cs typeface="Corbel"/>
              </a:rPr>
              <a:t>общешкольные </a:t>
            </a:r>
            <a:r>
              <a:rPr sz="2500" spc="-10" dirty="0">
                <a:latin typeface="Corbel"/>
                <a:cs typeface="Corbel"/>
              </a:rPr>
              <a:t>инструкции,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которые,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как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правило,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составляются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заместителем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35" dirty="0">
                <a:latin typeface="Corbel"/>
                <a:cs typeface="Corbel"/>
              </a:rPr>
              <a:t>д</a:t>
            </a:r>
            <a:r>
              <a:rPr sz="2500" spc="-5" dirty="0">
                <a:latin typeface="Corbel"/>
                <a:cs typeface="Corbel"/>
              </a:rPr>
              <a:t>и</a:t>
            </a:r>
            <a:r>
              <a:rPr sz="2500" spc="-20" dirty="0">
                <a:latin typeface="Corbel"/>
                <a:cs typeface="Corbel"/>
              </a:rPr>
              <a:t>р</a:t>
            </a:r>
            <a:r>
              <a:rPr sz="2500" dirty="0">
                <a:latin typeface="Corbel"/>
                <a:cs typeface="Corbel"/>
              </a:rPr>
              <a:t>ект</a:t>
            </a:r>
            <a:r>
              <a:rPr sz="2500" spc="10" dirty="0">
                <a:latin typeface="Corbel"/>
                <a:cs typeface="Corbel"/>
              </a:rPr>
              <a:t>о</a:t>
            </a:r>
            <a:r>
              <a:rPr sz="2500" spc="-10" dirty="0">
                <a:latin typeface="Corbel"/>
                <a:cs typeface="Corbel"/>
              </a:rPr>
              <a:t>р</a:t>
            </a:r>
            <a:r>
              <a:rPr sz="2500" dirty="0">
                <a:latin typeface="Corbel"/>
                <a:cs typeface="Corbel"/>
              </a:rPr>
              <a:t>а </a:t>
            </a:r>
            <a:r>
              <a:rPr sz="2500" spc="-15" dirty="0">
                <a:latin typeface="Corbel"/>
                <a:cs typeface="Corbel"/>
              </a:rPr>
              <a:t>ш</a:t>
            </a:r>
            <a:r>
              <a:rPr sz="2500" spc="-55" dirty="0">
                <a:latin typeface="Corbel"/>
                <a:cs typeface="Corbel"/>
              </a:rPr>
              <a:t>к</a:t>
            </a:r>
            <a:r>
              <a:rPr sz="2500" spc="-35" dirty="0">
                <a:latin typeface="Corbel"/>
                <a:cs typeface="Corbel"/>
              </a:rPr>
              <a:t>о</a:t>
            </a:r>
            <a:r>
              <a:rPr sz="2500" dirty="0">
                <a:latin typeface="Corbel"/>
                <a:cs typeface="Corbel"/>
              </a:rPr>
              <a:t>лы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</a:t>
            </a:r>
            <a:r>
              <a:rPr sz="2500" dirty="0">
                <a:latin typeface="Corbel"/>
                <a:cs typeface="Corbel"/>
              </a:rPr>
              <a:t>о</a:t>
            </a:r>
            <a:r>
              <a:rPr sz="2500" spc="-12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А</a:t>
            </a:r>
            <a:r>
              <a:rPr sz="2500" spc="-20" dirty="0">
                <a:latin typeface="Corbel"/>
                <a:cs typeface="Corbel"/>
              </a:rPr>
              <a:t>Х</a:t>
            </a:r>
            <a:r>
              <a:rPr sz="2500" dirty="0">
                <a:latin typeface="Corbel"/>
                <a:cs typeface="Corbel"/>
              </a:rPr>
              <a:t>Ч.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7221220" cy="1402080"/>
            <a:chOff x="1252219" y="223520"/>
            <a:chExt cx="722122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722122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219" y="711200"/>
              <a:ext cx="447802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Порядок</a:t>
            </a:r>
            <a:r>
              <a:rPr sz="3200" spc="-20" dirty="0"/>
              <a:t> </a:t>
            </a:r>
            <a:r>
              <a:rPr sz="3200" spc="-5" dirty="0"/>
              <a:t>обеспечения</a:t>
            </a:r>
            <a:r>
              <a:rPr sz="3200" spc="10" dirty="0"/>
              <a:t> </a:t>
            </a:r>
            <a:r>
              <a:rPr sz="3200" spc="-15" dirty="0"/>
              <a:t>обучающихся </a:t>
            </a:r>
            <a:r>
              <a:rPr sz="3200" spc="-645" dirty="0"/>
              <a:t> </a:t>
            </a:r>
            <a:r>
              <a:rPr sz="3200" spc="-5" dirty="0"/>
              <a:t>учебной</a:t>
            </a:r>
            <a:r>
              <a:rPr sz="3200" spc="35" dirty="0"/>
              <a:t> </a:t>
            </a:r>
            <a:r>
              <a:rPr sz="3200" spc="-10" dirty="0"/>
              <a:t>литературой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134427" y="1527175"/>
            <a:ext cx="7633334" cy="458406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4005" marR="650875" indent="-281940">
              <a:lnSpc>
                <a:spcPts val="2880"/>
              </a:lnSpc>
              <a:spcBef>
                <a:spcPts val="79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spc="-20" dirty="0">
                <a:latin typeface="Corbel"/>
                <a:cs typeface="Corbel"/>
              </a:rPr>
              <a:t>Порядок </a:t>
            </a:r>
            <a:r>
              <a:rPr sz="3000" spc="-10" dirty="0">
                <a:latin typeface="Corbel"/>
                <a:cs typeface="Corbel"/>
              </a:rPr>
              <a:t>предоставления </a:t>
            </a:r>
            <a:r>
              <a:rPr sz="3000" dirty="0">
                <a:latin typeface="Corbel"/>
                <a:cs typeface="Corbel"/>
              </a:rPr>
              <a:t>в </a:t>
            </a:r>
            <a:r>
              <a:rPr sz="3000" spc="-10" dirty="0">
                <a:latin typeface="Corbel"/>
                <a:cs typeface="Corbel"/>
              </a:rPr>
              <a:t>пользование </a:t>
            </a:r>
            <a:r>
              <a:rPr sz="3000" spc="-59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обучающимся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учебно-методических</a:t>
            </a:r>
            <a:endParaRPr sz="3000">
              <a:latin typeface="Corbel"/>
              <a:cs typeface="Corbel"/>
            </a:endParaRPr>
          </a:p>
          <a:p>
            <a:pPr marL="294005" marR="928369">
              <a:lnSpc>
                <a:spcPts val="2880"/>
              </a:lnSpc>
            </a:pPr>
            <a:r>
              <a:rPr sz="3000" spc="-10" dirty="0">
                <a:latin typeface="Corbel"/>
                <a:cs typeface="Corbel"/>
              </a:rPr>
              <a:t>материалов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i="1" spc="-10" dirty="0">
                <a:latin typeface="Corbel"/>
                <a:cs typeface="Corbel"/>
              </a:rPr>
              <a:t>устанавливает</a:t>
            </a:r>
            <a:r>
              <a:rPr sz="3000" i="1" spc="5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правила</a:t>
            </a:r>
            <a:r>
              <a:rPr sz="3000" i="1" spc="-15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и </a:t>
            </a:r>
            <a:r>
              <a:rPr sz="3000" i="1" spc="-585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нормы</a:t>
            </a:r>
            <a:r>
              <a:rPr sz="3000" i="1" spc="-3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формирования</a:t>
            </a:r>
            <a:r>
              <a:rPr sz="3000" i="1" spc="-15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и</a:t>
            </a:r>
            <a:r>
              <a:rPr sz="3000" i="1" spc="-5" dirty="0">
                <a:latin typeface="Corbel"/>
                <a:cs typeface="Corbel"/>
              </a:rPr>
              <a:t> организации</a:t>
            </a:r>
            <a:endParaRPr sz="3000">
              <a:latin typeface="Corbel"/>
              <a:cs typeface="Corbel"/>
            </a:endParaRPr>
          </a:p>
          <a:p>
            <a:pPr marL="294005" marR="600710">
              <a:lnSpc>
                <a:spcPct val="80000"/>
              </a:lnSpc>
              <a:spcBef>
                <a:spcPts val="30"/>
              </a:spcBef>
            </a:pPr>
            <a:r>
              <a:rPr sz="3000" i="1" spc="-5" dirty="0">
                <a:latin typeface="Corbel"/>
                <a:cs typeface="Corbel"/>
              </a:rPr>
              <a:t>уче</a:t>
            </a:r>
            <a:r>
              <a:rPr sz="3000" i="1" spc="-20" dirty="0">
                <a:latin typeface="Corbel"/>
                <a:cs typeface="Corbel"/>
              </a:rPr>
              <a:t>б</a:t>
            </a:r>
            <a:r>
              <a:rPr sz="3000" i="1" dirty="0">
                <a:latin typeface="Corbel"/>
                <a:cs typeface="Corbel"/>
              </a:rPr>
              <a:t>н</a:t>
            </a:r>
            <a:r>
              <a:rPr sz="3000" i="1" spc="5" dirty="0">
                <a:latin typeface="Corbel"/>
                <a:cs typeface="Corbel"/>
              </a:rPr>
              <a:t>о</a:t>
            </a:r>
            <a:r>
              <a:rPr sz="3000" i="1" dirty="0">
                <a:latin typeface="Corbel"/>
                <a:cs typeface="Corbel"/>
              </a:rPr>
              <a:t>го</a:t>
            </a:r>
            <a:r>
              <a:rPr sz="3000" i="1" spc="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ф</a:t>
            </a:r>
            <a:r>
              <a:rPr sz="3000" i="1" spc="5" dirty="0">
                <a:latin typeface="Corbel"/>
                <a:cs typeface="Corbel"/>
              </a:rPr>
              <a:t>о</a:t>
            </a:r>
            <a:r>
              <a:rPr sz="3000" i="1" dirty="0">
                <a:latin typeface="Corbel"/>
                <a:cs typeface="Corbel"/>
              </a:rPr>
              <a:t>нда </a:t>
            </a:r>
            <a:r>
              <a:rPr sz="3000" i="1" spc="-15" dirty="0">
                <a:latin typeface="Corbel"/>
                <a:cs typeface="Corbel"/>
              </a:rPr>
              <a:t>б</a:t>
            </a:r>
            <a:r>
              <a:rPr sz="3000" i="1" dirty="0">
                <a:latin typeface="Corbel"/>
                <a:cs typeface="Corbel"/>
              </a:rPr>
              <a:t>и</a:t>
            </a:r>
            <a:r>
              <a:rPr sz="3000" i="1" spc="-55" dirty="0">
                <a:latin typeface="Corbel"/>
                <a:cs typeface="Corbel"/>
              </a:rPr>
              <a:t>б</a:t>
            </a:r>
            <a:r>
              <a:rPr sz="3000" i="1" spc="-5" dirty="0">
                <a:latin typeface="Corbel"/>
                <a:cs typeface="Corbel"/>
              </a:rPr>
              <a:t>ли</a:t>
            </a:r>
            <a:r>
              <a:rPr sz="3000" i="1" spc="5" dirty="0">
                <a:latin typeface="Corbel"/>
                <a:cs typeface="Corbel"/>
              </a:rPr>
              <a:t>о</a:t>
            </a:r>
            <a:r>
              <a:rPr sz="3000" i="1" spc="-5" dirty="0">
                <a:latin typeface="Corbel"/>
                <a:cs typeface="Corbel"/>
              </a:rPr>
              <a:t>т</a:t>
            </a:r>
            <a:r>
              <a:rPr sz="3000" i="1" spc="-20" dirty="0">
                <a:latin typeface="Corbel"/>
                <a:cs typeface="Corbel"/>
              </a:rPr>
              <a:t>е</a:t>
            </a:r>
            <a:r>
              <a:rPr sz="3000" i="1" spc="-5" dirty="0">
                <a:latin typeface="Corbel"/>
                <a:cs typeface="Corbel"/>
              </a:rPr>
              <a:t>к</a:t>
            </a:r>
            <a:r>
              <a:rPr sz="3000" i="1" dirty="0">
                <a:latin typeface="Corbel"/>
                <a:cs typeface="Corbel"/>
              </a:rPr>
              <a:t>и</a:t>
            </a:r>
            <a:r>
              <a:rPr sz="3000" i="1" spc="-140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О</a:t>
            </a:r>
            <a:r>
              <a:rPr sz="3000" i="1" spc="-275" dirty="0">
                <a:latin typeface="Corbel"/>
                <a:cs typeface="Corbel"/>
              </a:rPr>
              <a:t>У</a:t>
            </a:r>
            <a:r>
              <a:rPr sz="3000" i="1" dirty="0">
                <a:latin typeface="Corbel"/>
                <a:cs typeface="Corbel"/>
              </a:rPr>
              <a:t>, а</a:t>
            </a:r>
            <a:r>
              <a:rPr sz="3000" i="1" spc="-5" dirty="0">
                <a:latin typeface="Corbel"/>
                <a:cs typeface="Corbel"/>
              </a:rPr>
              <a:t> та</a:t>
            </a:r>
            <a:r>
              <a:rPr sz="3000" i="1" spc="5" dirty="0">
                <a:latin typeface="Corbel"/>
                <a:cs typeface="Corbel"/>
              </a:rPr>
              <a:t>к</a:t>
            </a:r>
            <a:r>
              <a:rPr sz="3000" i="1" spc="-40" dirty="0">
                <a:latin typeface="Corbel"/>
                <a:cs typeface="Corbel"/>
              </a:rPr>
              <a:t>ж</a:t>
            </a:r>
            <a:r>
              <a:rPr sz="3000" i="1" dirty="0">
                <a:latin typeface="Corbel"/>
                <a:cs typeface="Corbel"/>
              </a:rPr>
              <a:t>е  </a:t>
            </a:r>
            <a:r>
              <a:rPr sz="3000" i="1" spc="-5" dirty="0">
                <a:latin typeface="Corbel"/>
                <a:cs typeface="Corbel"/>
              </a:rPr>
              <a:t>обеспечения </a:t>
            </a:r>
            <a:r>
              <a:rPr sz="3000" i="1" spc="-10" dirty="0">
                <a:latin typeface="Corbel"/>
                <a:cs typeface="Corbel"/>
              </a:rPr>
              <a:t>обучающихся учебниками </a:t>
            </a:r>
            <a:r>
              <a:rPr sz="3000" i="1" dirty="0">
                <a:latin typeface="Corbel"/>
                <a:cs typeface="Corbel"/>
              </a:rPr>
              <a:t>и </a:t>
            </a:r>
            <a:r>
              <a:rPr sz="3000" i="1" spc="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учебными пособиями.</a:t>
            </a:r>
            <a:endParaRPr sz="3000">
              <a:latin typeface="Corbel"/>
              <a:cs typeface="Corbel"/>
            </a:endParaRPr>
          </a:p>
          <a:p>
            <a:pPr marL="294005" marR="5080" indent="-281940">
              <a:lnSpc>
                <a:spcPct val="80100"/>
              </a:lnSpc>
              <a:spcBef>
                <a:spcPts val="59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</a:tabLst>
            </a:pPr>
            <a:r>
              <a:rPr sz="3000" dirty="0">
                <a:latin typeface="Corbel"/>
                <a:cs typeface="Corbel"/>
              </a:rPr>
              <a:t>В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начале</a:t>
            </a:r>
            <a:r>
              <a:rPr sz="3000" spc="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документа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20" dirty="0">
                <a:latin typeface="Corbel"/>
                <a:cs typeface="Corbel"/>
              </a:rPr>
              <a:t>даются</a:t>
            </a:r>
            <a:r>
              <a:rPr sz="300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определения 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основных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видов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учебных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документов</a:t>
            </a:r>
            <a:r>
              <a:rPr sz="3000" spc="5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- 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учебник,</a:t>
            </a:r>
            <a:r>
              <a:rPr sz="3000" i="1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учебное</a:t>
            </a:r>
            <a:r>
              <a:rPr sz="3000" i="1" spc="-10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пособие,</a:t>
            </a:r>
            <a:r>
              <a:rPr sz="3000" i="1" spc="-20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рабочая</a:t>
            </a:r>
            <a:r>
              <a:rPr sz="3000" i="1" spc="10" dirty="0">
                <a:latin typeface="Corbel"/>
                <a:cs typeface="Corbel"/>
              </a:rPr>
              <a:t> </a:t>
            </a:r>
            <a:r>
              <a:rPr sz="3000" i="1" spc="-10" dirty="0">
                <a:latin typeface="Corbel"/>
                <a:cs typeface="Corbel"/>
              </a:rPr>
              <a:t>тетрадь, </a:t>
            </a:r>
            <a:r>
              <a:rPr sz="3000" i="1" spc="-585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учебный </a:t>
            </a:r>
            <a:r>
              <a:rPr sz="3000" i="1" spc="-10" dirty="0">
                <a:latin typeface="Corbel"/>
                <a:cs typeface="Corbel"/>
              </a:rPr>
              <a:t>комплект,</a:t>
            </a:r>
            <a:r>
              <a:rPr sz="3000" i="1" spc="-30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учебно-методические</a:t>
            </a:r>
            <a:endParaRPr sz="3000">
              <a:latin typeface="Corbel"/>
              <a:cs typeface="Corbel"/>
            </a:endParaRPr>
          </a:p>
          <a:p>
            <a:pPr marL="294005">
              <a:lnSpc>
                <a:spcPts val="2880"/>
              </a:lnSpc>
            </a:pPr>
            <a:r>
              <a:rPr sz="3000" i="1" spc="-5" dirty="0">
                <a:latin typeface="Corbel"/>
                <a:cs typeface="Corbel"/>
              </a:rPr>
              <a:t>материалы</a:t>
            </a:r>
            <a:r>
              <a:rPr sz="3000" i="1" spc="-10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и</a:t>
            </a:r>
            <a:r>
              <a:rPr sz="3000" i="1" spc="-50" dirty="0">
                <a:latin typeface="Corbel"/>
                <a:cs typeface="Corbel"/>
              </a:rPr>
              <a:t> </a:t>
            </a:r>
            <a:r>
              <a:rPr sz="3000" i="1" spc="-5" dirty="0">
                <a:latin typeface="Corbel"/>
                <a:cs typeface="Corbel"/>
              </a:rPr>
              <a:t>т.п.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7221220" cy="1402080"/>
            <a:chOff x="1252219" y="223520"/>
            <a:chExt cx="722122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722122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219" y="711200"/>
              <a:ext cx="447802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950594" marR="508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Порядок</a:t>
            </a:r>
            <a:r>
              <a:rPr sz="3200" spc="-20" dirty="0"/>
              <a:t> </a:t>
            </a:r>
            <a:r>
              <a:rPr sz="3200" spc="-5" dirty="0"/>
              <a:t>обеспечения</a:t>
            </a:r>
            <a:r>
              <a:rPr sz="3200" spc="10" dirty="0"/>
              <a:t> </a:t>
            </a:r>
            <a:r>
              <a:rPr sz="3200" spc="-15" dirty="0"/>
              <a:t>обучающихся </a:t>
            </a:r>
            <a:r>
              <a:rPr sz="3200" spc="-645" dirty="0"/>
              <a:t> </a:t>
            </a:r>
            <a:r>
              <a:rPr sz="3200" spc="-5" dirty="0"/>
              <a:t>учебной</a:t>
            </a:r>
            <a:r>
              <a:rPr sz="3200" spc="35" dirty="0"/>
              <a:t> </a:t>
            </a:r>
            <a:r>
              <a:rPr sz="3200" spc="-10" dirty="0"/>
              <a:t>литературой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990282" y="1544954"/>
            <a:ext cx="7787640" cy="452310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640" marR="214629" indent="-282575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500" spc="-5" dirty="0">
                <a:latin typeface="Corbel"/>
                <a:cs typeface="Corbel"/>
              </a:rPr>
              <a:t>Каждое ОУ </a:t>
            </a:r>
            <a:r>
              <a:rPr sz="25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имеет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право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самостоятельно определять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комплекты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учебников</a:t>
            </a:r>
            <a:r>
              <a:rPr sz="2500" spc="-10" dirty="0">
                <a:latin typeface="Corbel"/>
                <a:cs typeface="Corbel"/>
              </a:rPr>
              <a:t>,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учебных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пособий,</a:t>
            </a:r>
            <a:r>
              <a:rPr sz="2500" spc="-5" dirty="0">
                <a:latin typeface="Corbel"/>
                <a:cs typeface="Corbel"/>
              </a:rPr>
              <a:t> учебно-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120"/>
              </a:lnSpc>
            </a:pPr>
            <a:r>
              <a:rPr sz="2500" spc="-20" dirty="0">
                <a:latin typeface="Corbel"/>
                <a:cs typeface="Corbel"/>
              </a:rPr>
              <a:t>методических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материалов,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обеспечивающих</a:t>
            </a:r>
            <a:endParaRPr sz="2500">
              <a:latin typeface="Corbel"/>
              <a:cs typeface="Corbel"/>
            </a:endParaRPr>
          </a:p>
          <a:p>
            <a:pPr marL="294640" marR="5080">
              <a:lnSpc>
                <a:spcPts val="2400"/>
              </a:lnSpc>
              <a:spcBef>
                <a:spcPts val="280"/>
              </a:spcBef>
            </a:pPr>
            <a:r>
              <a:rPr sz="2500" spc="-15" dirty="0">
                <a:latin typeface="Corbel"/>
                <a:cs typeface="Corbel"/>
              </a:rPr>
              <a:t>преподавание</a:t>
            </a:r>
            <a:r>
              <a:rPr sz="2500" spc="3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учебного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предмета,</a:t>
            </a:r>
            <a:r>
              <a:rPr sz="2500" spc="3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курса, </a:t>
            </a:r>
            <a:r>
              <a:rPr sz="2500" spc="-15" dirty="0">
                <a:latin typeface="Corbel"/>
                <a:cs typeface="Corbel"/>
              </a:rPr>
              <a:t>дисциплины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30" dirty="0">
                <a:latin typeface="Corbel"/>
                <a:cs typeface="Corbel"/>
              </a:rPr>
              <a:t>(модуля)</a:t>
            </a:r>
            <a:r>
              <a:rPr sz="2500" dirty="0">
                <a:latin typeface="Corbel"/>
                <a:cs typeface="Corbel"/>
              </a:rPr>
              <a:t> в </a:t>
            </a:r>
            <a:r>
              <a:rPr sz="2500" spc="-10" dirty="0">
                <a:latin typeface="Corbel"/>
                <a:cs typeface="Corbel"/>
              </a:rPr>
              <a:t>соответствии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с</a:t>
            </a:r>
            <a:r>
              <a:rPr sz="2500" spc="-5" dirty="0">
                <a:latin typeface="Corbel"/>
                <a:cs typeface="Corbel"/>
              </a:rPr>
              <a:t> реализуемыми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425"/>
              </a:lnSpc>
            </a:pPr>
            <a:r>
              <a:rPr sz="2500" spc="-10" dirty="0">
                <a:latin typeface="Corbel"/>
                <a:cs typeface="Corbel"/>
              </a:rPr>
              <a:t>образовательными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программами.</a:t>
            </a:r>
            <a:endParaRPr sz="2500">
              <a:latin typeface="Corbel"/>
              <a:cs typeface="Corbel"/>
            </a:endParaRPr>
          </a:p>
          <a:p>
            <a:pPr marL="294640" marR="1086485" indent="-282575">
              <a:lnSpc>
                <a:spcPts val="2400"/>
              </a:lnSpc>
              <a:spcBef>
                <a:spcPts val="5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500" spc="-15" dirty="0">
                <a:latin typeface="Corbel"/>
                <a:cs typeface="Corbel"/>
              </a:rPr>
              <a:t>Ежегодно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составляется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Перечень</a:t>
            </a:r>
            <a:r>
              <a:rPr sz="2500" u="sng" spc="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учебников, 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методических</a:t>
            </a:r>
            <a:r>
              <a:rPr sz="2500" u="sng" spc="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материалов</a:t>
            </a:r>
            <a:r>
              <a:rPr sz="25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 учебных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пособий,</a:t>
            </a:r>
            <a:endParaRPr sz="2500">
              <a:latin typeface="Corbel"/>
              <a:cs typeface="Corbel"/>
            </a:endParaRPr>
          </a:p>
          <a:p>
            <a:pPr marL="294640" marR="259079" algn="just">
              <a:lnSpc>
                <a:spcPct val="80000"/>
              </a:lnSpc>
              <a:spcBef>
                <a:spcPts val="20"/>
              </a:spcBef>
            </a:pP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обеспечивающих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преподавание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учебного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предмета,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курса,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дисциплины </a:t>
            </a:r>
            <a:r>
              <a:rPr sz="2500" u="sng" spc="-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(модуля)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следующий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учебный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год.</a:t>
            </a:r>
            <a:endParaRPr sz="2500">
              <a:latin typeface="Corbel"/>
              <a:cs typeface="Corbel"/>
            </a:endParaRPr>
          </a:p>
          <a:p>
            <a:pPr marL="294640" indent="-282575" algn="just">
              <a:lnSpc>
                <a:spcPts val="2700"/>
              </a:lnSpc>
              <a:buClr>
                <a:srgbClr val="3891A7"/>
              </a:buClr>
              <a:buSzPct val="80000"/>
              <a:buFont typeface="Wingdings 2"/>
              <a:buChar char=""/>
              <a:tabLst>
                <a:tab pos="295275" algn="l"/>
              </a:tabLst>
            </a:pPr>
            <a:r>
              <a:rPr sz="2500" dirty="0">
                <a:latin typeface="Corbel"/>
                <a:cs typeface="Corbel"/>
              </a:rPr>
              <a:t>Локальный</a:t>
            </a:r>
            <a:r>
              <a:rPr sz="2500" spc="-3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акт </a:t>
            </a:r>
            <a:r>
              <a:rPr sz="2500" spc="-20" dirty="0">
                <a:latin typeface="Corbel"/>
                <a:cs typeface="Corbel"/>
              </a:rPr>
              <a:t>принимается</a:t>
            </a:r>
            <a:r>
              <a:rPr sz="2500" spc="4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решением</a:t>
            </a:r>
            <a:endParaRPr sz="2500">
              <a:latin typeface="Corbel"/>
              <a:cs typeface="Corbel"/>
            </a:endParaRPr>
          </a:p>
          <a:p>
            <a:pPr marL="294640" marR="1504950" algn="just">
              <a:lnSpc>
                <a:spcPts val="2400"/>
              </a:lnSpc>
              <a:spcBef>
                <a:spcPts val="284"/>
              </a:spcBef>
            </a:pPr>
            <a:r>
              <a:rPr sz="2500" spc="-10" dirty="0">
                <a:latin typeface="Corbel"/>
                <a:cs typeface="Corbel"/>
              </a:rPr>
              <a:t>педагогического </a:t>
            </a:r>
            <a:r>
              <a:rPr sz="2500" spc="-15" dirty="0">
                <a:latin typeface="Corbel"/>
                <a:cs typeface="Corbel"/>
              </a:rPr>
              <a:t>совета </a:t>
            </a:r>
            <a:r>
              <a:rPr sz="2500" spc="-5" dirty="0">
                <a:latin typeface="Corbel"/>
                <a:cs typeface="Corbel"/>
              </a:rPr>
              <a:t>ОУ </a:t>
            </a:r>
            <a:r>
              <a:rPr sz="2500" dirty="0">
                <a:latin typeface="Corbel"/>
                <a:cs typeface="Corbel"/>
              </a:rPr>
              <a:t>и </a:t>
            </a:r>
            <a:r>
              <a:rPr sz="2500" spc="-20" dirty="0">
                <a:latin typeface="Corbel"/>
                <a:cs typeface="Corbel"/>
              </a:rPr>
              <a:t>утверждается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директором.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2219" y="223520"/>
            <a:ext cx="7221220" cy="1402080"/>
            <a:chOff x="1252219" y="223520"/>
            <a:chExt cx="7221220" cy="1402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2219" y="223520"/>
              <a:ext cx="7221220" cy="914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219" y="711200"/>
              <a:ext cx="4478020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90282" y="320357"/>
            <a:ext cx="7624445" cy="5780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6575" marR="491490">
              <a:lnSpc>
                <a:spcPct val="100000"/>
              </a:lnSpc>
              <a:spcBef>
                <a:spcPts val="100"/>
              </a:spcBef>
            </a:pPr>
            <a:r>
              <a:rPr sz="3200" b="1" spc="-15" dirty="0">
                <a:solidFill>
                  <a:srgbClr val="562213"/>
                </a:solidFill>
                <a:latin typeface="Corbel"/>
                <a:cs typeface="Corbel"/>
              </a:rPr>
              <a:t>Порядок</a:t>
            </a:r>
            <a:r>
              <a:rPr sz="3200" b="1" spc="-2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5" dirty="0">
                <a:solidFill>
                  <a:srgbClr val="562213"/>
                </a:solidFill>
                <a:latin typeface="Corbel"/>
                <a:cs typeface="Corbel"/>
              </a:rPr>
              <a:t>обеспечения</a:t>
            </a:r>
            <a:r>
              <a:rPr sz="3200" b="1" spc="10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15" dirty="0">
                <a:solidFill>
                  <a:srgbClr val="562213"/>
                </a:solidFill>
                <a:latin typeface="Corbel"/>
                <a:cs typeface="Corbel"/>
              </a:rPr>
              <a:t>обучающихся </a:t>
            </a:r>
            <a:r>
              <a:rPr sz="3200" b="1" spc="-645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5" dirty="0">
                <a:solidFill>
                  <a:srgbClr val="562213"/>
                </a:solidFill>
                <a:latin typeface="Corbel"/>
                <a:cs typeface="Corbel"/>
              </a:rPr>
              <a:t>учебной</a:t>
            </a:r>
            <a:r>
              <a:rPr sz="3200" b="1" spc="35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562213"/>
                </a:solidFill>
                <a:latin typeface="Corbel"/>
                <a:cs typeface="Corbel"/>
              </a:rPr>
              <a:t>литературой</a:t>
            </a:r>
            <a:endParaRPr sz="3200">
              <a:latin typeface="Corbel"/>
              <a:cs typeface="Corbel"/>
            </a:endParaRPr>
          </a:p>
          <a:p>
            <a:pPr marL="294640" marR="755650" indent="-282575" algn="just">
              <a:lnSpc>
                <a:spcPct val="100000"/>
              </a:lnSpc>
              <a:spcBef>
                <a:spcPts val="2460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5275" algn="l"/>
              </a:tabLst>
            </a:pPr>
            <a:r>
              <a:rPr sz="3200" b="1" spc="-5" dirty="0">
                <a:latin typeface="Corbel"/>
                <a:cs typeface="Corbel"/>
              </a:rPr>
              <a:t>Список </a:t>
            </a:r>
            <a:r>
              <a:rPr sz="3200" spc="-10" dirty="0">
                <a:latin typeface="Corbel"/>
                <a:cs typeface="Corbel"/>
              </a:rPr>
              <a:t>учебников, </a:t>
            </a:r>
            <a:r>
              <a:rPr sz="3200" dirty="0">
                <a:latin typeface="Corbel"/>
                <a:cs typeface="Corbel"/>
              </a:rPr>
              <a:t>учебных </a:t>
            </a:r>
            <a:r>
              <a:rPr sz="3200" spc="-5" dirty="0">
                <a:latin typeface="Corbel"/>
                <a:cs typeface="Corbel"/>
              </a:rPr>
              <a:t>пособий, </a:t>
            </a:r>
            <a:r>
              <a:rPr sz="3200" spc="-630" dirty="0">
                <a:latin typeface="Corbel"/>
                <a:cs typeface="Corbel"/>
              </a:rPr>
              <a:t> </a:t>
            </a:r>
            <a:r>
              <a:rPr sz="3200" spc="-15" dirty="0">
                <a:latin typeface="Corbel"/>
                <a:cs typeface="Corbel"/>
              </a:rPr>
              <a:t>учебно-методических</a:t>
            </a:r>
            <a:r>
              <a:rPr sz="3200" spc="-5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материалов,</a:t>
            </a:r>
            <a:endParaRPr sz="3200">
              <a:latin typeface="Corbel"/>
              <a:cs typeface="Corbel"/>
            </a:endParaRPr>
          </a:p>
          <a:p>
            <a:pPr marL="294640" marR="62865" algn="just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Corbel"/>
                <a:cs typeface="Corbel"/>
              </a:rPr>
              <a:t>предназначенных </a:t>
            </a:r>
            <a:r>
              <a:rPr sz="3200" dirty="0">
                <a:latin typeface="Corbel"/>
                <a:cs typeface="Corbel"/>
              </a:rPr>
              <a:t>для </a:t>
            </a:r>
            <a:r>
              <a:rPr sz="3200" spc="-5" dirty="0">
                <a:latin typeface="Corbel"/>
                <a:cs typeface="Corbel"/>
              </a:rPr>
              <a:t>предоставления </a:t>
            </a:r>
            <a:r>
              <a:rPr sz="3200" dirty="0">
                <a:latin typeface="Corbel"/>
                <a:cs typeface="Corbel"/>
              </a:rPr>
              <a:t>в 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10" dirty="0">
                <a:latin typeface="Corbel"/>
                <a:cs typeface="Corbel"/>
              </a:rPr>
              <a:t>пользование, </a:t>
            </a:r>
            <a:r>
              <a:rPr sz="3200" b="1" spc="-20" dirty="0">
                <a:latin typeface="Corbel"/>
                <a:cs typeface="Corbel"/>
              </a:rPr>
              <a:t>утверждается </a:t>
            </a:r>
            <a:r>
              <a:rPr sz="3200" b="1" spc="-5" dirty="0">
                <a:latin typeface="Corbel"/>
                <a:cs typeface="Corbel"/>
              </a:rPr>
              <a:t>директором </a:t>
            </a:r>
            <a:r>
              <a:rPr sz="3200" b="1" spc="-645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ОУ</a:t>
            </a:r>
            <a:r>
              <a:rPr sz="3200" b="1" spc="-5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и</a:t>
            </a:r>
            <a:r>
              <a:rPr sz="3200" b="1" spc="5" dirty="0">
                <a:latin typeface="Corbel"/>
                <a:cs typeface="Corbel"/>
              </a:rPr>
              <a:t> </a:t>
            </a:r>
            <a:r>
              <a:rPr sz="3200" b="1" spc="-15" dirty="0">
                <a:latin typeface="Corbel"/>
                <a:cs typeface="Corbel"/>
              </a:rPr>
              <a:t>размещается</a:t>
            </a:r>
            <a:r>
              <a:rPr sz="3200" b="1" spc="-5" dirty="0">
                <a:latin typeface="Corbel"/>
                <a:cs typeface="Corbel"/>
              </a:rPr>
              <a:t> на </a:t>
            </a:r>
            <a:r>
              <a:rPr sz="3200" b="1" dirty="0">
                <a:latin typeface="Corbel"/>
                <a:cs typeface="Corbel"/>
              </a:rPr>
              <a:t>сайте</a:t>
            </a:r>
            <a:r>
              <a:rPr sz="3200" b="1" spc="-110" dirty="0">
                <a:latin typeface="Corbel"/>
                <a:cs typeface="Corbel"/>
              </a:rPr>
              <a:t> </a:t>
            </a:r>
            <a:r>
              <a:rPr sz="3200" b="1" spc="-135" dirty="0">
                <a:latin typeface="Corbel"/>
                <a:cs typeface="Corbel"/>
              </a:rPr>
              <a:t>ОУ.</a:t>
            </a:r>
            <a:endParaRPr sz="3200">
              <a:latin typeface="Corbel"/>
              <a:cs typeface="Corbel"/>
            </a:endParaRPr>
          </a:p>
          <a:p>
            <a:pPr marL="294640" marR="5080" indent="-28257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687"/>
              <a:buFont typeface="Wingdings 2"/>
              <a:buChar char=""/>
              <a:tabLst>
                <a:tab pos="295275" algn="l"/>
              </a:tabLst>
            </a:pPr>
            <a:r>
              <a:rPr sz="3200" dirty="0">
                <a:latin typeface="Corbel"/>
                <a:cs typeface="Corbel"/>
              </a:rPr>
              <a:t>Учебники, учебные </a:t>
            </a:r>
            <a:r>
              <a:rPr sz="3200" spc="-5" dirty="0">
                <a:latin typeface="Corbel"/>
                <a:cs typeface="Corbel"/>
              </a:rPr>
              <a:t>пособия </a:t>
            </a:r>
            <a:r>
              <a:rPr sz="3200" dirty="0">
                <a:latin typeface="Corbel"/>
                <a:cs typeface="Corbel"/>
              </a:rPr>
              <a:t>и </a:t>
            </a:r>
            <a:r>
              <a:rPr sz="3200" spc="-5" dirty="0">
                <a:latin typeface="Corbel"/>
                <a:cs typeface="Corbel"/>
              </a:rPr>
              <a:t>учебно- 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spc="-20" dirty="0">
                <a:latin typeface="Corbel"/>
                <a:cs typeface="Corbel"/>
              </a:rPr>
              <a:t>методические </a:t>
            </a:r>
            <a:r>
              <a:rPr sz="3200" spc="-5" dirty="0">
                <a:latin typeface="Corbel"/>
                <a:cs typeface="Corbel"/>
              </a:rPr>
              <a:t>материалы, </a:t>
            </a:r>
            <a:r>
              <a:rPr sz="3200" dirty="0">
                <a:latin typeface="Corbel"/>
                <a:cs typeface="Corbel"/>
              </a:rPr>
              <a:t>указанные в </a:t>
            </a:r>
            <a:r>
              <a:rPr sz="3200" spc="5" dirty="0">
                <a:latin typeface="Corbel"/>
                <a:cs typeface="Corbel"/>
              </a:rPr>
              <a:t> </a:t>
            </a:r>
            <a:r>
              <a:rPr sz="3200" spc="-15" dirty="0">
                <a:latin typeface="Corbel"/>
                <a:cs typeface="Corbel"/>
              </a:rPr>
              <a:t>Списке,</a:t>
            </a:r>
            <a:r>
              <a:rPr sz="3200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предоставляются</a:t>
            </a:r>
            <a:r>
              <a:rPr sz="3200" b="1" spc="25" dirty="0">
                <a:latin typeface="Corbel"/>
                <a:cs typeface="Corbel"/>
              </a:rPr>
              <a:t> </a:t>
            </a:r>
            <a:r>
              <a:rPr sz="3200" b="1" dirty="0">
                <a:latin typeface="Corbel"/>
                <a:cs typeface="Corbel"/>
              </a:rPr>
              <a:t>в</a:t>
            </a:r>
            <a:r>
              <a:rPr sz="3200" b="1" spc="-10" dirty="0">
                <a:latin typeface="Corbel"/>
                <a:cs typeface="Corbel"/>
              </a:rPr>
              <a:t> пользование </a:t>
            </a:r>
            <a:r>
              <a:rPr sz="3200" b="1" spc="-645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обучающимся</a:t>
            </a:r>
            <a:r>
              <a:rPr sz="3200" b="1" spc="30" dirty="0">
                <a:latin typeface="Corbel"/>
                <a:cs typeface="Corbel"/>
              </a:rPr>
              <a:t> </a:t>
            </a:r>
            <a:r>
              <a:rPr sz="3200" b="1" spc="-10" dirty="0">
                <a:latin typeface="Corbel"/>
                <a:cs typeface="Corbel"/>
              </a:rPr>
              <a:t>бесплатно</a:t>
            </a:r>
            <a:r>
              <a:rPr sz="3200" spc="-10" dirty="0">
                <a:latin typeface="Corbel"/>
                <a:cs typeface="Corbel"/>
              </a:rPr>
              <a:t>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3919" y="266700"/>
            <a:ext cx="7871459" cy="1275080"/>
            <a:chOff x="883919" y="266700"/>
            <a:chExt cx="7871459" cy="1275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19" y="266700"/>
              <a:ext cx="7218680" cy="8331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3919" y="708659"/>
              <a:ext cx="7871459" cy="8331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558800" marR="5080">
              <a:lnSpc>
                <a:spcPct val="100000"/>
              </a:lnSpc>
              <a:spcBef>
                <a:spcPts val="100"/>
              </a:spcBef>
            </a:pPr>
            <a:r>
              <a:rPr sz="2900" spc="-15" dirty="0"/>
              <a:t>Порядок </a:t>
            </a:r>
            <a:r>
              <a:rPr sz="2900" spc="-10" dirty="0"/>
              <a:t>предоставления </a:t>
            </a:r>
            <a:r>
              <a:rPr sz="2900" dirty="0"/>
              <a:t>в </a:t>
            </a:r>
            <a:r>
              <a:rPr sz="2900" spc="-10" dirty="0"/>
              <a:t>пользование </a:t>
            </a:r>
            <a:r>
              <a:rPr sz="2900" spc="-5" dirty="0"/>
              <a:t> </a:t>
            </a:r>
            <a:r>
              <a:rPr sz="2900" spc="-15" dirty="0"/>
              <a:t>учебников</a:t>
            </a:r>
            <a:r>
              <a:rPr sz="2900" spc="-5" dirty="0"/>
              <a:t> </a:t>
            </a:r>
            <a:r>
              <a:rPr sz="2900" dirty="0"/>
              <a:t>и</a:t>
            </a:r>
            <a:r>
              <a:rPr sz="2900" spc="-20" dirty="0"/>
              <a:t> </a:t>
            </a:r>
            <a:r>
              <a:rPr sz="2900" spc="-5" dirty="0"/>
              <a:t>учебных пособий </a:t>
            </a:r>
            <a:r>
              <a:rPr sz="2900" spc="-10" dirty="0"/>
              <a:t>обучающимся</a:t>
            </a:r>
            <a:endParaRPr sz="2900"/>
          </a:p>
        </p:txBody>
      </p:sp>
      <p:sp>
        <p:nvSpPr>
          <p:cNvPr id="6" name="object 6"/>
          <p:cNvSpPr txBox="1"/>
          <p:nvPr/>
        </p:nvSpPr>
        <p:spPr>
          <a:xfrm>
            <a:off x="1062355" y="1367472"/>
            <a:ext cx="7666355" cy="461454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94640" marR="25400" indent="-282575" algn="just">
              <a:lnSpc>
                <a:spcPct val="79900"/>
              </a:lnSpc>
              <a:spcBef>
                <a:spcPts val="63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5275" algn="l"/>
              </a:tabLst>
            </a:pPr>
            <a:r>
              <a:rPr sz="2200" spc="-5" dirty="0">
                <a:latin typeface="Corbel"/>
                <a:cs typeface="Corbel"/>
              </a:rPr>
              <a:t>ОУ </a:t>
            </a:r>
            <a:r>
              <a:rPr sz="2200" spc="-10" dirty="0">
                <a:latin typeface="Corbel"/>
                <a:cs typeface="Corbel"/>
              </a:rPr>
              <a:t>самостоятельно </a:t>
            </a:r>
            <a:r>
              <a:rPr sz="2200" spc="-20" dirty="0">
                <a:latin typeface="Corbel"/>
                <a:cs typeface="Corbel"/>
              </a:rPr>
              <a:t>определяет </a:t>
            </a:r>
            <a:r>
              <a:rPr sz="2200" b="1" spc="-15" dirty="0">
                <a:latin typeface="Corbel"/>
                <a:cs typeface="Corbel"/>
              </a:rPr>
              <a:t>Порядок </a:t>
            </a:r>
            <a:r>
              <a:rPr sz="2200" b="1" spc="-10" dirty="0">
                <a:latin typeface="Corbel"/>
                <a:cs typeface="Corbel"/>
              </a:rPr>
              <a:t>предоставления </a:t>
            </a:r>
            <a:r>
              <a:rPr sz="2200" b="1" dirty="0">
                <a:latin typeface="Corbel"/>
                <a:cs typeface="Corbel"/>
              </a:rPr>
              <a:t>в </a:t>
            </a:r>
            <a:r>
              <a:rPr sz="2200" b="1" spc="5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пользование учебников </a:t>
            </a:r>
            <a:r>
              <a:rPr sz="2200" b="1" dirty="0">
                <a:latin typeface="Corbel"/>
                <a:cs typeface="Corbel"/>
              </a:rPr>
              <a:t>и </a:t>
            </a:r>
            <a:r>
              <a:rPr sz="2200" b="1" spc="-5" dirty="0">
                <a:latin typeface="Corbel"/>
                <a:cs typeface="Corbel"/>
              </a:rPr>
              <a:t>учебных пособий </a:t>
            </a:r>
            <a:r>
              <a:rPr sz="2200" b="1" spc="-10" dirty="0">
                <a:latin typeface="Corbel"/>
                <a:cs typeface="Corbel"/>
              </a:rPr>
              <a:t>обучающимся, </a:t>
            </a:r>
            <a:r>
              <a:rPr sz="2200" b="1" spc="-44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осваивающим</a:t>
            </a:r>
            <a:r>
              <a:rPr sz="2200" b="1" spc="-40" dirty="0">
                <a:latin typeface="Corbel"/>
                <a:cs typeface="Corbel"/>
              </a:rPr>
              <a:t> </a:t>
            </a:r>
            <a:r>
              <a:rPr sz="2200" b="1" spc="-5" dirty="0">
                <a:latin typeface="Corbel"/>
                <a:cs typeface="Corbel"/>
              </a:rPr>
              <a:t>учебные</a:t>
            </a:r>
            <a:r>
              <a:rPr sz="2200" b="1" spc="-25" dirty="0">
                <a:latin typeface="Corbel"/>
                <a:cs typeface="Corbel"/>
              </a:rPr>
              <a:t> </a:t>
            </a:r>
            <a:r>
              <a:rPr sz="2200" b="1" spc="-20" dirty="0">
                <a:latin typeface="Corbel"/>
                <a:cs typeface="Corbel"/>
              </a:rPr>
              <a:t>предметы,</a:t>
            </a:r>
            <a:r>
              <a:rPr sz="2200" b="1" spc="2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курсы,</a:t>
            </a:r>
            <a:r>
              <a:rPr sz="2200" b="1" spc="-35" dirty="0">
                <a:latin typeface="Corbel"/>
                <a:cs typeface="Corbel"/>
              </a:rPr>
              <a:t> </a:t>
            </a:r>
            <a:r>
              <a:rPr sz="2200" b="1" spc="-15" dirty="0">
                <a:latin typeface="Corbel"/>
                <a:cs typeface="Corbel"/>
              </a:rPr>
              <a:t>дисциплины</a:t>
            </a:r>
            <a:endParaRPr sz="2200">
              <a:latin typeface="Corbel"/>
              <a:cs typeface="Corbel"/>
            </a:endParaRPr>
          </a:p>
          <a:p>
            <a:pPr marL="294640" marR="855344">
              <a:lnSpc>
                <a:spcPct val="79900"/>
              </a:lnSpc>
              <a:spcBef>
                <a:spcPts val="15"/>
              </a:spcBef>
            </a:pPr>
            <a:r>
              <a:rPr sz="2200" b="1" spc="-25" dirty="0">
                <a:latin typeface="Corbel"/>
                <a:cs typeface="Corbel"/>
              </a:rPr>
              <a:t>(модули)</a:t>
            </a:r>
            <a:r>
              <a:rPr sz="2200" b="1" spc="-35" dirty="0">
                <a:latin typeface="Corbel"/>
                <a:cs typeface="Corbel"/>
              </a:rPr>
              <a:t> </a:t>
            </a:r>
            <a:r>
              <a:rPr sz="2200" b="1" dirty="0">
                <a:latin typeface="Corbel"/>
                <a:cs typeface="Corbel"/>
              </a:rPr>
              <a:t>в</a:t>
            </a:r>
            <a:r>
              <a:rPr sz="2200" b="1" spc="-5" dirty="0">
                <a:latin typeface="Corbel"/>
                <a:cs typeface="Corbel"/>
              </a:rPr>
              <a:t> </a:t>
            </a:r>
            <a:r>
              <a:rPr sz="2200" b="1" spc="-20" dirty="0">
                <a:latin typeface="Corbel"/>
                <a:cs typeface="Corbel"/>
              </a:rPr>
              <a:t>пределах</a:t>
            </a:r>
            <a:r>
              <a:rPr sz="2200" b="1" spc="3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федеральных</a:t>
            </a:r>
            <a:r>
              <a:rPr sz="2200" b="1" spc="2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государственных </a:t>
            </a:r>
            <a:r>
              <a:rPr sz="2200" b="1" spc="-440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образовательных </a:t>
            </a:r>
            <a:r>
              <a:rPr sz="2200" b="1" spc="-5" dirty="0">
                <a:latin typeface="Corbel"/>
                <a:cs typeface="Corbel"/>
              </a:rPr>
              <a:t>стандартов,</a:t>
            </a:r>
            <a:r>
              <a:rPr sz="2200" b="1" dirty="0">
                <a:latin typeface="Corbel"/>
                <a:cs typeface="Corbel"/>
              </a:rPr>
              <a:t> </a:t>
            </a:r>
            <a:r>
              <a:rPr sz="2200" b="1" spc="-10" dirty="0">
                <a:latin typeface="Corbel"/>
                <a:cs typeface="Corbel"/>
              </a:rPr>
              <a:t>образовательных </a:t>
            </a:r>
            <a:r>
              <a:rPr sz="2200" b="1" spc="-5" dirty="0">
                <a:latin typeface="Corbel"/>
                <a:cs typeface="Corbel"/>
              </a:rPr>
              <a:t> стандартов.</a:t>
            </a:r>
            <a:endParaRPr sz="2200">
              <a:latin typeface="Corbel"/>
              <a:cs typeface="Corbel"/>
            </a:endParaRPr>
          </a:p>
          <a:p>
            <a:pPr marL="294640" indent="-282575">
              <a:lnSpc>
                <a:spcPts val="2370"/>
              </a:lnSpc>
              <a:spcBef>
                <a:spcPts val="8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200" spc="-10" dirty="0">
                <a:latin typeface="Corbel"/>
                <a:cs typeface="Corbel"/>
              </a:rPr>
              <a:t>Библиотекарь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с </a:t>
            </a:r>
            <a:r>
              <a:rPr sz="2200" spc="-15" dirty="0">
                <a:latin typeface="Corbel"/>
                <a:cs typeface="Corbel"/>
              </a:rPr>
              <a:t>учетом контингента</a:t>
            </a:r>
            <a:r>
              <a:rPr sz="2200" spc="6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обучающихся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выдает</a:t>
            </a:r>
            <a:endParaRPr sz="2200">
              <a:latin typeface="Corbel"/>
              <a:cs typeface="Corbel"/>
            </a:endParaRPr>
          </a:p>
          <a:p>
            <a:pPr marL="294640" marR="91440">
              <a:lnSpc>
                <a:spcPct val="80400"/>
              </a:lnSpc>
              <a:spcBef>
                <a:spcPts val="250"/>
              </a:spcBef>
            </a:pPr>
            <a:r>
              <a:rPr sz="2200" spc="-5" dirty="0">
                <a:latin typeface="Corbel"/>
                <a:cs typeface="Corbel"/>
              </a:rPr>
              <a:t>учебники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многокомплектной</a:t>
            </a:r>
            <a:r>
              <a:rPr sz="2200" spc="-6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ОУ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классному</a:t>
            </a:r>
            <a:r>
              <a:rPr sz="2200" u="sng" spc="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2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руководителю </a:t>
            </a:r>
            <a:r>
              <a:rPr sz="2200" spc="-425" dirty="0">
                <a:latin typeface="Corbel"/>
                <a:cs typeface="Corbel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</a:t>
            </a:r>
            <a:r>
              <a:rPr sz="22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весь</a:t>
            </a:r>
            <a:r>
              <a:rPr sz="2200" u="sng" spc="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2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класс</a:t>
            </a:r>
            <a:r>
              <a:rPr sz="2200" spc="-5" dirty="0">
                <a:latin typeface="Corbel"/>
                <a:cs typeface="Corbel"/>
              </a:rPr>
              <a:t> или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малокомплектной</a:t>
            </a:r>
            <a:r>
              <a:rPr sz="2200" dirty="0">
                <a:latin typeface="Corbel"/>
                <a:cs typeface="Corbel"/>
              </a:rPr>
              <a:t> -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u="sng" spc="-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отдельно</a:t>
            </a:r>
            <a:r>
              <a:rPr sz="22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каждому 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обучающемуся</a:t>
            </a:r>
            <a:r>
              <a:rPr sz="2200" spc="-4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но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графику,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утвержденному</a:t>
            </a:r>
            <a:r>
              <a:rPr sz="2200" spc="-2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директором</a:t>
            </a:r>
            <a:r>
              <a:rPr sz="2200" spc="-85" dirty="0">
                <a:latin typeface="Corbel"/>
                <a:cs typeface="Corbel"/>
              </a:rPr>
              <a:t> </a:t>
            </a:r>
            <a:r>
              <a:rPr sz="2200" spc="-90" dirty="0">
                <a:latin typeface="Corbel"/>
                <a:cs typeface="Corbel"/>
              </a:rPr>
              <a:t>ОУ.</a:t>
            </a:r>
            <a:endParaRPr sz="2200">
              <a:latin typeface="Corbel"/>
              <a:cs typeface="Corbel"/>
            </a:endParaRPr>
          </a:p>
          <a:p>
            <a:pPr marL="294640" indent="-282575">
              <a:lnSpc>
                <a:spcPts val="2380"/>
              </a:lnSpc>
              <a:spcBef>
                <a:spcPts val="6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200" spc="-10" dirty="0">
                <a:latin typeface="Corbel"/>
                <a:cs typeface="Corbel"/>
              </a:rPr>
              <a:t>Классный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руководитель,</a:t>
            </a:r>
            <a:r>
              <a:rPr sz="2200" spc="-4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принимая</a:t>
            </a:r>
            <a:r>
              <a:rPr sz="2200" spc="2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учебники,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расписывается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10"/>
              </a:lnSpc>
            </a:pPr>
            <a:r>
              <a:rPr sz="2200" dirty="0">
                <a:latin typeface="Corbel"/>
                <a:cs typeface="Corbel"/>
              </a:rPr>
              <a:t>в </a:t>
            </a:r>
            <a:r>
              <a:rPr sz="2200" spc="-15" dirty="0">
                <a:latin typeface="Corbel"/>
                <a:cs typeface="Corbel"/>
              </a:rPr>
              <a:t>«Журнале выдачи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учебников»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и </a:t>
            </a:r>
            <a:r>
              <a:rPr sz="2200" spc="-20" dirty="0">
                <a:latin typeface="Corbel"/>
                <a:cs typeface="Corbel"/>
              </a:rPr>
              <a:t>выдает</a:t>
            </a:r>
            <a:r>
              <a:rPr sz="2200" spc="-1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учебники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370"/>
              </a:lnSpc>
            </a:pPr>
            <a:r>
              <a:rPr sz="2200" spc="-10" dirty="0">
                <a:latin typeface="Corbel"/>
                <a:cs typeface="Corbel"/>
              </a:rPr>
              <a:t>обучающимся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или</a:t>
            </a:r>
            <a:r>
              <a:rPr sz="2200" spc="-30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родителям</a:t>
            </a:r>
            <a:r>
              <a:rPr sz="2200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также </a:t>
            </a:r>
            <a:r>
              <a:rPr sz="2200" spc="-20" dirty="0">
                <a:latin typeface="Corbel"/>
                <a:cs typeface="Corbel"/>
              </a:rPr>
              <a:t>под</a:t>
            </a:r>
            <a:r>
              <a:rPr sz="2200" spc="-5" dirty="0">
                <a:latin typeface="Corbel"/>
                <a:cs typeface="Corbel"/>
              </a:rPr>
              <a:t> роспись.</a:t>
            </a:r>
            <a:endParaRPr sz="2200">
              <a:latin typeface="Corbel"/>
              <a:cs typeface="Corbel"/>
            </a:endParaRPr>
          </a:p>
          <a:p>
            <a:pPr marL="294640" indent="-282575">
              <a:lnSpc>
                <a:spcPts val="2380"/>
              </a:lnSpc>
              <a:spcBef>
                <a:spcPts val="80"/>
              </a:spcBef>
              <a:buClr>
                <a:srgbClr val="3891A7"/>
              </a:buClr>
              <a:buSzPct val="7954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200" dirty="0">
                <a:latin typeface="Corbel"/>
                <a:cs typeface="Corbel"/>
              </a:rPr>
              <a:t>В </a:t>
            </a:r>
            <a:r>
              <a:rPr sz="2200" spc="-5" dirty="0">
                <a:latin typeface="Corbel"/>
                <a:cs typeface="Corbel"/>
              </a:rPr>
              <a:t>случае</a:t>
            </a:r>
            <a:r>
              <a:rPr sz="2200" spc="-10" dirty="0">
                <a:latin typeface="Corbel"/>
                <a:cs typeface="Corbel"/>
              </a:rPr>
              <a:t> выдачи</a:t>
            </a:r>
            <a:r>
              <a:rPr sz="2200" spc="1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учебников</a:t>
            </a:r>
            <a:r>
              <a:rPr sz="2200" spc="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непосредственно</a:t>
            </a:r>
            <a:r>
              <a:rPr sz="2200" spc="4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обучающимся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110"/>
              </a:lnSpc>
            </a:pPr>
            <a:r>
              <a:rPr sz="2200" spc="-5" dirty="0">
                <a:latin typeface="Corbel"/>
                <a:cs typeface="Corbel"/>
              </a:rPr>
              <a:t>их</a:t>
            </a:r>
            <a:r>
              <a:rPr sz="2200" spc="-15" dirty="0">
                <a:latin typeface="Corbel"/>
                <a:cs typeface="Corbel"/>
              </a:rPr>
              <a:t> </a:t>
            </a:r>
            <a:r>
              <a:rPr sz="2200" spc="-20" dirty="0">
                <a:latin typeface="Corbel"/>
                <a:cs typeface="Corbel"/>
              </a:rPr>
              <a:t>подпись</a:t>
            </a:r>
            <a:r>
              <a:rPr sz="2200" spc="10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ставится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dirty="0">
                <a:latin typeface="Corbel"/>
                <a:cs typeface="Corbel"/>
              </a:rPr>
              <a:t>в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0" dirty="0">
                <a:latin typeface="Corbel"/>
                <a:cs typeface="Corbel"/>
              </a:rPr>
              <a:t>индивидуальных</a:t>
            </a:r>
            <a:r>
              <a:rPr sz="2200" spc="-5" dirty="0">
                <a:latin typeface="Corbel"/>
                <a:cs typeface="Corbel"/>
              </a:rPr>
              <a:t> </a:t>
            </a:r>
            <a:r>
              <a:rPr sz="2200" spc="-15" dirty="0">
                <a:latin typeface="Corbel"/>
                <a:cs typeface="Corbel"/>
              </a:rPr>
              <a:t>формулярах</a:t>
            </a:r>
            <a:r>
              <a:rPr sz="2200" spc="-2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за</a:t>
            </a:r>
            <a:endParaRPr sz="2200">
              <a:latin typeface="Corbel"/>
              <a:cs typeface="Corbel"/>
            </a:endParaRPr>
          </a:p>
          <a:p>
            <a:pPr marL="294640">
              <a:lnSpc>
                <a:spcPts val="2370"/>
              </a:lnSpc>
            </a:pPr>
            <a:r>
              <a:rPr sz="2200" spc="-10" dirty="0">
                <a:latin typeface="Corbel"/>
                <a:cs typeface="Corbel"/>
              </a:rPr>
              <a:t>каждое</a:t>
            </a:r>
            <a:r>
              <a:rPr sz="2200" spc="-35" dirty="0">
                <a:latin typeface="Corbel"/>
                <a:cs typeface="Corbel"/>
              </a:rPr>
              <a:t> </a:t>
            </a:r>
            <a:r>
              <a:rPr sz="2200" spc="-5" dirty="0">
                <a:latin typeface="Corbel"/>
                <a:cs typeface="Corbel"/>
              </a:rPr>
              <a:t>наименование.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5080" y="58419"/>
            <a:ext cx="7218680" cy="1717039"/>
            <a:chOff x="1275080" y="58419"/>
            <a:chExt cx="7218680" cy="17170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5080" y="58419"/>
              <a:ext cx="7218680" cy="8331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5080" y="500379"/>
              <a:ext cx="5554980" cy="8331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5080" y="942339"/>
              <a:ext cx="2819399" cy="83311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4728" y="147637"/>
            <a:ext cx="6668770" cy="1351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900" spc="-15" dirty="0"/>
              <a:t>Порядок </a:t>
            </a:r>
            <a:r>
              <a:rPr sz="2900" spc="-10" dirty="0"/>
              <a:t>предоставления </a:t>
            </a:r>
            <a:r>
              <a:rPr sz="2900" dirty="0"/>
              <a:t>в </a:t>
            </a:r>
            <a:r>
              <a:rPr sz="2900" spc="-10" dirty="0"/>
              <a:t>пользование </a:t>
            </a:r>
            <a:r>
              <a:rPr sz="2900" spc="-585" dirty="0"/>
              <a:t> </a:t>
            </a:r>
            <a:r>
              <a:rPr sz="2900" spc="-15" dirty="0"/>
              <a:t>учебников</a:t>
            </a:r>
            <a:r>
              <a:rPr sz="2900" dirty="0"/>
              <a:t> и</a:t>
            </a:r>
            <a:r>
              <a:rPr sz="2900" spc="-15" dirty="0"/>
              <a:t> </a:t>
            </a:r>
            <a:r>
              <a:rPr sz="2900" spc="-5" dirty="0"/>
              <a:t>учебных</a:t>
            </a:r>
            <a:r>
              <a:rPr sz="2900" dirty="0"/>
              <a:t> </a:t>
            </a:r>
            <a:r>
              <a:rPr sz="2900" spc="-5" dirty="0"/>
              <a:t>пособий</a:t>
            </a:r>
            <a:endParaRPr sz="29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900" spc="-10" dirty="0"/>
              <a:t>обучающимся</a:t>
            </a:r>
            <a:endParaRPr sz="2900"/>
          </a:p>
        </p:txBody>
      </p:sp>
      <p:sp>
        <p:nvSpPr>
          <p:cNvPr id="7" name="object 7"/>
          <p:cNvSpPr txBox="1"/>
          <p:nvPr/>
        </p:nvSpPr>
        <p:spPr>
          <a:xfrm>
            <a:off x="1278636" y="1537334"/>
            <a:ext cx="7280909" cy="454088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94005" marR="815340" indent="-281940">
              <a:lnSpc>
                <a:spcPct val="80000"/>
              </a:lnSpc>
              <a:spcBef>
                <a:spcPts val="74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5" dirty="0">
                <a:latin typeface="Corbel"/>
                <a:cs typeface="Corbel"/>
              </a:rPr>
              <a:t>Информирование </a:t>
            </a:r>
            <a:r>
              <a:rPr sz="2700" spc="-25" dirty="0">
                <a:latin typeface="Corbel"/>
                <a:cs typeface="Corbel"/>
              </a:rPr>
              <a:t>родителей </a:t>
            </a:r>
            <a:r>
              <a:rPr sz="2700" spc="-15" dirty="0">
                <a:latin typeface="Corbel"/>
                <a:cs typeface="Corbel"/>
              </a:rPr>
              <a:t>(законных </a:t>
            </a:r>
            <a:r>
              <a:rPr sz="2700" spc="-10" dirty="0">
                <a:latin typeface="Corbel"/>
                <a:cs typeface="Corbel"/>
              </a:rPr>
              <a:t> представителей) обучающихся </a:t>
            </a:r>
            <a:r>
              <a:rPr sz="2700" dirty="0">
                <a:latin typeface="Corbel"/>
                <a:cs typeface="Corbel"/>
              </a:rPr>
              <a:t>о </a:t>
            </a:r>
            <a:r>
              <a:rPr sz="2700" spc="-15" dirty="0">
                <a:latin typeface="Corbel"/>
                <a:cs typeface="Corbel"/>
              </a:rPr>
              <a:t>графике </a:t>
            </a:r>
            <a:r>
              <a:rPr sz="2700" spc="-53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выдачи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учебников</a:t>
            </a:r>
            <a:r>
              <a:rPr sz="2700" spc="-35" dirty="0">
                <a:latin typeface="Corbel"/>
                <a:cs typeface="Corbel"/>
              </a:rPr>
              <a:t> </a:t>
            </a:r>
            <a:r>
              <a:rPr sz="2700" spc="-20" dirty="0">
                <a:latin typeface="Corbel"/>
                <a:cs typeface="Corbel"/>
              </a:rPr>
              <a:t>осуществляется</a:t>
            </a:r>
            <a:r>
              <a:rPr sz="2700" spc="45" dirty="0">
                <a:latin typeface="Corbel"/>
                <a:cs typeface="Corbel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через</a:t>
            </a:r>
            <a:endParaRPr sz="2700">
              <a:latin typeface="Corbel"/>
              <a:cs typeface="Corbel"/>
            </a:endParaRPr>
          </a:p>
          <a:p>
            <a:pPr marL="294005">
              <a:lnSpc>
                <a:spcPts val="2280"/>
              </a:lnSpc>
            </a:pP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классных</a:t>
            </a:r>
            <a:r>
              <a:rPr sz="27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руководителей,</a:t>
            </a:r>
            <a:r>
              <a:rPr sz="2700" u="sng" spc="-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информационные</a:t>
            </a:r>
            <a:endParaRPr sz="2700">
              <a:latin typeface="Corbel"/>
              <a:cs typeface="Corbel"/>
            </a:endParaRPr>
          </a:p>
          <a:p>
            <a:pPr marL="294005">
              <a:lnSpc>
                <a:spcPts val="2890"/>
              </a:lnSpc>
            </a:pP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стенды</a:t>
            </a:r>
            <a:r>
              <a:rPr sz="27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700" u="sng" spc="-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сайт</a:t>
            </a:r>
            <a:r>
              <a:rPr sz="2700" u="sng" spc="-114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10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ОУ.</a:t>
            </a:r>
            <a:endParaRPr sz="2700">
              <a:latin typeface="Corbel"/>
              <a:cs typeface="Corbel"/>
            </a:endParaRPr>
          </a:p>
          <a:p>
            <a:pPr marL="294005" marR="179070" indent="-281940">
              <a:lnSpc>
                <a:spcPct val="80000"/>
              </a:lnSpc>
              <a:spcBef>
                <a:spcPts val="62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40" dirty="0">
                <a:latin typeface="Corbel"/>
                <a:cs typeface="Corbel"/>
              </a:rPr>
              <a:t>Родители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(или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обучающийся)</a:t>
            </a:r>
            <a:r>
              <a:rPr sz="2700" spc="-35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при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получении 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комплекта</a:t>
            </a:r>
            <a:r>
              <a:rPr sz="2700" spc="1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учебников, </a:t>
            </a:r>
            <a:r>
              <a:rPr sz="27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должны 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проверить 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состояние полученных 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учебников</a:t>
            </a:r>
            <a:r>
              <a:rPr sz="2700" spc="-5" dirty="0">
                <a:latin typeface="Corbel"/>
                <a:cs typeface="Corbel"/>
              </a:rPr>
              <a:t>. </a:t>
            </a:r>
            <a:r>
              <a:rPr sz="2700" dirty="0">
                <a:latin typeface="Corbel"/>
                <a:cs typeface="Corbel"/>
              </a:rPr>
              <a:t>В </a:t>
            </a:r>
            <a:r>
              <a:rPr sz="2700" spc="-5" dirty="0">
                <a:latin typeface="Corbel"/>
                <a:cs typeface="Corbel"/>
              </a:rPr>
              <a:t>случае </a:t>
            </a:r>
            <a:r>
              <a:rPr sz="270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обнаружения</a:t>
            </a:r>
            <a:r>
              <a:rPr sz="2700" spc="-3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дефектов</a:t>
            </a:r>
            <a:r>
              <a:rPr sz="2700" spc="10" dirty="0">
                <a:latin typeface="Corbel"/>
                <a:cs typeface="Corbel"/>
              </a:rPr>
              <a:t> </a:t>
            </a:r>
            <a:r>
              <a:rPr sz="2700" spc="-15" dirty="0">
                <a:latin typeface="Corbel"/>
                <a:cs typeface="Corbel"/>
              </a:rPr>
              <a:t>(отсутствие</a:t>
            </a:r>
            <a:r>
              <a:rPr sz="2700" spc="3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листов, </a:t>
            </a:r>
            <a:r>
              <a:rPr sz="2700" spc="-5" dirty="0">
                <a:latin typeface="Corbel"/>
                <a:cs typeface="Corbel"/>
              </a:rPr>
              <a:t> порча </a:t>
            </a:r>
            <a:r>
              <a:rPr sz="2700" spc="-20" dirty="0">
                <a:latin typeface="Corbel"/>
                <a:cs typeface="Corbel"/>
              </a:rPr>
              <a:t>текста</a:t>
            </a:r>
            <a:r>
              <a:rPr sz="2700" spc="3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и</a:t>
            </a:r>
            <a:r>
              <a:rPr sz="2700" spc="-25" dirty="0">
                <a:latin typeface="Corbel"/>
                <a:cs typeface="Corbel"/>
              </a:rPr>
              <a:t> </a:t>
            </a:r>
            <a:r>
              <a:rPr sz="2700" spc="-40" dirty="0">
                <a:latin typeface="Corbel"/>
                <a:cs typeface="Corbel"/>
              </a:rPr>
              <a:t>т.п.)</a:t>
            </a:r>
            <a:r>
              <a:rPr sz="2700" spc="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учебники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можно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spc="-5" dirty="0">
                <a:latin typeface="Corbel"/>
                <a:cs typeface="Corbel"/>
              </a:rPr>
              <a:t>заменить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в</a:t>
            </a:r>
            <a:r>
              <a:rPr sz="2700" spc="-5" dirty="0">
                <a:latin typeface="Corbel"/>
                <a:cs typeface="Corbel"/>
              </a:rPr>
              <a:t> течение</a:t>
            </a:r>
            <a:r>
              <a:rPr sz="2700" spc="-20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трех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dirty="0">
                <a:latin typeface="Corbel"/>
                <a:cs typeface="Corbel"/>
              </a:rPr>
              <a:t>рабочих</a:t>
            </a:r>
            <a:r>
              <a:rPr sz="2700" spc="-40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дней.</a:t>
            </a:r>
            <a:endParaRPr sz="2700">
              <a:latin typeface="Corbel"/>
              <a:cs typeface="Corbel"/>
            </a:endParaRPr>
          </a:p>
          <a:p>
            <a:pPr marL="294005" marR="5080" indent="-281940">
              <a:lnSpc>
                <a:spcPct val="79600"/>
              </a:lnSpc>
              <a:spcBef>
                <a:spcPts val="62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700" spc="-15" dirty="0">
                <a:latin typeface="Corbel"/>
                <a:cs typeface="Corbel"/>
              </a:rPr>
              <a:t>Комплект</a:t>
            </a:r>
            <a:r>
              <a:rPr sz="2700" spc="-5" dirty="0">
                <a:latin typeface="Corbel"/>
                <a:cs typeface="Corbel"/>
              </a:rPr>
              <a:t> </a:t>
            </a:r>
            <a:r>
              <a:rPr sz="2700" spc="-10" dirty="0">
                <a:latin typeface="Corbel"/>
                <a:cs typeface="Corbel"/>
              </a:rPr>
              <a:t>учебников</a:t>
            </a:r>
            <a:r>
              <a:rPr sz="2700" spc="-25" dirty="0">
                <a:latin typeface="Corbel"/>
                <a:cs typeface="Corbel"/>
              </a:rPr>
              <a:t> выдается</a:t>
            </a:r>
            <a:r>
              <a:rPr sz="2700" spc="25" dirty="0">
                <a:latin typeface="Corbel"/>
                <a:cs typeface="Corbel"/>
              </a:rPr>
              <a:t> </a:t>
            </a:r>
            <a:r>
              <a:rPr sz="27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только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один</a:t>
            </a:r>
            <a:r>
              <a:rPr sz="2700" u="sng" spc="-3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раз </a:t>
            </a:r>
            <a:r>
              <a:rPr sz="2700" spc="-525" dirty="0">
                <a:latin typeface="Corbel"/>
                <a:cs typeface="Corbel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на</a:t>
            </a:r>
            <a:r>
              <a:rPr sz="27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весь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учебный</a:t>
            </a:r>
            <a:r>
              <a:rPr sz="2700" u="sng" spc="-4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7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год.</a:t>
            </a:r>
            <a:endParaRPr sz="27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3919" y="193039"/>
            <a:ext cx="7871459" cy="1275080"/>
            <a:chOff x="883919" y="193039"/>
            <a:chExt cx="7871459" cy="1275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19" y="193039"/>
              <a:ext cx="7218680" cy="8331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3919" y="634999"/>
              <a:ext cx="7871459" cy="8331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6931" rIns="0" bIns="0" rtlCol="0">
            <a:spAutoFit/>
          </a:bodyPr>
          <a:lstStyle/>
          <a:p>
            <a:pPr marL="558800" marR="5080">
              <a:lnSpc>
                <a:spcPct val="100000"/>
              </a:lnSpc>
              <a:spcBef>
                <a:spcPts val="100"/>
              </a:spcBef>
            </a:pPr>
            <a:r>
              <a:rPr sz="2900" spc="-20" dirty="0"/>
              <a:t>Порядок</a:t>
            </a:r>
            <a:r>
              <a:rPr sz="2900" dirty="0"/>
              <a:t> </a:t>
            </a:r>
            <a:r>
              <a:rPr sz="2900" spc="-10" dirty="0"/>
              <a:t>предоставления</a:t>
            </a:r>
            <a:r>
              <a:rPr sz="2900" spc="-25" dirty="0"/>
              <a:t> </a:t>
            </a:r>
            <a:r>
              <a:rPr sz="2900" dirty="0"/>
              <a:t>в</a:t>
            </a:r>
            <a:r>
              <a:rPr sz="2900" spc="-5" dirty="0"/>
              <a:t> </a:t>
            </a:r>
            <a:r>
              <a:rPr sz="2900" spc="-10" dirty="0"/>
              <a:t>пользование </a:t>
            </a:r>
            <a:r>
              <a:rPr sz="2900" spc="-5" dirty="0"/>
              <a:t> </a:t>
            </a:r>
            <a:r>
              <a:rPr sz="2900" spc="-15" dirty="0"/>
              <a:t>учебников</a:t>
            </a:r>
            <a:r>
              <a:rPr sz="2900" spc="-5" dirty="0"/>
              <a:t> </a:t>
            </a:r>
            <a:r>
              <a:rPr sz="2900" dirty="0"/>
              <a:t>и</a:t>
            </a:r>
            <a:r>
              <a:rPr sz="2900" spc="-25" dirty="0"/>
              <a:t> </a:t>
            </a:r>
            <a:r>
              <a:rPr sz="2900" spc="-5" dirty="0"/>
              <a:t>учебных</a:t>
            </a:r>
            <a:r>
              <a:rPr sz="2900" spc="5" dirty="0"/>
              <a:t> </a:t>
            </a:r>
            <a:r>
              <a:rPr sz="2900" spc="-5" dirty="0"/>
              <a:t>пособий</a:t>
            </a:r>
            <a:r>
              <a:rPr sz="2900" spc="-15" dirty="0"/>
              <a:t> </a:t>
            </a:r>
            <a:r>
              <a:rPr sz="2900" spc="-10" dirty="0"/>
              <a:t>обучающимся</a:t>
            </a:r>
            <a:endParaRPr sz="2900"/>
          </a:p>
        </p:txBody>
      </p:sp>
      <p:sp>
        <p:nvSpPr>
          <p:cNvPr id="6" name="object 6"/>
          <p:cNvSpPr txBox="1"/>
          <p:nvPr/>
        </p:nvSpPr>
        <p:spPr>
          <a:xfrm>
            <a:off x="1134427" y="1357312"/>
            <a:ext cx="7655559" cy="498030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005" marR="5080" indent="-281940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dirty="0">
                <a:latin typeface="Corbel"/>
                <a:cs typeface="Corbel"/>
              </a:rPr>
              <a:t>В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конце</a:t>
            </a:r>
            <a:r>
              <a:rPr sz="2500" dirty="0">
                <a:latin typeface="Corbel"/>
                <a:cs typeface="Corbel"/>
              </a:rPr>
              <a:t> учебного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25" dirty="0">
                <a:latin typeface="Corbel"/>
                <a:cs typeface="Corbel"/>
              </a:rPr>
              <a:t>года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классные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руководители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сдают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учебники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(учебные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пособия,</a:t>
            </a:r>
            <a:r>
              <a:rPr sz="2500" dirty="0">
                <a:latin typeface="Corbel"/>
                <a:cs typeface="Corbel"/>
              </a:rPr>
              <a:t> рабочие</a:t>
            </a:r>
            <a:r>
              <a:rPr sz="2500" spc="-10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тетради)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библиотеку.</a:t>
            </a:r>
            <a:endParaRPr sz="2500">
              <a:latin typeface="Corbel"/>
              <a:cs typeface="Corbel"/>
            </a:endParaRPr>
          </a:p>
          <a:p>
            <a:pPr marL="294005" marR="15875" indent="-281940">
              <a:lnSpc>
                <a:spcPts val="24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15" dirty="0">
                <a:latin typeface="Corbel"/>
                <a:cs typeface="Corbel"/>
              </a:rPr>
              <a:t>Возврат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осуществляется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по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графику,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согласованному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с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классными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20" dirty="0">
                <a:latin typeface="Corbel"/>
                <a:cs typeface="Corbel"/>
              </a:rPr>
              <a:t>руководителями</a:t>
            </a:r>
            <a:r>
              <a:rPr sz="2500" dirty="0">
                <a:latin typeface="Corbel"/>
                <a:cs typeface="Corbel"/>
              </a:rPr>
              <a:t> и </a:t>
            </a:r>
            <a:r>
              <a:rPr sz="2500" spc="-15" dirty="0">
                <a:latin typeface="Corbel"/>
                <a:cs typeface="Corbel"/>
              </a:rPr>
              <a:t>утвержденному</a:t>
            </a:r>
            <a:endParaRPr sz="2500">
              <a:latin typeface="Corbel"/>
              <a:cs typeface="Corbel"/>
            </a:endParaRPr>
          </a:p>
          <a:p>
            <a:pPr marL="294005">
              <a:lnSpc>
                <a:spcPts val="2425"/>
              </a:lnSpc>
            </a:pPr>
            <a:r>
              <a:rPr sz="2500" spc="-10" dirty="0">
                <a:latin typeface="Corbel"/>
                <a:cs typeface="Corbel"/>
              </a:rPr>
              <a:t>директором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образовательного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учреждения.</a:t>
            </a:r>
            <a:endParaRPr sz="2500">
              <a:latin typeface="Corbel"/>
              <a:cs typeface="Corbel"/>
            </a:endParaRPr>
          </a:p>
          <a:p>
            <a:pPr marL="294005" marR="431800" indent="-28194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30" dirty="0">
                <a:latin typeface="Corbel"/>
                <a:cs typeface="Corbel"/>
              </a:rPr>
              <a:t>Отдельными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пунктами </a:t>
            </a:r>
            <a:r>
              <a:rPr sz="2500" spc="-15" dirty="0">
                <a:latin typeface="Corbel"/>
                <a:cs typeface="Corbel"/>
              </a:rPr>
              <a:t>Порядка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предоставления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пользование учебников </a:t>
            </a:r>
            <a:r>
              <a:rPr sz="2500" spc="-15" dirty="0">
                <a:latin typeface="Corbel"/>
                <a:cs typeface="Corbel"/>
              </a:rPr>
              <a:t>должны </a:t>
            </a:r>
            <a:r>
              <a:rPr sz="2500" spc="-5" dirty="0">
                <a:latin typeface="Corbel"/>
                <a:cs typeface="Corbel"/>
              </a:rPr>
              <a:t>быть оговорены 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условия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пользования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учебниками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обучающимися</a:t>
            </a:r>
            <a:r>
              <a:rPr sz="2500" spc="-10" dirty="0">
                <a:latin typeface="Corbel"/>
                <a:cs typeface="Corbel"/>
              </a:rPr>
              <a:t>.</a:t>
            </a:r>
            <a:endParaRPr sz="2500">
              <a:latin typeface="Corbel"/>
              <a:cs typeface="Corbel"/>
            </a:endParaRPr>
          </a:p>
          <a:p>
            <a:pPr marL="294005" marR="325120" indent="-28194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5" dirty="0">
                <a:latin typeface="Corbel"/>
                <a:cs typeface="Corbel"/>
              </a:rPr>
              <a:t>Учебники</a:t>
            </a:r>
            <a:r>
              <a:rPr sz="2500" spc="-35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(учебные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пособия,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учебно-методические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материалы, электронное приложение на </a:t>
            </a:r>
            <a:r>
              <a:rPr sz="2500" dirty="0">
                <a:latin typeface="Corbel"/>
                <a:cs typeface="Corbel"/>
              </a:rPr>
              <a:t>CD/DVD-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дисках) </a:t>
            </a:r>
            <a:r>
              <a:rPr sz="2500" b="1" spc="-10" dirty="0">
                <a:latin typeface="Corbel"/>
                <a:cs typeface="Corbel"/>
              </a:rPr>
              <a:t>являются</a:t>
            </a:r>
            <a:r>
              <a:rPr sz="2500" b="1" spc="15" dirty="0">
                <a:latin typeface="Corbel"/>
                <a:cs typeface="Corbel"/>
              </a:rPr>
              <a:t> </a:t>
            </a:r>
            <a:r>
              <a:rPr sz="2500" b="1" spc="-5" dirty="0">
                <a:latin typeface="Corbel"/>
                <a:cs typeface="Corbel"/>
              </a:rPr>
              <a:t>собственностью</a:t>
            </a:r>
            <a:r>
              <a:rPr sz="2500" b="1" spc="-105" dirty="0">
                <a:latin typeface="Corbel"/>
                <a:cs typeface="Corbel"/>
              </a:rPr>
              <a:t> ОУ.</a:t>
            </a:r>
            <a:endParaRPr sz="2500">
              <a:latin typeface="Corbel"/>
              <a:cs typeface="Corbel"/>
            </a:endParaRPr>
          </a:p>
          <a:p>
            <a:pPr marL="294005" marR="865505" indent="-28194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005" algn="l"/>
                <a:tab pos="294640" algn="l"/>
              </a:tabLst>
            </a:pPr>
            <a:r>
              <a:rPr sz="2500" spc="-15" dirty="0">
                <a:latin typeface="Corbel"/>
                <a:cs typeface="Corbel"/>
              </a:rPr>
              <a:t>Обучающиеся</a:t>
            </a:r>
            <a:r>
              <a:rPr sz="2500" spc="40" dirty="0"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обязаны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обеспечить</a:t>
            </a:r>
            <a:r>
              <a:rPr sz="2500" u="sng" spc="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бережное 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отношение</a:t>
            </a:r>
            <a:r>
              <a:rPr sz="25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сохранность</a:t>
            </a:r>
            <a:r>
              <a:rPr sz="2500" spc="3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полученных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учебных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материалов.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3919" y="193039"/>
            <a:ext cx="7871459" cy="1275080"/>
            <a:chOff x="883919" y="193039"/>
            <a:chExt cx="7871459" cy="1275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19" y="193039"/>
              <a:ext cx="7218680" cy="8331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3919" y="634999"/>
              <a:ext cx="7871459" cy="8331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6931" rIns="0" bIns="0" rtlCol="0">
            <a:spAutoFit/>
          </a:bodyPr>
          <a:lstStyle/>
          <a:p>
            <a:pPr marL="558800" marR="5080">
              <a:lnSpc>
                <a:spcPct val="100000"/>
              </a:lnSpc>
              <a:spcBef>
                <a:spcPts val="100"/>
              </a:spcBef>
            </a:pPr>
            <a:r>
              <a:rPr sz="2900" spc="-20" dirty="0"/>
              <a:t>Порядок</a:t>
            </a:r>
            <a:r>
              <a:rPr sz="2900" dirty="0"/>
              <a:t> </a:t>
            </a:r>
            <a:r>
              <a:rPr sz="2900" spc="-10" dirty="0"/>
              <a:t>предоставления</a:t>
            </a:r>
            <a:r>
              <a:rPr sz="2900" spc="-25" dirty="0"/>
              <a:t> </a:t>
            </a:r>
            <a:r>
              <a:rPr sz="2900" dirty="0"/>
              <a:t>в</a:t>
            </a:r>
            <a:r>
              <a:rPr sz="2900" spc="-5" dirty="0"/>
              <a:t> </a:t>
            </a:r>
            <a:r>
              <a:rPr sz="2900" spc="-10" dirty="0"/>
              <a:t>пользование </a:t>
            </a:r>
            <a:r>
              <a:rPr sz="2900" spc="-5" dirty="0"/>
              <a:t> </a:t>
            </a:r>
            <a:r>
              <a:rPr sz="2900" spc="-15" dirty="0"/>
              <a:t>учебников</a:t>
            </a:r>
            <a:r>
              <a:rPr sz="2900" spc="-5" dirty="0"/>
              <a:t> </a:t>
            </a:r>
            <a:r>
              <a:rPr sz="2900" dirty="0"/>
              <a:t>и</a:t>
            </a:r>
            <a:r>
              <a:rPr sz="2900" spc="-25" dirty="0"/>
              <a:t> </a:t>
            </a:r>
            <a:r>
              <a:rPr sz="2900" spc="-5" dirty="0"/>
              <a:t>учебных</a:t>
            </a:r>
            <a:r>
              <a:rPr sz="2900" spc="5" dirty="0"/>
              <a:t> </a:t>
            </a:r>
            <a:r>
              <a:rPr sz="2900" spc="-5" dirty="0"/>
              <a:t>пособий</a:t>
            </a:r>
            <a:r>
              <a:rPr sz="2900" spc="-15" dirty="0"/>
              <a:t> </a:t>
            </a:r>
            <a:r>
              <a:rPr sz="2900" spc="-10" dirty="0"/>
              <a:t>обучающимся</a:t>
            </a:r>
            <a:endParaRPr sz="290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886460" marR="403225" indent="-281940">
              <a:lnSpc>
                <a:spcPct val="80000"/>
              </a:lnSpc>
              <a:spcBef>
                <a:spcPts val="7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886460" algn="l"/>
                <a:tab pos="887094" algn="l"/>
              </a:tabLst>
            </a:pPr>
            <a:r>
              <a:rPr dirty="0"/>
              <a:t>В случае </a:t>
            </a:r>
            <a:r>
              <a:rPr spc="-5" dirty="0"/>
              <a:t>порчи или потери учебника (учебного </a:t>
            </a:r>
            <a:r>
              <a:rPr dirty="0"/>
              <a:t> </a:t>
            </a:r>
            <a:r>
              <a:rPr spc="-5" dirty="0"/>
              <a:t>пособия, </a:t>
            </a:r>
            <a:r>
              <a:rPr spc="-10" dirty="0"/>
              <a:t>электронного приложения на </a:t>
            </a:r>
            <a:r>
              <a:rPr dirty="0"/>
              <a:t>CD/DVD- </a:t>
            </a:r>
            <a:r>
              <a:rPr spc="-490" dirty="0"/>
              <a:t> </a:t>
            </a:r>
            <a:r>
              <a:rPr spc="-10" dirty="0"/>
              <a:t>дисках)</a:t>
            </a:r>
            <a:r>
              <a:rPr spc="-15" dirty="0"/>
              <a:t> </a:t>
            </a:r>
            <a:r>
              <a:rPr spc="-25" dirty="0"/>
              <a:t>родители</a:t>
            </a:r>
            <a:r>
              <a:rPr spc="-5" dirty="0"/>
              <a:t> </a:t>
            </a:r>
            <a:r>
              <a:rPr spc="-15" dirty="0"/>
              <a:t>(законные</a:t>
            </a:r>
            <a:r>
              <a:rPr spc="5" dirty="0"/>
              <a:t> </a:t>
            </a:r>
            <a:r>
              <a:rPr spc="-10" dirty="0"/>
              <a:t>представители)</a:t>
            </a:r>
          </a:p>
          <a:p>
            <a:pPr marL="886460">
              <a:lnSpc>
                <a:spcPts val="2100"/>
              </a:lnSpc>
            </a:pPr>
            <a:r>
              <a:rPr b="1" spc="-5" dirty="0">
                <a:latin typeface="Corbel"/>
                <a:cs typeface="Corbel"/>
              </a:rPr>
              <a:t>обязаны</a:t>
            </a:r>
            <a:r>
              <a:rPr b="1" dirty="0">
                <a:latin typeface="Corbel"/>
                <a:cs typeface="Corbel"/>
              </a:rPr>
              <a:t> </a:t>
            </a:r>
            <a:r>
              <a:rPr b="1" spc="-5" dirty="0">
                <a:latin typeface="Corbel"/>
                <a:cs typeface="Corbel"/>
              </a:rPr>
              <a:t>возместить</a:t>
            </a:r>
            <a:r>
              <a:rPr b="1" spc="-30" dirty="0">
                <a:latin typeface="Corbel"/>
                <a:cs typeface="Corbel"/>
              </a:rPr>
              <a:t> </a:t>
            </a:r>
            <a:r>
              <a:rPr b="1" spc="-10" dirty="0">
                <a:latin typeface="Corbel"/>
                <a:cs typeface="Corbel"/>
              </a:rPr>
              <a:t>ущерб</a:t>
            </a:r>
            <a:r>
              <a:rPr b="1" spc="-5" dirty="0">
                <a:latin typeface="Corbel"/>
                <a:cs typeface="Corbel"/>
              </a:rPr>
              <a:t> </a:t>
            </a:r>
            <a:r>
              <a:rPr b="1" dirty="0">
                <a:latin typeface="Corbel"/>
                <a:cs typeface="Corbel"/>
              </a:rPr>
              <a:t>и</a:t>
            </a:r>
            <a:r>
              <a:rPr b="1" spc="-10" dirty="0">
                <a:latin typeface="Corbel"/>
                <a:cs typeface="Corbel"/>
              </a:rPr>
              <a:t> </a:t>
            </a:r>
            <a:r>
              <a:rPr b="1" spc="-20" dirty="0">
                <a:latin typeface="Corbel"/>
                <a:cs typeface="Corbel"/>
              </a:rPr>
              <a:t>сдать</a:t>
            </a:r>
            <a:r>
              <a:rPr b="1" spc="5" dirty="0">
                <a:latin typeface="Corbel"/>
                <a:cs typeface="Corbel"/>
              </a:rPr>
              <a:t> </a:t>
            </a:r>
            <a:r>
              <a:rPr b="1" dirty="0">
                <a:latin typeface="Corbel"/>
                <a:cs typeface="Corbel"/>
              </a:rPr>
              <a:t>в</a:t>
            </a:r>
            <a:r>
              <a:rPr b="1" spc="-5" dirty="0">
                <a:latin typeface="Corbel"/>
                <a:cs typeface="Corbel"/>
              </a:rPr>
              <a:t> </a:t>
            </a:r>
            <a:r>
              <a:rPr b="1" spc="-10" dirty="0">
                <a:latin typeface="Corbel"/>
                <a:cs typeface="Corbel"/>
              </a:rPr>
              <a:t>библиотеку</a:t>
            </a:r>
          </a:p>
          <a:p>
            <a:pPr marL="886460">
              <a:lnSpc>
                <a:spcPts val="2400"/>
              </a:lnSpc>
            </a:pPr>
            <a:r>
              <a:rPr b="1" spc="-5" dirty="0">
                <a:latin typeface="Corbel"/>
                <a:cs typeface="Corbel"/>
              </a:rPr>
              <a:t>новый</a:t>
            </a:r>
            <a:r>
              <a:rPr b="1" spc="-25" dirty="0">
                <a:latin typeface="Corbel"/>
                <a:cs typeface="Corbel"/>
              </a:rPr>
              <a:t> </a:t>
            </a:r>
            <a:r>
              <a:rPr b="1" dirty="0">
                <a:latin typeface="Corbel"/>
                <a:cs typeface="Corbel"/>
              </a:rPr>
              <a:t>учебник</a:t>
            </a:r>
            <a:r>
              <a:rPr b="1" spc="-10" dirty="0">
                <a:latin typeface="Corbel"/>
                <a:cs typeface="Corbel"/>
              </a:rPr>
              <a:t> </a:t>
            </a:r>
            <a:r>
              <a:rPr dirty="0"/>
              <a:t>(учебное пособие,</a:t>
            </a:r>
            <a:r>
              <a:rPr spc="-10" dirty="0"/>
              <a:t> электронное</a:t>
            </a:r>
          </a:p>
          <a:p>
            <a:pPr marL="886460" marR="145415">
              <a:lnSpc>
                <a:spcPct val="80000"/>
              </a:lnSpc>
              <a:spcBef>
                <a:spcPts val="300"/>
              </a:spcBef>
            </a:pPr>
            <a:r>
              <a:rPr spc="-10" dirty="0"/>
              <a:t>приложение</a:t>
            </a:r>
            <a:r>
              <a:rPr spc="-15" dirty="0"/>
              <a:t> </a:t>
            </a:r>
            <a:r>
              <a:rPr spc="-5" dirty="0"/>
              <a:t>на</a:t>
            </a:r>
            <a:r>
              <a:rPr spc="-100" dirty="0"/>
              <a:t> </a:t>
            </a:r>
            <a:r>
              <a:rPr spc="-5" dirty="0"/>
              <a:t>CD/DVD-дисках),</a:t>
            </a:r>
            <a:r>
              <a:rPr spc="-30" dirty="0"/>
              <a:t> </a:t>
            </a:r>
            <a:r>
              <a:rPr b="1" spc="-5" dirty="0">
                <a:latin typeface="Corbel"/>
                <a:cs typeface="Corbel"/>
              </a:rPr>
              <a:t>равноценные</a:t>
            </a:r>
            <a:r>
              <a:rPr b="1" spc="-35" dirty="0">
                <a:latin typeface="Corbel"/>
                <a:cs typeface="Corbel"/>
              </a:rPr>
              <a:t> </a:t>
            </a:r>
            <a:r>
              <a:rPr b="1" dirty="0">
                <a:latin typeface="Corbel"/>
                <a:cs typeface="Corbel"/>
              </a:rPr>
              <a:t>по </a:t>
            </a:r>
            <a:r>
              <a:rPr b="1" spc="-500" dirty="0">
                <a:latin typeface="Corbel"/>
                <a:cs typeface="Corbel"/>
              </a:rPr>
              <a:t> </a:t>
            </a:r>
            <a:r>
              <a:rPr b="1" spc="-5" dirty="0">
                <a:latin typeface="Corbel"/>
                <a:cs typeface="Corbel"/>
              </a:rPr>
              <a:t>всем </a:t>
            </a:r>
            <a:r>
              <a:rPr b="1" spc="-25" dirty="0">
                <a:latin typeface="Corbel"/>
                <a:cs typeface="Corbel"/>
              </a:rPr>
              <a:t>выходным</a:t>
            </a:r>
            <a:r>
              <a:rPr b="1" dirty="0">
                <a:latin typeface="Corbel"/>
                <a:cs typeface="Corbel"/>
              </a:rPr>
              <a:t> </a:t>
            </a:r>
            <a:r>
              <a:rPr b="1" spc="-5" dirty="0">
                <a:latin typeface="Corbel"/>
                <a:cs typeface="Corbel"/>
              </a:rPr>
              <a:t>данным</a:t>
            </a:r>
            <a:r>
              <a:rPr spc="-5" dirty="0"/>
              <a:t>.</a:t>
            </a:r>
          </a:p>
          <a:p>
            <a:pPr marL="886460" marR="5080" indent="-281940">
              <a:lnSpc>
                <a:spcPts val="2400"/>
              </a:lnSpc>
              <a:spcBef>
                <a:spcPts val="5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886460" algn="l"/>
                <a:tab pos="887094" algn="l"/>
              </a:tabLst>
            </a:pPr>
            <a:r>
              <a:rPr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Прием</a:t>
            </a:r>
            <a:r>
              <a:rPr b="1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денежных</a:t>
            </a:r>
            <a:r>
              <a:rPr b="1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средств</a:t>
            </a:r>
            <a:r>
              <a:rPr b="1" u="sng" spc="-3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за</a:t>
            </a:r>
            <a:r>
              <a:rPr b="1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утерянные</a:t>
            </a:r>
            <a:r>
              <a:rPr b="1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учебники </a:t>
            </a:r>
            <a:r>
              <a:rPr b="1" spc="-500" dirty="0">
                <a:latin typeface="Corbel"/>
                <a:cs typeface="Corbel"/>
              </a:rPr>
              <a:t> </a:t>
            </a:r>
            <a:r>
              <a:rPr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библиотека</a:t>
            </a:r>
            <a:r>
              <a:rPr b="1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осуществлять</a:t>
            </a:r>
            <a:r>
              <a:rPr b="1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не</a:t>
            </a:r>
            <a:r>
              <a:rPr b="1" u="sng" spc="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b="1" u="sng" spc="-5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может.</a:t>
            </a:r>
          </a:p>
          <a:p>
            <a:pPr marL="886460" marR="478790" indent="-281940">
              <a:lnSpc>
                <a:spcPts val="24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886460" algn="l"/>
                <a:tab pos="887094" algn="l"/>
              </a:tabLst>
            </a:pPr>
            <a:r>
              <a:rPr dirty="0"/>
              <a:t>При</a:t>
            </a:r>
            <a:r>
              <a:rPr spc="-10" dirty="0"/>
              <a:t> выбытии</a:t>
            </a:r>
            <a:r>
              <a:rPr spc="15" dirty="0"/>
              <a:t> </a:t>
            </a:r>
            <a:r>
              <a:rPr spc="-10" dirty="0"/>
              <a:t>из образовательного</a:t>
            </a:r>
            <a:r>
              <a:rPr spc="5" dirty="0"/>
              <a:t> </a:t>
            </a:r>
            <a:r>
              <a:rPr spc="-10" dirty="0"/>
              <a:t>учреждения </a:t>
            </a:r>
            <a:r>
              <a:rPr spc="-484" dirty="0"/>
              <a:t> </a:t>
            </a:r>
            <a:r>
              <a:rPr spc="-15" dirty="0"/>
              <a:t>обучающийся</a:t>
            </a:r>
            <a:r>
              <a:rPr spc="5" dirty="0"/>
              <a:t> </a:t>
            </a:r>
            <a:r>
              <a:rPr spc="-5" dirty="0"/>
              <a:t>или </a:t>
            </a:r>
            <a:r>
              <a:rPr spc="-10" dirty="0"/>
              <a:t>его</a:t>
            </a:r>
            <a:r>
              <a:rPr spc="15" dirty="0"/>
              <a:t> </a:t>
            </a:r>
            <a:r>
              <a:rPr spc="-25" dirty="0"/>
              <a:t>родители</a:t>
            </a:r>
            <a:r>
              <a:rPr spc="-5" dirty="0"/>
              <a:t> </a:t>
            </a:r>
            <a:r>
              <a:rPr spc="-15" dirty="0"/>
              <a:t>(законные</a:t>
            </a:r>
          </a:p>
          <a:p>
            <a:pPr marL="886460">
              <a:lnSpc>
                <a:spcPts val="2120"/>
              </a:lnSpc>
            </a:pPr>
            <a:r>
              <a:rPr spc="-10" dirty="0"/>
              <a:t>представители)</a:t>
            </a:r>
            <a:r>
              <a:rPr dirty="0"/>
              <a:t> </a:t>
            </a:r>
            <a:r>
              <a:rPr b="1" spc="-20" dirty="0">
                <a:latin typeface="Corbel"/>
                <a:cs typeface="Corbel"/>
              </a:rPr>
              <a:t>должны</a:t>
            </a:r>
            <a:r>
              <a:rPr b="1" spc="-30" dirty="0">
                <a:latin typeface="Corbel"/>
                <a:cs typeface="Corbel"/>
              </a:rPr>
              <a:t> </a:t>
            </a:r>
            <a:r>
              <a:rPr b="1" spc="-20" dirty="0">
                <a:latin typeface="Corbel"/>
                <a:cs typeface="Corbel"/>
              </a:rPr>
              <a:t>сдать</a:t>
            </a:r>
            <a:r>
              <a:rPr b="1" spc="-5" dirty="0">
                <a:latin typeface="Corbel"/>
                <a:cs typeface="Corbel"/>
              </a:rPr>
              <a:t> </a:t>
            </a:r>
            <a:r>
              <a:rPr b="1" spc="-10" dirty="0">
                <a:latin typeface="Corbel"/>
                <a:cs typeface="Corbel"/>
              </a:rPr>
              <a:t>комплект</a:t>
            </a:r>
          </a:p>
          <a:p>
            <a:pPr marL="886460" marR="198755">
              <a:lnSpc>
                <a:spcPts val="2400"/>
              </a:lnSpc>
              <a:spcBef>
                <a:spcPts val="280"/>
              </a:spcBef>
            </a:pPr>
            <a:r>
              <a:rPr b="1" spc="-10" dirty="0">
                <a:latin typeface="Corbel"/>
                <a:cs typeface="Corbel"/>
              </a:rPr>
              <a:t>учебников</a:t>
            </a:r>
            <a:r>
              <a:rPr b="1" spc="20" dirty="0">
                <a:latin typeface="Corbel"/>
                <a:cs typeface="Corbel"/>
              </a:rPr>
              <a:t> </a:t>
            </a:r>
            <a:r>
              <a:rPr spc="-5" dirty="0"/>
              <a:t>(учебных</a:t>
            </a:r>
            <a:r>
              <a:rPr spc="5" dirty="0"/>
              <a:t> </a:t>
            </a:r>
            <a:r>
              <a:rPr spc="-5" dirty="0"/>
              <a:t>пособий,</a:t>
            </a:r>
            <a:r>
              <a:rPr spc="5" dirty="0"/>
              <a:t> </a:t>
            </a:r>
            <a:r>
              <a:rPr dirty="0"/>
              <a:t>рабочих</a:t>
            </a:r>
            <a:r>
              <a:rPr spc="-20" dirty="0"/>
              <a:t> тетрадей), </a:t>
            </a:r>
            <a:r>
              <a:rPr spc="-484" dirty="0"/>
              <a:t> </a:t>
            </a:r>
            <a:r>
              <a:rPr spc="-10" dirty="0"/>
              <a:t>предоставленных</a:t>
            </a:r>
            <a:r>
              <a:rPr dirty="0"/>
              <a:t> </a:t>
            </a:r>
            <a:r>
              <a:rPr spc="-5" dirty="0"/>
              <a:t>ему</a:t>
            </a:r>
            <a:r>
              <a:rPr spc="15" dirty="0"/>
              <a:t> </a:t>
            </a:r>
            <a:r>
              <a:rPr dirty="0"/>
              <a:t>в</a:t>
            </a:r>
            <a:r>
              <a:rPr spc="-5" dirty="0"/>
              <a:t> личное</a:t>
            </a:r>
            <a:r>
              <a:rPr dirty="0"/>
              <a:t> </a:t>
            </a:r>
            <a:r>
              <a:rPr spc="-10" dirty="0"/>
              <a:t>пользование.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2180" y="193039"/>
            <a:ext cx="8211820" cy="9143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94752" y="289623"/>
            <a:ext cx="76581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Законодательство</a:t>
            </a:r>
            <a:r>
              <a:rPr sz="3200" spc="20" dirty="0"/>
              <a:t> </a:t>
            </a:r>
            <a:r>
              <a:rPr sz="3200" spc="-25" dirty="0"/>
              <a:t>Российской</a:t>
            </a:r>
            <a:r>
              <a:rPr sz="3200" spc="-120" dirty="0"/>
              <a:t> </a:t>
            </a:r>
            <a:r>
              <a:rPr sz="3200" spc="-15" dirty="0"/>
              <a:t>Федерации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206500" y="1120711"/>
            <a:ext cx="7652384" cy="502666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294640" marR="189230" indent="-281940">
              <a:lnSpc>
                <a:spcPct val="80100"/>
              </a:lnSpc>
              <a:spcBef>
                <a:spcPts val="815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586990" algn="l"/>
                <a:tab pos="3024505" algn="l"/>
              </a:tabLst>
            </a:pPr>
            <a:r>
              <a:rPr sz="3000" b="1" spc="-60" dirty="0">
                <a:latin typeface="Corbel"/>
                <a:cs typeface="Corbel"/>
              </a:rPr>
              <a:t>К</a:t>
            </a:r>
            <a:r>
              <a:rPr sz="3000" b="1" dirty="0">
                <a:latin typeface="Corbel"/>
                <a:cs typeface="Corbel"/>
              </a:rPr>
              <a:t>о</a:t>
            </a:r>
            <a:r>
              <a:rPr sz="3000" b="1" spc="-15" dirty="0">
                <a:latin typeface="Corbel"/>
                <a:cs typeface="Corbel"/>
              </a:rPr>
              <a:t>н</a:t>
            </a:r>
            <a:r>
              <a:rPr sz="3000" b="1" dirty="0">
                <a:latin typeface="Corbel"/>
                <a:cs typeface="Corbel"/>
              </a:rPr>
              <a:t>ст</a:t>
            </a:r>
            <a:r>
              <a:rPr sz="3000" b="1" spc="5" dirty="0">
                <a:latin typeface="Corbel"/>
                <a:cs typeface="Corbel"/>
              </a:rPr>
              <a:t>и</a:t>
            </a:r>
            <a:r>
              <a:rPr sz="3000" b="1" dirty="0">
                <a:latin typeface="Corbel"/>
                <a:cs typeface="Corbel"/>
              </a:rPr>
              <a:t>ту</a:t>
            </a:r>
            <a:r>
              <a:rPr sz="3000" b="1" spc="-40" dirty="0">
                <a:latin typeface="Corbel"/>
                <a:cs typeface="Corbel"/>
              </a:rPr>
              <a:t>ц</a:t>
            </a:r>
            <a:r>
              <a:rPr sz="3000" b="1" spc="-5" dirty="0">
                <a:latin typeface="Corbel"/>
                <a:cs typeface="Corbel"/>
              </a:rPr>
              <a:t>и</a:t>
            </a:r>
            <a:r>
              <a:rPr sz="3000" b="1" dirty="0">
                <a:latin typeface="Corbel"/>
                <a:cs typeface="Corbel"/>
              </a:rPr>
              <a:t>я</a:t>
            </a:r>
            <a:r>
              <a:rPr sz="3000" b="1" spc="-20" dirty="0">
                <a:latin typeface="Corbel"/>
                <a:cs typeface="Corbel"/>
              </a:rPr>
              <a:t> </a:t>
            </a:r>
            <a:r>
              <a:rPr sz="3000" b="1" spc="-145" dirty="0">
                <a:latin typeface="Corbel"/>
                <a:cs typeface="Corbel"/>
              </a:rPr>
              <a:t>Р</a:t>
            </a:r>
            <a:r>
              <a:rPr sz="3000" b="1" dirty="0">
                <a:latin typeface="Corbel"/>
                <a:cs typeface="Corbel"/>
              </a:rPr>
              <a:t>о</a:t>
            </a:r>
            <a:r>
              <a:rPr sz="3000" b="1" spc="-50" dirty="0">
                <a:latin typeface="Corbel"/>
                <a:cs typeface="Corbel"/>
              </a:rPr>
              <a:t>с</a:t>
            </a:r>
            <a:r>
              <a:rPr sz="3000" b="1" dirty="0">
                <a:latin typeface="Corbel"/>
                <a:cs typeface="Corbel"/>
              </a:rPr>
              <a:t>си</a:t>
            </a:r>
            <a:r>
              <a:rPr sz="3000" b="1" spc="5" dirty="0">
                <a:latin typeface="Corbel"/>
                <a:cs typeface="Corbel"/>
              </a:rPr>
              <a:t>й</a:t>
            </a:r>
            <a:r>
              <a:rPr sz="3000" b="1" dirty="0">
                <a:latin typeface="Corbel"/>
                <a:cs typeface="Corbel"/>
              </a:rPr>
              <a:t>с</a:t>
            </a:r>
            <a:r>
              <a:rPr sz="3000" b="1" spc="-65" dirty="0">
                <a:latin typeface="Corbel"/>
                <a:cs typeface="Corbel"/>
              </a:rPr>
              <a:t>к</a:t>
            </a:r>
            <a:r>
              <a:rPr sz="3000" b="1" dirty="0">
                <a:latin typeface="Corbel"/>
                <a:cs typeface="Corbel"/>
              </a:rPr>
              <a:t>ой</a:t>
            </a:r>
            <a:r>
              <a:rPr sz="3000" b="1" spc="-15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Фе</a:t>
            </a:r>
            <a:r>
              <a:rPr sz="3000" b="1" spc="-70" dirty="0">
                <a:latin typeface="Corbel"/>
                <a:cs typeface="Corbel"/>
              </a:rPr>
              <a:t>д</a:t>
            </a:r>
            <a:r>
              <a:rPr sz="3000" b="1" dirty="0">
                <a:latin typeface="Corbel"/>
                <a:cs typeface="Corbel"/>
              </a:rPr>
              <a:t>е</a:t>
            </a:r>
            <a:r>
              <a:rPr sz="3000" b="1" spc="-15" dirty="0">
                <a:latin typeface="Corbel"/>
                <a:cs typeface="Corbel"/>
              </a:rPr>
              <a:t>р</a:t>
            </a:r>
            <a:r>
              <a:rPr sz="3000" b="1" dirty="0">
                <a:latin typeface="Corbel"/>
                <a:cs typeface="Corbel"/>
              </a:rPr>
              <a:t>а</a:t>
            </a:r>
            <a:r>
              <a:rPr sz="3000" b="1" spc="-50" dirty="0">
                <a:latin typeface="Corbel"/>
                <a:cs typeface="Corbel"/>
              </a:rPr>
              <a:t>ц</a:t>
            </a:r>
            <a:r>
              <a:rPr sz="3000" b="1" spc="-5" dirty="0">
                <a:latin typeface="Corbel"/>
                <a:cs typeface="Corbel"/>
              </a:rPr>
              <a:t>и</a:t>
            </a:r>
            <a:r>
              <a:rPr sz="3000" b="1" dirty="0">
                <a:latin typeface="Corbel"/>
                <a:cs typeface="Corbel"/>
              </a:rPr>
              <a:t>и</a:t>
            </a:r>
            <a:r>
              <a:rPr sz="3000" b="1" spc="3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(1993  </a:t>
            </a:r>
            <a:r>
              <a:rPr sz="3000" spc="-110" dirty="0">
                <a:latin typeface="Corbel"/>
                <a:cs typeface="Corbel"/>
              </a:rPr>
              <a:t>г.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с</a:t>
            </a:r>
            <a:r>
              <a:rPr sz="3000" spc="-2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изменениями,</a:t>
            </a:r>
            <a:r>
              <a:rPr sz="3000" spc="-4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одобренными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в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35" dirty="0">
                <a:latin typeface="Corbel"/>
                <a:cs typeface="Corbel"/>
              </a:rPr>
              <a:t>ходе </a:t>
            </a:r>
            <a:r>
              <a:rPr sz="3000" spc="-3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общероссийского </a:t>
            </a:r>
            <a:r>
              <a:rPr sz="3000" spc="-10" dirty="0">
                <a:latin typeface="Corbel"/>
                <a:cs typeface="Corbel"/>
              </a:rPr>
              <a:t>голосования </a:t>
            </a:r>
            <a:r>
              <a:rPr sz="3000" spc="-20" dirty="0">
                <a:latin typeface="Corbel"/>
                <a:cs typeface="Corbel"/>
              </a:rPr>
              <a:t>01.07.2020) 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114" dirty="0">
                <a:latin typeface="Corbel"/>
                <a:cs typeface="Corbel"/>
              </a:rPr>
              <a:t>(Ст.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29</a:t>
            </a:r>
            <a:r>
              <a:rPr sz="3000" spc="1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п.</a:t>
            </a:r>
            <a:r>
              <a:rPr sz="3000" spc="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2,</a:t>
            </a:r>
            <a:r>
              <a:rPr sz="3000" spc="-10" dirty="0">
                <a:latin typeface="Corbel"/>
                <a:cs typeface="Corbel"/>
              </a:rPr>
              <a:t> 4,	</a:t>
            </a:r>
            <a:r>
              <a:rPr sz="3000" dirty="0">
                <a:latin typeface="Corbel"/>
                <a:cs typeface="Corbel"/>
              </a:rPr>
              <a:t>5;	</a:t>
            </a:r>
            <a:r>
              <a:rPr sz="3000" spc="-65" dirty="0">
                <a:latin typeface="Corbel"/>
                <a:cs typeface="Corbel"/>
              </a:rPr>
              <a:t>ст.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43 </a:t>
            </a:r>
            <a:r>
              <a:rPr sz="3000" dirty="0">
                <a:latin typeface="Corbel"/>
                <a:cs typeface="Corbel"/>
              </a:rPr>
              <a:t>п.5;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spc="-65" dirty="0">
                <a:latin typeface="Corbel"/>
                <a:cs typeface="Corbel"/>
              </a:rPr>
              <a:t>ст.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44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п.1,</a:t>
            </a:r>
            <a:r>
              <a:rPr sz="3000" spc="-2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2 ).</a:t>
            </a:r>
            <a:endParaRPr sz="3000">
              <a:latin typeface="Corbel"/>
              <a:cs typeface="Corbel"/>
            </a:endParaRPr>
          </a:p>
          <a:p>
            <a:pPr marL="256540" indent="-243840">
              <a:lnSpc>
                <a:spcPts val="3120"/>
              </a:lnSpc>
              <a:buFont typeface="Corbel"/>
              <a:buChar char="•"/>
              <a:tabLst>
                <a:tab pos="256540" algn="l"/>
              </a:tabLst>
            </a:pPr>
            <a:r>
              <a:rPr sz="3000" b="1" spc="-40" dirty="0">
                <a:latin typeface="Corbel"/>
                <a:cs typeface="Corbel"/>
              </a:rPr>
              <a:t>Гражданский</a:t>
            </a:r>
            <a:r>
              <a:rPr sz="3000" b="1" spc="15" dirty="0">
                <a:latin typeface="Corbel"/>
                <a:cs typeface="Corbel"/>
              </a:rPr>
              <a:t> </a:t>
            </a:r>
            <a:r>
              <a:rPr sz="3000" b="1" spc="-50" dirty="0">
                <a:latin typeface="Corbel"/>
                <a:cs typeface="Corbel"/>
              </a:rPr>
              <a:t>кодекс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Российской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880"/>
              </a:lnSpc>
            </a:pPr>
            <a:r>
              <a:rPr sz="3000" b="1" dirty="0">
                <a:latin typeface="Corbel"/>
                <a:cs typeface="Corbel"/>
              </a:rPr>
              <a:t>Фе</a:t>
            </a:r>
            <a:r>
              <a:rPr sz="3000" b="1" spc="-70" dirty="0">
                <a:latin typeface="Corbel"/>
                <a:cs typeface="Corbel"/>
              </a:rPr>
              <a:t>д</a:t>
            </a:r>
            <a:r>
              <a:rPr sz="3000" b="1" dirty="0">
                <a:latin typeface="Corbel"/>
                <a:cs typeface="Corbel"/>
              </a:rPr>
              <a:t>е</a:t>
            </a:r>
            <a:r>
              <a:rPr sz="3000" b="1" spc="-15" dirty="0">
                <a:latin typeface="Corbel"/>
                <a:cs typeface="Corbel"/>
              </a:rPr>
              <a:t>р</a:t>
            </a:r>
            <a:r>
              <a:rPr sz="3000" b="1" dirty="0">
                <a:latin typeface="Corbel"/>
                <a:cs typeface="Corbel"/>
              </a:rPr>
              <a:t>а</a:t>
            </a:r>
            <a:r>
              <a:rPr sz="3000" b="1" spc="-50" dirty="0">
                <a:latin typeface="Corbel"/>
                <a:cs typeface="Corbel"/>
              </a:rPr>
              <a:t>ц</a:t>
            </a:r>
            <a:r>
              <a:rPr sz="3000" b="1" spc="-5" dirty="0">
                <a:latin typeface="Corbel"/>
                <a:cs typeface="Corbel"/>
              </a:rPr>
              <a:t>и</a:t>
            </a:r>
            <a:r>
              <a:rPr sz="3000" b="1" spc="15" dirty="0">
                <a:latin typeface="Corbel"/>
                <a:cs typeface="Corbel"/>
              </a:rPr>
              <a:t>и</a:t>
            </a:r>
            <a:r>
              <a:rPr sz="3000" dirty="0">
                <a:latin typeface="Corbel"/>
                <a:cs typeface="Corbel"/>
              </a:rPr>
              <a:t>:</a:t>
            </a:r>
            <a:r>
              <a:rPr sz="3000" spc="-33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Часть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4</a:t>
            </a:r>
            <a:r>
              <a:rPr sz="3000" dirty="0">
                <a:latin typeface="Corbel"/>
                <a:cs typeface="Corbel"/>
              </a:rPr>
              <a:t>:</a:t>
            </a:r>
            <a:r>
              <a:rPr sz="3000" spc="-15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Ра</a:t>
            </a:r>
            <a:r>
              <a:rPr sz="3000" spc="-15" dirty="0">
                <a:latin typeface="Corbel"/>
                <a:cs typeface="Corbel"/>
              </a:rPr>
              <a:t>з</a:t>
            </a:r>
            <a:r>
              <a:rPr sz="3000" spc="-65" dirty="0">
                <a:latin typeface="Corbel"/>
                <a:cs typeface="Corbel"/>
              </a:rPr>
              <a:t>д</a:t>
            </a:r>
            <a:r>
              <a:rPr sz="3000" spc="-55" dirty="0">
                <a:latin typeface="Corbel"/>
                <a:cs typeface="Corbel"/>
              </a:rPr>
              <a:t>е</a:t>
            </a:r>
            <a:r>
              <a:rPr sz="3000" dirty="0">
                <a:latin typeface="Corbel"/>
                <a:cs typeface="Corbel"/>
              </a:rPr>
              <a:t>л</a:t>
            </a:r>
            <a:r>
              <a:rPr sz="3000" spc="-18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VII «</a:t>
            </a:r>
            <a:r>
              <a:rPr sz="3000" spc="-10" dirty="0">
                <a:latin typeface="Corbel"/>
                <a:cs typeface="Corbel"/>
              </a:rPr>
              <a:t>П</a:t>
            </a:r>
            <a:r>
              <a:rPr sz="3000" dirty="0">
                <a:latin typeface="Corbel"/>
                <a:cs typeface="Corbel"/>
              </a:rPr>
              <a:t>рава на</a:t>
            </a:r>
            <a:endParaRPr sz="3000">
              <a:latin typeface="Corbel"/>
              <a:cs typeface="Corbel"/>
            </a:endParaRPr>
          </a:p>
          <a:p>
            <a:pPr marL="294640" marR="5080">
              <a:lnSpc>
                <a:spcPts val="2880"/>
              </a:lnSpc>
              <a:spcBef>
                <a:spcPts val="340"/>
              </a:spcBef>
            </a:pPr>
            <a:r>
              <a:rPr sz="3000" spc="-40" dirty="0">
                <a:latin typeface="Corbel"/>
                <a:cs typeface="Corbel"/>
              </a:rPr>
              <a:t>результаты</a:t>
            </a:r>
            <a:r>
              <a:rPr sz="3000" spc="15" dirty="0">
                <a:latin typeface="Corbel"/>
                <a:cs typeface="Corbel"/>
              </a:rPr>
              <a:t> </a:t>
            </a:r>
            <a:r>
              <a:rPr sz="3000" spc="-10" dirty="0">
                <a:latin typeface="Corbel"/>
                <a:cs typeface="Corbel"/>
              </a:rPr>
              <a:t>интеллектуальной</a:t>
            </a:r>
            <a:r>
              <a:rPr sz="3000" spc="-35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деятельности </a:t>
            </a:r>
            <a:r>
              <a:rPr sz="3000" spc="-58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5" dirty="0">
                <a:latin typeface="Corbel"/>
                <a:cs typeface="Corbel"/>
              </a:rPr>
              <a:t>средства</a:t>
            </a:r>
            <a:r>
              <a:rPr sz="3000" spc="-40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и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15" dirty="0">
                <a:latin typeface="Corbel"/>
                <a:cs typeface="Corbel"/>
              </a:rPr>
              <a:t>индивидуализации»:</a:t>
            </a:r>
            <a:r>
              <a:rPr sz="3000" spc="-10" dirty="0">
                <a:latin typeface="Corbel"/>
                <a:cs typeface="Corbel"/>
              </a:rPr>
              <a:t> </a:t>
            </a:r>
            <a:r>
              <a:rPr sz="3000" spc="-90" dirty="0">
                <a:latin typeface="Corbel"/>
                <a:cs typeface="Corbel"/>
              </a:rPr>
              <a:t>Глава</a:t>
            </a:r>
            <a:r>
              <a:rPr sz="3000" spc="-5" dirty="0">
                <a:latin typeface="Corbel"/>
                <a:cs typeface="Corbel"/>
              </a:rPr>
              <a:t> </a:t>
            </a:r>
            <a:r>
              <a:rPr sz="3000" dirty="0">
                <a:latin typeface="Corbel"/>
                <a:cs typeface="Corbel"/>
              </a:rPr>
              <a:t>70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850"/>
              </a:lnSpc>
            </a:pPr>
            <a:r>
              <a:rPr sz="3000" i="1" spc="-10" dirty="0">
                <a:latin typeface="Corbel"/>
                <a:cs typeface="Corbel"/>
              </a:rPr>
              <a:t>«Авторское</a:t>
            </a:r>
            <a:r>
              <a:rPr sz="3000" i="1" spc="-55" dirty="0">
                <a:latin typeface="Corbel"/>
                <a:cs typeface="Corbel"/>
              </a:rPr>
              <a:t> </a:t>
            </a:r>
            <a:r>
              <a:rPr sz="3000" i="1" dirty="0">
                <a:latin typeface="Corbel"/>
                <a:cs typeface="Corbel"/>
              </a:rPr>
              <a:t>право».</a:t>
            </a:r>
            <a:endParaRPr sz="3000">
              <a:latin typeface="Corbel"/>
              <a:cs typeface="Corbel"/>
            </a:endParaRPr>
          </a:p>
          <a:p>
            <a:pPr marL="256540" marR="149225" indent="-256540">
              <a:lnSpc>
                <a:spcPct val="80000"/>
              </a:lnSpc>
              <a:spcBef>
                <a:spcPts val="660"/>
              </a:spcBef>
              <a:buFont typeface="Corbel"/>
              <a:buChar char="•"/>
              <a:tabLst>
                <a:tab pos="256540" algn="l"/>
                <a:tab pos="4858385" algn="l"/>
              </a:tabLst>
            </a:pPr>
            <a:r>
              <a:rPr sz="3000" b="1" spc="-10" dirty="0">
                <a:latin typeface="Corbel"/>
                <a:cs typeface="Corbel"/>
              </a:rPr>
              <a:t>Федеральный </a:t>
            </a:r>
            <a:r>
              <a:rPr sz="3000" b="1" spc="-15" dirty="0">
                <a:latin typeface="Corbel"/>
                <a:cs typeface="Corbel"/>
              </a:rPr>
              <a:t>закон </a:t>
            </a:r>
            <a:r>
              <a:rPr sz="3000" b="1" dirty="0">
                <a:latin typeface="Corbel"/>
                <a:cs typeface="Corbel"/>
              </a:rPr>
              <a:t>от </a:t>
            </a:r>
            <a:r>
              <a:rPr sz="3000" b="1" spc="-5" dirty="0">
                <a:latin typeface="Corbel"/>
                <a:cs typeface="Corbel"/>
              </a:rPr>
              <a:t>24.07.1998 </a:t>
            </a:r>
            <a:r>
              <a:rPr sz="3000" b="1" dirty="0">
                <a:latin typeface="Corbel"/>
                <a:cs typeface="Corbel"/>
              </a:rPr>
              <a:t>№ </a:t>
            </a:r>
            <a:r>
              <a:rPr sz="3000" b="1" spc="5" dirty="0">
                <a:latin typeface="Corbel"/>
                <a:cs typeface="Corbel"/>
              </a:rPr>
              <a:t>124- </a:t>
            </a:r>
            <a:r>
              <a:rPr sz="3000" b="1" spc="1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ФЗ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«Об</a:t>
            </a:r>
            <a:r>
              <a:rPr sz="3000" b="1" spc="-2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основных</a:t>
            </a:r>
            <a:r>
              <a:rPr sz="3000" b="1" spc="5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гарантиях</a:t>
            </a:r>
            <a:r>
              <a:rPr sz="3000" b="1" spc="1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прав</a:t>
            </a:r>
            <a:r>
              <a:rPr sz="3000" b="1" spc="10" dirty="0">
                <a:latin typeface="Corbel"/>
                <a:cs typeface="Corbel"/>
              </a:rPr>
              <a:t> </a:t>
            </a:r>
            <a:r>
              <a:rPr sz="3000" b="1" spc="-5" dirty="0">
                <a:latin typeface="Corbel"/>
                <a:cs typeface="Corbel"/>
              </a:rPr>
              <a:t>ребенка </a:t>
            </a:r>
            <a:r>
              <a:rPr sz="3000" b="1" spc="-605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в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25" dirty="0">
                <a:latin typeface="Corbel"/>
                <a:cs typeface="Corbel"/>
              </a:rPr>
              <a:t>Российской</a:t>
            </a:r>
            <a:r>
              <a:rPr sz="3000" b="1" spc="-5" dirty="0">
                <a:latin typeface="Corbel"/>
                <a:cs typeface="Corbel"/>
              </a:rPr>
              <a:t> </a:t>
            </a:r>
            <a:r>
              <a:rPr sz="3000" b="1" spc="-15" dirty="0">
                <a:latin typeface="Corbel"/>
                <a:cs typeface="Corbel"/>
              </a:rPr>
              <a:t>федерации»	</a:t>
            </a:r>
            <a:r>
              <a:rPr sz="3000" b="1" spc="-10" dirty="0">
                <a:latin typeface="Corbel"/>
                <a:cs typeface="Corbel"/>
              </a:rPr>
              <a:t>(последняя</a:t>
            </a:r>
            <a:endParaRPr sz="3000">
              <a:latin typeface="Corbel"/>
              <a:cs typeface="Corbel"/>
            </a:endParaRPr>
          </a:p>
          <a:p>
            <a:pPr marL="294640">
              <a:lnSpc>
                <a:spcPts val="2885"/>
              </a:lnSpc>
            </a:pPr>
            <a:r>
              <a:rPr sz="3000" b="1" spc="-15" dirty="0">
                <a:latin typeface="Corbel"/>
                <a:cs typeface="Corbel"/>
              </a:rPr>
              <a:t>редакция</a:t>
            </a:r>
            <a:r>
              <a:rPr sz="3000" b="1" spc="-30" dirty="0">
                <a:latin typeface="Corbel"/>
                <a:cs typeface="Corbel"/>
              </a:rPr>
              <a:t> </a:t>
            </a:r>
            <a:r>
              <a:rPr sz="3000" b="1" dirty="0">
                <a:latin typeface="Corbel"/>
                <a:cs typeface="Corbel"/>
              </a:rPr>
              <a:t>от</a:t>
            </a:r>
            <a:r>
              <a:rPr sz="3000" b="1" spc="-15" dirty="0">
                <a:latin typeface="Corbel"/>
                <a:cs typeface="Corbel"/>
              </a:rPr>
              <a:t> </a:t>
            </a:r>
            <a:r>
              <a:rPr sz="3000" b="1" spc="-20" dirty="0">
                <a:latin typeface="Corbel"/>
                <a:cs typeface="Corbel"/>
              </a:rPr>
              <a:t>31.07.2020)</a:t>
            </a:r>
            <a:endParaRPr sz="3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739" y="193039"/>
            <a:ext cx="8176259" cy="9143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0312" y="289623"/>
            <a:ext cx="76581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Законодательство</a:t>
            </a:r>
            <a:r>
              <a:rPr sz="3200" spc="20" dirty="0"/>
              <a:t> </a:t>
            </a:r>
            <a:r>
              <a:rPr sz="3200" spc="-25" dirty="0"/>
              <a:t>Российской</a:t>
            </a:r>
            <a:r>
              <a:rPr sz="3200" spc="-120" dirty="0"/>
              <a:t> </a:t>
            </a:r>
            <a:r>
              <a:rPr sz="3200" spc="-15" dirty="0"/>
              <a:t>Федерации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062355" y="1215009"/>
            <a:ext cx="7916545" cy="505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1270000" indent="-282575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000" b="1" spc="-15" dirty="0">
                <a:solidFill>
                  <a:srgbClr val="C00000"/>
                </a:solidFill>
                <a:latin typeface="Corbel"/>
                <a:cs typeface="Corbel"/>
              </a:rPr>
              <a:t>ФЕДЕРАЛЬНЫЙ</a:t>
            </a:r>
            <a:r>
              <a:rPr sz="2000" b="1" spc="-25" dirty="0">
                <a:solidFill>
                  <a:srgbClr val="C00000"/>
                </a:solidFill>
                <a:latin typeface="Corbel"/>
                <a:cs typeface="Corbel"/>
              </a:rPr>
              <a:t> ЗАКОН</a:t>
            </a:r>
            <a:r>
              <a:rPr sz="2000" b="1" spc="-10" dirty="0">
                <a:solidFill>
                  <a:srgbClr val="C00000"/>
                </a:solidFill>
                <a:latin typeface="Corbel"/>
                <a:cs typeface="Corbel"/>
              </a:rPr>
              <a:t> «Об</a:t>
            </a:r>
            <a:r>
              <a:rPr sz="2000" b="1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orbel"/>
                <a:cs typeface="Corbel"/>
              </a:rPr>
              <a:t>образовании</a:t>
            </a:r>
            <a:r>
              <a:rPr sz="2000" b="1" spc="2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orbel"/>
                <a:cs typeface="Corbel"/>
              </a:rPr>
              <a:t>в</a:t>
            </a:r>
            <a:r>
              <a:rPr sz="2000" b="1" spc="-20" dirty="0">
                <a:solidFill>
                  <a:srgbClr val="C00000"/>
                </a:solidFill>
                <a:latin typeface="Corbel"/>
                <a:cs typeface="Corbel"/>
              </a:rPr>
              <a:t> Российской </a:t>
            </a:r>
            <a:r>
              <a:rPr sz="2000" b="1" spc="-39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orbel"/>
                <a:cs typeface="Corbel"/>
              </a:rPr>
              <a:t>Федерации»</a:t>
            </a:r>
            <a:r>
              <a:rPr sz="2000" b="1" spc="1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000" b="1" spc="-20" dirty="0">
                <a:solidFill>
                  <a:srgbClr val="C00000"/>
                </a:solidFill>
                <a:latin typeface="Corbel"/>
                <a:cs typeface="Corbel"/>
              </a:rPr>
              <a:t>(с</a:t>
            </a:r>
            <a:r>
              <a:rPr sz="2000" b="1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orbel"/>
                <a:cs typeface="Corbel"/>
              </a:rPr>
              <a:t>изменениями</a:t>
            </a:r>
            <a:r>
              <a:rPr sz="2000" b="1" spc="5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orbel"/>
                <a:cs typeface="Corbel"/>
              </a:rPr>
              <a:t>и</a:t>
            </a:r>
            <a:r>
              <a:rPr sz="2000" b="1" spc="-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orbel"/>
                <a:cs typeface="Corbel"/>
              </a:rPr>
              <a:t>дополнениями)</a:t>
            </a:r>
            <a:endParaRPr sz="2000">
              <a:latin typeface="Corbel"/>
              <a:cs typeface="Corbel"/>
            </a:endParaRPr>
          </a:p>
          <a:p>
            <a:pPr marL="294640" marR="462915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1800" b="1" spc="-10" dirty="0">
                <a:latin typeface="Corbel"/>
                <a:cs typeface="Corbel"/>
              </a:rPr>
              <a:t>Федеральный</a:t>
            </a:r>
            <a:r>
              <a:rPr sz="1800" b="1" spc="30" dirty="0">
                <a:latin typeface="Corbel"/>
                <a:cs typeface="Corbel"/>
              </a:rPr>
              <a:t> </a:t>
            </a:r>
            <a:r>
              <a:rPr sz="1800" b="1" spc="-15" dirty="0">
                <a:latin typeface="Corbel"/>
                <a:cs typeface="Corbel"/>
              </a:rPr>
              <a:t>закон</a:t>
            </a:r>
            <a:r>
              <a:rPr sz="1800" b="1" dirty="0">
                <a:latin typeface="Corbel"/>
                <a:cs typeface="Corbel"/>
              </a:rPr>
              <a:t> от</a:t>
            </a:r>
            <a:r>
              <a:rPr sz="1800" b="1" spc="20" dirty="0">
                <a:latin typeface="Corbel"/>
                <a:cs typeface="Corbel"/>
              </a:rPr>
              <a:t> </a:t>
            </a:r>
            <a:r>
              <a:rPr sz="1800" b="1" spc="-20" dirty="0">
                <a:latin typeface="Corbel"/>
                <a:cs typeface="Corbel"/>
              </a:rPr>
              <a:t>31.07.2020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№ 304-ФЗ "О </a:t>
            </a:r>
            <a:r>
              <a:rPr sz="1800" b="1" spc="-5" dirty="0">
                <a:latin typeface="Corbel"/>
                <a:cs typeface="Corbel"/>
              </a:rPr>
              <a:t>внесении</a:t>
            </a:r>
            <a:r>
              <a:rPr sz="1800" b="1" spc="1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изменений </a:t>
            </a:r>
            <a:r>
              <a:rPr sz="1800" b="1" dirty="0">
                <a:latin typeface="Corbel"/>
                <a:cs typeface="Corbel"/>
              </a:rPr>
              <a:t>в </a:t>
            </a:r>
            <a:r>
              <a:rPr sz="1800" b="1" spc="-355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Ф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50" dirty="0">
                <a:latin typeface="Corbel"/>
                <a:cs typeface="Corbel"/>
              </a:rPr>
              <a:t>д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15" dirty="0">
                <a:latin typeface="Corbel"/>
                <a:cs typeface="Corbel"/>
              </a:rPr>
              <a:t>р</a:t>
            </a:r>
            <a:r>
              <a:rPr sz="1800" b="1" spc="-10" dirty="0">
                <a:latin typeface="Corbel"/>
                <a:cs typeface="Corbel"/>
              </a:rPr>
              <a:t>а</a:t>
            </a:r>
            <a:r>
              <a:rPr sz="1800" b="1" dirty="0">
                <a:latin typeface="Corbel"/>
                <a:cs typeface="Corbel"/>
              </a:rPr>
              <a:t>л</a:t>
            </a:r>
            <a:r>
              <a:rPr sz="1800" b="1" spc="5" dirty="0">
                <a:latin typeface="Corbel"/>
                <a:cs typeface="Corbel"/>
              </a:rPr>
              <a:t>ь</a:t>
            </a:r>
            <a:r>
              <a:rPr sz="1800" b="1" spc="-10" dirty="0">
                <a:latin typeface="Corbel"/>
                <a:cs typeface="Corbel"/>
              </a:rPr>
              <a:t>н</a:t>
            </a:r>
            <a:r>
              <a:rPr sz="1800" b="1" dirty="0">
                <a:latin typeface="Corbel"/>
                <a:cs typeface="Corbel"/>
              </a:rPr>
              <a:t>ый</a:t>
            </a:r>
            <a:r>
              <a:rPr sz="1800" b="1" spc="3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за</a:t>
            </a:r>
            <a:r>
              <a:rPr sz="1800" b="1" spc="-45" dirty="0">
                <a:latin typeface="Corbel"/>
                <a:cs typeface="Corbel"/>
              </a:rPr>
              <a:t>к</a:t>
            </a:r>
            <a:r>
              <a:rPr sz="1800" b="1" dirty="0">
                <a:latin typeface="Corbel"/>
                <a:cs typeface="Corbel"/>
              </a:rPr>
              <a:t>он </a:t>
            </a:r>
            <a:r>
              <a:rPr sz="1800" b="1" spc="5" dirty="0">
                <a:latin typeface="Corbel"/>
                <a:cs typeface="Corbel"/>
              </a:rPr>
              <a:t>"</a:t>
            </a:r>
            <a:r>
              <a:rPr sz="1800" b="1" spc="-5" dirty="0">
                <a:latin typeface="Corbel"/>
                <a:cs typeface="Corbel"/>
              </a:rPr>
              <a:t>О</a:t>
            </a:r>
            <a:r>
              <a:rPr sz="1800" b="1" dirty="0">
                <a:latin typeface="Corbel"/>
                <a:cs typeface="Corbel"/>
              </a:rPr>
              <a:t>б об</a:t>
            </a:r>
            <a:r>
              <a:rPr sz="1800" b="1" spc="-10" dirty="0">
                <a:latin typeface="Corbel"/>
                <a:cs typeface="Corbel"/>
              </a:rPr>
              <a:t>ра</a:t>
            </a:r>
            <a:r>
              <a:rPr sz="1800" b="1" spc="-5" dirty="0">
                <a:latin typeface="Corbel"/>
                <a:cs typeface="Corbel"/>
              </a:rPr>
              <a:t>з</a:t>
            </a:r>
            <a:r>
              <a:rPr sz="1800" b="1" spc="5" dirty="0">
                <a:latin typeface="Corbel"/>
                <a:cs typeface="Corbel"/>
              </a:rPr>
              <a:t>о</a:t>
            </a:r>
            <a:r>
              <a:rPr sz="1800" b="1" spc="-10" dirty="0">
                <a:latin typeface="Corbel"/>
                <a:cs typeface="Corbel"/>
              </a:rPr>
              <a:t>ван</a:t>
            </a:r>
            <a:r>
              <a:rPr sz="1800" b="1" spc="-5" dirty="0">
                <a:latin typeface="Corbel"/>
                <a:cs typeface="Corbel"/>
              </a:rPr>
              <a:t>и</a:t>
            </a:r>
            <a:r>
              <a:rPr sz="1800" b="1" dirty="0">
                <a:latin typeface="Corbel"/>
                <a:cs typeface="Corbel"/>
              </a:rPr>
              <a:t>и</a:t>
            </a:r>
            <a:r>
              <a:rPr sz="1800" b="1" spc="3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в</a:t>
            </a:r>
            <a:r>
              <a:rPr sz="1800" b="1" spc="15" dirty="0">
                <a:latin typeface="Corbel"/>
                <a:cs typeface="Corbel"/>
              </a:rPr>
              <a:t> </a:t>
            </a:r>
            <a:r>
              <a:rPr sz="1800" b="1" spc="-85" dirty="0">
                <a:latin typeface="Corbel"/>
                <a:cs typeface="Corbel"/>
              </a:rPr>
              <a:t>Р</a:t>
            </a:r>
            <a:r>
              <a:rPr sz="1800" b="1" dirty="0">
                <a:latin typeface="Corbel"/>
                <a:cs typeface="Corbel"/>
              </a:rPr>
              <a:t>о</a:t>
            </a:r>
            <a:r>
              <a:rPr sz="1800" b="1" spc="-15" dirty="0">
                <a:latin typeface="Corbel"/>
                <a:cs typeface="Corbel"/>
              </a:rPr>
              <a:t>с</a:t>
            </a:r>
            <a:r>
              <a:rPr sz="1800" b="1" dirty="0">
                <a:latin typeface="Corbel"/>
                <a:cs typeface="Corbel"/>
              </a:rPr>
              <a:t>с</a:t>
            </a:r>
            <a:r>
              <a:rPr sz="1800" b="1" spc="-5" dirty="0">
                <a:latin typeface="Corbel"/>
                <a:cs typeface="Corbel"/>
              </a:rPr>
              <a:t>и</a:t>
            </a:r>
            <a:r>
              <a:rPr sz="1800" b="1" spc="5" dirty="0">
                <a:latin typeface="Corbel"/>
                <a:cs typeface="Corbel"/>
              </a:rPr>
              <a:t>й</a:t>
            </a:r>
            <a:r>
              <a:rPr sz="1800" b="1" dirty="0">
                <a:latin typeface="Corbel"/>
                <a:cs typeface="Corbel"/>
              </a:rPr>
              <a:t>с</a:t>
            </a:r>
            <a:r>
              <a:rPr sz="1800" b="1" spc="-40" dirty="0">
                <a:latin typeface="Corbel"/>
                <a:cs typeface="Corbel"/>
              </a:rPr>
              <a:t>к</a:t>
            </a:r>
            <a:r>
              <a:rPr sz="1800" b="1" dirty="0">
                <a:latin typeface="Corbel"/>
                <a:cs typeface="Corbel"/>
              </a:rPr>
              <a:t>ой</a:t>
            </a:r>
            <a:r>
              <a:rPr sz="1800" b="1" spc="-145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Ф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50" dirty="0">
                <a:latin typeface="Corbel"/>
                <a:cs typeface="Corbel"/>
              </a:rPr>
              <a:t>д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15" dirty="0">
                <a:latin typeface="Corbel"/>
                <a:cs typeface="Corbel"/>
              </a:rPr>
              <a:t>р</a:t>
            </a:r>
            <a:r>
              <a:rPr sz="1800" b="1" spc="-10" dirty="0">
                <a:latin typeface="Corbel"/>
                <a:cs typeface="Corbel"/>
              </a:rPr>
              <a:t>ац</a:t>
            </a:r>
            <a:r>
              <a:rPr sz="1800" b="1" spc="-5" dirty="0">
                <a:latin typeface="Corbel"/>
                <a:cs typeface="Corbel"/>
              </a:rPr>
              <a:t>и</a:t>
            </a:r>
            <a:r>
              <a:rPr sz="1800" b="1" spc="5" dirty="0">
                <a:latin typeface="Corbel"/>
                <a:cs typeface="Corbel"/>
              </a:rPr>
              <a:t>и</a:t>
            </a:r>
            <a:r>
              <a:rPr sz="1800" b="1" dirty="0">
                <a:latin typeface="Corbel"/>
                <a:cs typeface="Corbel"/>
              </a:rPr>
              <a:t>"</a:t>
            </a:r>
            <a:r>
              <a:rPr sz="1800" b="1" spc="15" dirty="0">
                <a:latin typeface="Corbel"/>
                <a:cs typeface="Corbel"/>
              </a:rPr>
              <a:t> </a:t>
            </a:r>
            <a:r>
              <a:rPr sz="1800" b="1" spc="5" dirty="0">
                <a:latin typeface="Corbel"/>
                <a:cs typeface="Corbel"/>
              </a:rPr>
              <a:t>п</a:t>
            </a:r>
            <a:r>
              <a:rPr sz="1800" b="1" dirty="0">
                <a:latin typeface="Corbel"/>
                <a:cs typeface="Corbel"/>
              </a:rPr>
              <a:t>о</a:t>
            </a:r>
            <a:endParaRPr sz="1800">
              <a:latin typeface="Corbel"/>
              <a:cs typeface="Corbel"/>
            </a:endParaRPr>
          </a:p>
          <a:p>
            <a:pPr marL="29464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Corbel"/>
                <a:cs typeface="Corbel"/>
              </a:rPr>
              <a:t>вопросам воспитания </a:t>
            </a:r>
            <a:r>
              <a:rPr sz="1800" b="1" spc="-10" dirty="0">
                <a:latin typeface="Corbel"/>
                <a:cs typeface="Corbel"/>
              </a:rPr>
              <a:t>обучающихся»</a:t>
            </a:r>
            <a:endParaRPr sz="1800">
              <a:latin typeface="Corbel"/>
              <a:cs typeface="Corbel"/>
            </a:endParaRPr>
          </a:p>
          <a:p>
            <a:pPr marL="294640" marR="5080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1800" b="1" i="1" spc="-5" dirty="0">
                <a:latin typeface="Corbel"/>
                <a:cs typeface="Corbel"/>
              </a:rPr>
              <a:t>«…воспитание</a:t>
            </a:r>
            <a:r>
              <a:rPr sz="1800" b="1" i="1" spc="10" dirty="0">
                <a:latin typeface="Corbel"/>
                <a:cs typeface="Corbel"/>
              </a:rPr>
              <a:t> </a:t>
            </a:r>
            <a:r>
              <a:rPr sz="1800" b="1" i="1" spc="-5" dirty="0">
                <a:latin typeface="Corbel"/>
                <a:cs typeface="Corbel"/>
              </a:rPr>
              <a:t>обучающихся</a:t>
            </a:r>
            <a:r>
              <a:rPr sz="1800" b="1" i="1" spc="-2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при</a:t>
            </a:r>
            <a:r>
              <a:rPr sz="1800" i="1" spc="-1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освоении</a:t>
            </a:r>
            <a:r>
              <a:rPr sz="1800" i="1" spc="4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ими</a:t>
            </a:r>
            <a:r>
              <a:rPr sz="1800" i="1" spc="1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основных</a:t>
            </a:r>
            <a:r>
              <a:rPr sz="1800" i="1" spc="6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образовательных </a:t>
            </a:r>
            <a:r>
              <a:rPr sz="1800" i="1" spc="-35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программ</a:t>
            </a:r>
            <a:r>
              <a:rPr sz="1800" i="1" spc="-15" dirty="0">
                <a:latin typeface="Corbel"/>
                <a:cs typeface="Corbel"/>
              </a:rPr>
              <a:t> </a:t>
            </a:r>
            <a:r>
              <a:rPr sz="1800" i="1" spc="-10" dirty="0">
                <a:latin typeface="Corbel"/>
                <a:cs typeface="Corbel"/>
              </a:rPr>
              <a:t>осуществляется</a:t>
            </a:r>
            <a:r>
              <a:rPr sz="1800" i="1" spc="105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на</a:t>
            </a:r>
            <a:r>
              <a:rPr sz="1800" i="1" spc="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основе</a:t>
            </a:r>
            <a:r>
              <a:rPr sz="1800" i="1" spc="4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включаемых</a:t>
            </a:r>
            <a:r>
              <a:rPr sz="1800" i="1" dirty="0">
                <a:latin typeface="Corbel"/>
                <a:cs typeface="Corbel"/>
              </a:rPr>
              <a:t> в</a:t>
            </a:r>
            <a:r>
              <a:rPr sz="1800" i="1" spc="2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образовательные</a:t>
            </a:r>
            <a:endParaRPr sz="1800">
              <a:latin typeface="Corbel"/>
              <a:cs typeface="Corbel"/>
            </a:endParaRPr>
          </a:p>
          <a:p>
            <a:pPr marL="294640" marR="73025">
              <a:lnSpc>
                <a:spcPct val="100000"/>
              </a:lnSpc>
            </a:pPr>
            <a:r>
              <a:rPr sz="1800" i="1" dirty="0">
                <a:latin typeface="Corbel"/>
                <a:cs typeface="Corbel"/>
              </a:rPr>
              <a:t>программы</a:t>
            </a:r>
            <a:r>
              <a:rPr sz="1800" i="1" spc="-15" dirty="0">
                <a:latin typeface="Corbel"/>
                <a:cs typeface="Corbel"/>
              </a:rPr>
              <a:t> </a:t>
            </a:r>
            <a:r>
              <a:rPr sz="1800" b="1" i="1" spc="-5" dirty="0">
                <a:latin typeface="Corbel"/>
                <a:cs typeface="Corbel"/>
              </a:rPr>
              <a:t>рабочих</a:t>
            </a:r>
            <a:r>
              <a:rPr sz="1800" b="1" i="1" dirty="0">
                <a:latin typeface="Corbel"/>
                <a:cs typeface="Corbel"/>
              </a:rPr>
              <a:t> </a:t>
            </a:r>
            <a:r>
              <a:rPr sz="1800" b="1" i="1" spc="-5" dirty="0">
                <a:latin typeface="Corbel"/>
                <a:cs typeface="Corbel"/>
              </a:rPr>
              <a:t>программ</a:t>
            </a:r>
            <a:r>
              <a:rPr sz="1800" b="1" i="1" spc="40" dirty="0">
                <a:latin typeface="Corbel"/>
                <a:cs typeface="Corbel"/>
              </a:rPr>
              <a:t> </a:t>
            </a:r>
            <a:r>
              <a:rPr sz="1800" b="1" i="1" spc="-5" dirty="0">
                <a:latin typeface="Corbel"/>
                <a:cs typeface="Corbel"/>
              </a:rPr>
              <a:t>воспитания</a:t>
            </a:r>
            <a:r>
              <a:rPr sz="1800" b="1" i="1" spc="5" dirty="0">
                <a:latin typeface="Corbel"/>
                <a:cs typeface="Corbel"/>
              </a:rPr>
              <a:t> </a:t>
            </a:r>
            <a:r>
              <a:rPr sz="1800" b="1" i="1" dirty="0">
                <a:latin typeface="Corbel"/>
                <a:cs typeface="Corbel"/>
              </a:rPr>
              <a:t>и</a:t>
            </a:r>
            <a:r>
              <a:rPr sz="1800" b="1" i="1" spc="-5" dirty="0">
                <a:latin typeface="Corbel"/>
                <a:cs typeface="Corbel"/>
              </a:rPr>
              <a:t> календарных</a:t>
            </a:r>
            <a:r>
              <a:rPr sz="1800" b="1" i="1" spc="5" dirty="0">
                <a:latin typeface="Corbel"/>
                <a:cs typeface="Corbel"/>
              </a:rPr>
              <a:t> </a:t>
            </a:r>
            <a:r>
              <a:rPr sz="1800" b="1" i="1" spc="-5" dirty="0">
                <a:latin typeface="Corbel"/>
                <a:cs typeface="Corbel"/>
              </a:rPr>
              <a:t>планов </a:t>
            </a:r>
            <a:r>
              <a:rPr sz="1800" b="1" i="1" dirty="0">
                <a:latin typeface="Corbel"/>
                <a:cs typeface="Corbel"/>
              </a:rPr>
              <a:t> </a:t>
            </a:r>
            <a:r>
              <a:rPr sz="1800" b="1" i="1" spc="-5" dirty="0">
                <a:latin typeface="Corbel"/>
                <a:cs typeface="Corbel"/>
              </a:rPr>
              <a:t>воспитательной</a:t>
            </a:r>
            <a:r>
              <a:rPr sz="1800" b="1" i="1" spc="15" dirty="0">
                <a:latin typeface="Corbel"/>
                <a:cs typeface="Corbel"/>
              </a:rPr>
              <a:t> </a:t>
            </a:r>
            <a:r>
              <a:rPr sz="1800" b="1" i="1" spc="-5" dirty="0">
                <a:latin typeface="Corbel"/>
                <a:cs typeface="Corbel"/>
              </a:rPr>
              <a:t>работы.</a:t>
            </a:r>
            <a:r>
              <a:rPr sz="1800" b="1" i="1" spc="-7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Участвовать</a:t>
            </a:r>
            <a:r>
              <a:rPr sz="1800" i="1" spc="35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в</a:t>
            </a:r>
            <a:r>
              <a:rPr sz="1800" i="1" spc="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разработке</a:t>
            </a:r>
            <a:r>
              <a:rPr sz="1800" i="1" spc="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рабочих</a:t>
            </a:r>
            <a:r>
              <a:rPr sz="1800" i="1" spc="2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программ</a:t>
            </a:r>
            <a:r>
              <a:rPr sz="1800" i="1" spc="-1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и </a:t>
            </a:r>
            <a:r>
              <a:rPr sz="1800" i="1" spc="-34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календарных</a:t>
            </a:r>
            <a:r>
              <a:rPr sz="1800" i="1" spc="1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планов</a:t>
            </a:r>
            <a:r>
              <a:rPr sz="1800" i="1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могут</a:t>
            </a:r>
            <a:r>
              <a:rPr sz="1800" i="1" spc="10" dirty="0">
                <a:latin typeface="Corbel"/>
                <a:cs typeface="Corbel"/>
              </a:rPr>
              <a:t> </a:t>
            </a:r>
            <a:r>
              <a:rPr sz="1800" i="1" spc="-10" dirty="0">
                <a:latin typeface="Corbel"/>
                <a:cs typeface="Corbel"/>
              </a:rPr>
              <a:t>ученические</a:t>
            </a:r>
            <a:r>
              <a:rPr sz="1800" i="1" spc="8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и</a:t>
            </a:r>
            <a:r>
              <a:rPr sz="1800" i="1" spc="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родитель</a:t>
            </a:r>
            <a:r>
              <a:rPr sz="1800" spc="-5" dirty="0">
                <a:latin typeface="Corbel"/>
                <a:cs typeface="Corbel"/>
              </a:rPr>
              <a:t>ские</a:t>
            </a:r>
            <a:r>
              <a:rPr sz="1800" spc="45" dirty="0">
                <a:latin typeface="Corbel"/>
                <a:cs typeface="Corbel"/>
              </a:rPr>
              <a:t> </a:t>
            </a:r>
            <a:r>
              <a:rPr sz="1800" i="1" spc="-10" dirty="0">
                <a:latin typeface="Corbel"/>
                <a:cs typeface="Corbel"/>
              </a:rPr>
              <a:t>советы </a:t>
            </a:r>
            <a:r>
              <a:rPr sz="1800" i="1" spc="-5" dirty="0">
                <a:latin typeface="Corbel"/>
                <a:cs typeface="Corbel"/>
              </a:rPr>
              <a:t> образовательных</a:t>
            </a:r>
            <a:r>
              <a:rPr sz="1800" i="1" spc="1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организаций».</a:t>
            </a:r>
            <a:r>
              <a:rPr sz="1800" i="1" spc="35" dirty="0">
                <a:latin typeface="Corbel"/>
                <a:cs typeface="Corbel"/>
              </a:rPr>
              <a:t> </a:t>
            </a:r>
            <a:r>
              <a:rPr sz="1800" i="1" spc="-15" dirty="0">
                <a:latin typeface="Corbel"/>
                <a:cs typeface="Corbel"/>
              </a:rPr>
              <a:t>31.12.2021</a:t>
            </a:r>
            <a:endParaRPr sz="1800">
              <a:latin typeface="Corbel"/>
              <a:cs typeface="Corbel"/>
            </a:endParaRPr>
          </a:p>
          <a:p>
            <a:pPr marL="294640" marR="559435" indent="-28257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55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1800" b="1" spc="-10" dirty="0">
                <a:latin typeface="Corbel"/>
                <a:cs typeface="Corbel"/>
              </a:rPr>
              <a:t>Федеральный</a:t>
            </a:r>
            <a:r>
              <a:rPr sz="1800" b="1" spc="30" dirty="0">
                <a:latin typeface="Corbel"/>
                <a:cs typeface="Corbel"/>
              </a:rPr>
              <a:t> </a:t>
            </a:r>
            <a:r>
              <a:rPr sz="1800" b="1" spc="-15" dirty="0">
                <a:latin typeface="Corbel"/>
                <a:cs typeface="Corbel"/>
              </a:rPr>
              <a:t>закон</a:t>
            </a:r>
            <a:r>
              <a:rPr sz="1800" b="1" dirty="0">
                <a:latin typeface="Corbel"/>
                <a:cs typeface="Corbel"/>
              </a:rPr>
              <a:t> от</a:t>
            </a:r>
            <a:r>
              <a:rPr sz="1800" b="1" spc="20" dirty="0">
                <a:latin typeface="Corbel"/>
                <a:cs typeface="Corbel"/>
              </a:rPr>
              <a:t> </a:t>
            </a:r>
            <a:r>
              <a:rPr sz="1800" b="1" spc="-15" dirty="0">
                <a:latin typeface="Corbel"/>
                <a:cs typeface="Corbel"/>
              </a:rPr>
              <a:t>30.12.2021</a:t>
            </a:r>
            <a:r>
              <a:rPr sz="1800" b="1" spc="-5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N</a:t>
            </a:r>
            <a:r>
              <a:rPr sz="1800" b="1" spc="2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472-ФЗ</a:t>
            </a:r>
            <a:r>
              <a:rPr sz="1800" b="1" dirty="0">
                <a:latin typeface="Corbel"/>
                <a:cs typeface="Corbel"/>
              </a:rPr>
              <a:t> "О</a:t>
            </a:r>
            <a:r>
              <a:rPr sz="1800" b="1" spc="-15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внесении</a:t>
            </a:r>
            <a:r>
              <a:rPr sz="1800" b="1" spc="1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изменений</a:t>
            </a:r>
            <a:r>
              <a:rPr sz="1800" b="1" spc="1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в </a:t>
            </a:r>
            <a:r>
              <a:rPr sz="1800" b="1" spc="-355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Ф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50" dirty="0">
                <a:latin typeface="Corbel"/>
                <a:cs typeface="Corbel"/>
              </a:rPr>
              <a:t>д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15" dirty="0">
                <a:latin typeface="Corbel"/>
                <a:cs typeface="Corbel"/>
              </a:rPr>
              <a:t>р</a:t>
            </a:r>
            <a:r>
              <a:rPr sz="1800" b="1" spc="-10" dirty="0">
                <a:latin typeface="Corbel"/>
                <a:cs typeface="Corbel"/>
              </a:rPr>
              <a:t>а</a:t>
            </a:r>
            <a:r>
              <a:rPr sz="1800" b="1" dirty="0">
                <a:latin typeface="Corbel"/>
                <a:cs typeface="Corbel"/>
              </a:rPr>
              <a:t>л</a:t>
            </a:r>
            <a:r>
              <a:rPr sz="1800" b="1" spc="5" dirty="0">
                <a:latin typeface="Corbel"/>
                <a:cs typeface="Corbel"/>
              </a:rPr>
              <a:t>ь</a:t>
            </a:r>
            <a:r>
              <a:rPr sz="1800" b="1" spc="-10" dirty="0">
                <a:latin typeface="Corbel"/>
                <a:cs typeface="Corbel"/>
              </a:rPr>
              <a:t>н</a:t>
            </a:r>
            <a:r>
              <a:rPr sz="1800" b="1" dirty="0">
                <a:latin typeface="Corbel"/>
                <a:cs typeface="Corbel"/>
              </a:rPr>
              <a:t>ый</a:t>
            </a:r>
            <a:r>
              <a:rPr sz="1800" b="1" spc="30" dirty="0">
                <a:latin typeface="Corbel"/>
                <a:cs typeface="Corbel"/>
              </a:rPr>
              <a:t> </a:t>
            </a:r>
            <a:r>
              <a:rPr sz="1800" b="1" spc="-5" dirty="0">
                <a:latin typeface="Corbel"/>
                <a:cs typeface="Corbel"/>
              </a:rPr>
              <a:t>за</a:t>
            </a:r>
            <a:r>
              <a:rPr sz="1800" b="1" spc="-45" dirty="0">
                <a:latin typeface="Corbel"/>
                <a:cs typeface="Corbel"/>
              </a:rPr>
              <a:t>к</a:t>
            </a:r>
            <a:r>
              <a:rPr sz="1800" b="1" dirty="0">
                <a:latin typeface="Corbel"/>
                <a:cs typeface="Corbel"/>
              </a:rPr>
              <a:t>он </a:t>
            </a:r>
            <a:r>
              <a:rPr sz="1800" b="1" spc="5" dirty="0">
                <a:latin typeface="Corbel"/>
                <a:cs typeface="Corbel"/>
              </a:rPr>
              <a:t>"</a:t>
            </a:r>
            <a:r>
              <a:rPr sz="1800" b="1" spc="-5" dirty="0">
                <a:latin typeface="Corbel"/>
                <a:cs typeface="Corbel"/>
              </a:rPr>
              <a:t>О</a:t>
            </a:r>
            <a:r>
              <a:rPr sz="1800" b="1" dirty="0">
                <a:latin typeface="Corbel"/>
                <a:cs typeface="Corbel"/>
              </a:rPr>
              <a:t>б об</a:t>
            </a:r>
            <a:r>
              <a:rPr sz="1800" b="1" spc="-10" dirty="0">
                <a:latin typeface="Corbel"/>
                <a:cs typeface="Corbel"/>
              </a:rPr>
              <a:t>ра</a:t>
            </a:r>
            <a:r>
              <a:rPr sz="1800" b="1" spc="-5" dirty="0">
                <a:latin typeface="Corbel"/>
                <a:cs typeface="Corbel"/>
              </a:rPr>
              <a:t>з</a:t>
            </a:r>
            <a:r>
              <a:rPr sz="1800" b="1" spc="5" dirty="0">
                <a:latin typeface="Corbel"/>
                <a:cs typeface="Corbel"/>
              </a:rPr>
              <a:t>о</a:t>
            </a:r>
            <a:r>
              <a:rPr sz="1800" b="1" spc="-10" dirty="0">
                <a:latin typeface="Corbel"/>
                <a:cs typeface="Corbel"/>
              </a:rPr>
              <a:t>ван</a:t>
            </a:r>
            <a:r>
              <a:rPr sz="1800" b="1" spc="-5" dirty="0">
                <a:latin typeface="Corbel"/>
                <a:cs typeface="Corbel"/>
              </a:rPr>
              <a:t>и</a:t>
            </a:r>
            <a:r>
              <a:rPr sz="1800" b="1" dirty="0">
                <a:latin typeface="Corbel"/>
                <a:cs typeface="Corbel"/>
              </a:rPr>
              <a:t>и</a:t>
            </a:r>
            <a:r>
              <a:rPr sz="1800" b="1" spc="30" dirty="0">
                <a:latin typeface="Corbel"/>
                <a:cs typeface="Corbel"/>
              </a:rPr>
              <a:t> </a:t>
            </a:r>
            <a:r>
              <a:rPr sz="1800" b="1" dirty="0">
                <a:latin typeface="Corbel"/>
                <a:cs typeface="Corbel"/>
              </a:rPr>
              <a:t>в</a:t>
            </a:r>
            <a:r>
              <a:rPr sz="1800" b="1" spc="15" dirty="0">
                <a:latin typeface="Corbel"/>
                <a:cs typeface="Corbel"/>
              </a:rPr>
              <a:t> </a:t>
            </a:r>
            <a:r>
              <a:rPr sz="1800" b="1" spc="-85" dirty="0">
                <a:latin typeface="Corbel"/>
                <a:cs typeface="Corbel"/>
              </a:rPr>
              <a:t>Р</a:t>
            </a:r>
            <a:r>
              <a:rPr sz="1800" b="1" dirty="0">
                <a:latin typeface="Corbel"/>
                <a:cs typeface="Corbel"/>
              </a:rPr>
              <a:t>о</a:t>
            </a:r>
            <a:r>
              <a:rPr sz="1800" b="1" spc="-15" dirty="0">
                <a:latin typeface="Corbel"/>
                <a:cs typeface="Corbel"/>
              </a:rPr>
              <a:t>с</a:t>
            </a:r>
            <a:r>
              <a:rPr sz="1800" b="1" dirty="0">
                <a:latin typeface="Corbel"/>
                <a:cs typeface="Corbel"/>
              </a:rPr>
              <a:t>с</a:t>
            </a:r>
            <a:r>
              <a:rPr sz="1800" b="1" spc="-5" dirty="0">
                <a:latin typeface="Corbel"/>
                <a:cs typeface="Corbel"/>
              </a:rPr>
              <a:t>и</a:t>
            </a:r>
            <a:r>
              <a:rPr sz="1800" b="1" spc="5" dirty="0">
                <a:latin typeface="Corbel"/>
                <a:cs typeface="Corbel"/>
              </a:rPr>
              <a:t>й</a:t>
            </a:r>
            <a:r>
              <a:rPr sz="1800" b="1" dirty="0">
                <a:latin typeface="Corbel"/>
                <a:cs typeface="Corbel"/>
              </a:rPr>
              <a:t>с</a:t>
            </a:r>
            <a:r>
              <a:rPr sz="1800" b="1" spc="-40" dirty="0">
                <a:latin typeface="Corbel"/>
                <a:cs typeface="Corbel"/>
              </a:rPr>
              <a:t>к</a:t>
            </a:r>
            <a:r>
              <a:rPr sz="1800" b="1" dirty="0">
                <a:latin typeface="Corbel"/>
                <a:cs typeface="Corbel"/>
              </a:rPr>
              <a:t>ой</a:t>
            </a:r>
            <a:r>
              <a:rPr sz="1800" b="1" spc="-145" dirty="0">
                <a:latin typeface="Corbel"/>
                <a:cs typeface="Corbel"/>
              </a:rPr>
              <a:t> </a:t>
            </a:r>
            <a:r>
              <a:rPr sz="1800" b="1" spc="-10" dirty="0">
                <a:latin typeface="Corbel"/>
                <a:cs typeface="Corbel"/>
              </a:rPr>
              <a:t>Ф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50" dirty="0">
                <a:latin typeface="Corbel"/>
                <a:cs typeface="Corbel"/>
              </a:rPr>
              <a:t>д</a:t>
            </a:r>
            <a:r>
              <a:rPr sz="1800" b="1" dirty="0">
                <a:latin typeface="Corbel"/>
                <a:cs typeface="Corbel"/>
              </a:rPr>
              <a:t>е</a:t>
            </a:r>
            <a:r>
              <a:rPr sz="1800" b="1" spc="-15" dirty="0">
                <a:latin typeface="Corbel"/>
                <a:cs typeface="Corbel"/>
              </a:rPr>
              <a:t>р</a:t>
            </a:r>
            <a:r>
              <a:rPr sz="1800" b="1" spc="-10" dirty="0">
                <a:latin typeface="Corbel"/>
                <a:cs typeface="Corbel"/>
              </a:rPr>
              <a:t>ац</a:t>
            </a:r>
            <a:r>
              <a:rPr sz="1800" b="1" spc="-5" dirty="0">
                <a:latin typeface="Corbel"/>
                <a:cs typeface="Corbel"/>
              </a:rPr>
              <a:t>и</a:t>
            </a:r>
            <a:r>
              <a:rPr sz="1800" b="1" spc="5" dirty="0">
                <a:latin typeface="Corbel"/>
                <a:cs typeface="Corbel"/>
              </a:rPr>
              <a:t>и</a:t>
            </a:r>
            <a:r>
              <a:rPr sz="1800" b="1" dirty="0">
                <a:latin typeface="Corbel"/>
                <a:cs typeface="Corbel"/>
              </a:rPr>
              <a:t>"</a:t>
            </a:r>
            <a:endParaRPr sz="1800">
              <a:latin typeface="Corbel"/>
              <a:cs typeface="Corbel"/>
            </a:endParaRPr>
          </a:p>
          <a:p>
            <a:pPr marL="294640" marR="263525" indent="-28257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1800" i="1" dirty="0">
                <a:latin typeface="Corbel"/>
                <a:cs typeface="Corbel"/>
              </a:rPr>
              <a:t>С 1 </a:t>
            </a:r>
            <a:r>
              <a:rPr sz="1800" i="1" spc="-10" dirty="0">
                <a:latin typeface="Corbel"/>
                <a:cs typeface="Corbel"/>
              </a:rPr>
              <a:t>сентября </a:t>
            </a:r>
            <a:r>
              <a:rPr sz="1800" i="1" spc="-50" dirty="0">
                <a:latin typeface="Corbel"/>
                <a:cs typeface="Corbel"/>
              </a:rPr>
              <a:t>2022</a:t>
            </a:r>
            <a:r>
              <a:rPr sz="1800" i="1" spc="-4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года </a:t>
            </a:r>
            <a:r>
              <a:rPr sz="1800" i="1" spc="-15" dirty="0">
                <a:latin typeface="Corbel"/>
                <a:cs typeface="Corbel"/>
              </a:rPr>
              <a:t>школы </a:t>
            </a:r>
            <a:r>
              <a:rPr sz="1800" i="1" dirty="0">
                <a:latin typeface="Corbel"/>
                <a:cs typeface="Corbel"/>
              </a:rPr>
              <a:t>и </a:t>
            </a:r>
            <a:r>
              <a:rPr sz="1800" i="1" spc="-15" dirty="0">
                <a:latin typeface="Corbel"/>
                <a:cs typeface="Corbel"/>
              </a:rPr>
              <a:t>колледжи </a:t>
            </a:r>
            <a:r>
              <a:rPr sz="1800" i="1" dirty="0">
                <a:latin typeface="Corbel"/>
                <a:cs typeface="Corbel"/>
              </a:rPr>
              <a:t>при </a:t>
            </a:r>
            <a:r>
              <a:rPr sz="1800" i="1" spc="-5" dirty="0">
                <a:latin typeface="Corbel"/>
                <a:cs typeface="Corbel"/>
              </a:rPr>
              <a:t>реализации ими </a:t>
            </a:r>
            <a:r>
              <a:rPr sz="1800" i="1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образовательных</a:t>
            </a:r>
            <a:r>
              <a:rPr sz="1800" i="1" spc="15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программ</a:t>
            </a:r>
            <a:r>
              <a:rPr sz="1800" i="1" spc="-1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должны</a:t>
            </a:r>
            <a:r>
              <a:rPr sz="1800" i="1" dirty="0">
                <a:latin typeface="Corbel"/>
                <a:cs typeface="Corbel"/>
              </a:rPr>
              <a:t> </a:t>
            </a:r>
            <a:r>
              <a:rPr sz="1800" i="1" spc="-10" dirty="0">
                <a:latin typeface="Corbel"/>
                <a:cs typeface="Corbel"/>
              </a:rPr>
              <a:t>использовать</a:t>
            </a:r>
            <a:r>
              <a:rPr sz="1800" i="1" spc="3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верифицированные </a:t>
            </a:r>
            <a:r>
              <a:rPr sz="1800" i="1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онлайн-платформы</a:t>
            </a:r>
            <a:r>
              <a:rPr sz="1800" i="1" spc="5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и</a:t>
            </a:r>
            <a:r>
              <a:rPr sz="1800" i="1" spc="-5" dirty="0">
                <a:latin typeface="Corbel"/>
                <a:cs typeface="Corbel"/>
              </a:rPr>
              <a:t> </a:t>
            </a:r>
            <a:r>
              <a:rPr sz="1800" i="1" spc="-10" dirty="0">
                <a:latin typeface="Corbel"/>
                <a:cs typeface="Corbel"/>
              </a:rPr>
              <a:t>электронные</a:t>
            </a:r>
            <a:r>
              <a:rPr sz="1800" i="1" spc="65" dirty="0">
                <a:latin typeface="Corbel"/>
                <a:cs typeface="Corbel"/>
              </a:rPr>
              <a:t> </a:t>
            </a:r>
            <a:r>
              <a:rPr sz="1800" i="1" spc="-10" dirty="0">
                <a:latin typeface="Corbel"/>
                <a:cs typeface="Corbel"/>
              </a:rPr>
              <a:t>учебники,</a:t>
            </a:r>
            <a:r>
              <a:rPr sz="1800" i="1" spc="7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включенные</a:t>
            </a:r>
            <a:r>
              <a:rPr sz="1800" i="1" spc="40" dirty="0">
                <a:latin typeface="Corbel"/>
                <a:cs typeface="Corbel"/>
              </a:rPr>
              <a:t> </a:t>
            </a:r>
            <a:r>
              <a:rPr sz="1800" i="1" dirty="0">
                <a:latin typeface="Corbel"/>
                <a:cs typeface="Corbel"/>
              </a:rPr>
              <a:t>в</a:t>
            </a:r>
            <a:r>
              <a:rPr sz="1800" i="1" spc="10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федеральный </a:t>
            </a:r>
            <a:r>
              <a:rPr sz="1800" i="1" spc="-34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перечень</a:t>
            </a:r>
            <a:r>
              <a:rPr sz="1800" i="1" spc="25" dirty="0">
                <a:latin typeface="Corbel"/>
                <a:cs typeface="Corbel"/>
              </a:rPr>
              <a:t> </a:t>
            </a:r>
            <a:r>
              <a:rPr sz="1800" i="1" spc="-15" dirty="0">
                <a:latin typeface="Corbel"/>
                <a:cs typeface="Corbel"/>
              </a:rPr>
              <a:t>(см.</a:t>
            </a:r>
            <a:r>
              <a:rPr sz="1800" i="1" spc="5" dirty="0">
                <a:latin typeface="Corbel"/>
                <a:cs typeface="Corbel"/>
              </a:rPr>
              <a:t> </a:t>
            </a:r>
            <a:r>
              <a:rPr sz="1800" i="1" spc="-5" dirty="0">
                <a:latin typeface="Corbel"/>
                <a:cs typeface="Corbel"/>
              </a:rPr>
              <a:t>аннотацию)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780" y="337820"/>
            <a:ext cx="4818380" cy="12217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728" y="470534"/>
            <a:ext cx="400177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0" spc="-85" dirty="0">
                <a:latin typeface="Corbel"/>
                <a:cs typeface="Corbel"/>
              </a:rPr>
              <a:t>Текст</a:t>
            </a:r>
            <a:r>
              <a:rPr sz="4300" b="0" spc="-50" dirty="0">
                <a:latin typeface="Corbel"/>
                <a:cs typeface="Corbel"/>
              </a:rPr>
              <a:t> </a:t>
            </a:r>
            <a:r>
              <a:rPr sz="4300" b="0" spc="-5" dirty="0">
                <a:latin typeface="Corbel"/>
                <a:cs typeface="Corbel"/>
              </a:rPr>
              <a:t>изменений</a:t>
            </a:r>
            <a:endParaRPr sz="43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7457" y="1213484"/>
            <a:ext cx="7520305" cy="50571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4640" marR="302260" indent="-282575">
              <a:lnSpc>
                <a:spcPts val="2400"/>
              </a:lnSpc>
              <a:spcBef>
                <a:spcPts val="68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500" spc="-10" dirty="0">
                <a:latin typeface="Corbel"/>
                <a:cs typeface="Corbel"/>
              </a:rPr>
              <a:t>Организации, осуществляющие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образовательную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деятельность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по</a:t>
            </a:r>
            <a:r>
              <a:rPr sz="2500" spc="-5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имеющим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государственную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125"/>
              </a:lnSpc>
            </a:pPr>
            <a:r>
              <a:rPr sz="2500" spc="-10" dirty="0">
                <a:latin typeface="Corbel"/>
                <a:cs typeface="Corbel"/>
              </a:rPr>
              <a:t>аккредитацию</a:t>
            </a:r>
            <a:r>
              <a:rPr sz="2500" spc="-2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образовательным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программам</a:t>
            </a:r>
            <a:endParaRPr sz="2500">
              <a:latin typeface="Corbel"/>
              <a:cs typeface="Corbel"/>
            </a:endParaRPr>
          </a:p>
          <a:p>
            <a:pPr marL="294640" marR="419734">
              <a:lnSpc>
                <a:spcPts val="2400"/>
              </a:lnSpc>
              <a:spcBef>
                <a:spcPts val="280"/>
              </a:spcBef>
            </a:pPr>
            <a:r>
              <a:rPr sz="2500" spc="-5" dirty="0">
                <a:latin typeface="Corbel"/>
                <a:cs typeface="Corbel"/>
              </a:rPr>
              <a:t>начального общего, основного общего, </a:t>
            </a:r>
            <a:r>
              <a:rPr sz="2500" spc="-10" dirty="0">
                <a:latin typeface="Corbel"/>
                <a:cs typeface="Corbel"/>
              </a:rPr>
              <a:t>среднего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общего</a:t>
            </a:r>
            <a:r>
              <a:rPr sz="2500" spc="-5" dirty="0">
                <a:latin typeface="Corbel"/>
                <a:cs typeface="Corbel"/>
              </a:rPr>
              <a:t> образования,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для</a:t>
            </a:r>
            <a:r>
              <a:rPr sz="2500" spc="-3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использования </a:t>
            </a:r>
            <a:r>
              <a:rPr sz="2500" spc="-5" dirty="0">
                <a:latin typeface="Corbel"/>
                <a:cs typeface="Corbel"/>
              </a:rPr>
              <a:t>при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120"/>
              </a:lnSpc>
            </a:pPr>
            <a:r>
              <a:rPr sz="2500" spc="-10" dirty="0">
                <a:latin typeface="Corbel"/>
                <a:cs typeface="Corbel"/>
              </a:rPr>
              <a:t>реализации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5" dirty="0">
                <a:latin typeface="Corbel"/>
                <a:cs typeface="Corbel"/>
              </a:rPr>
              <a:t>указанных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программ</a:t>
            </a:r>
            <a:r>
              <a:rPr sz="2500" spc="45" dirty="0"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выбирают</a:t>
            </a:r>
            <a:endParaRPr sz="2500">
              <a:latin typeface="Corbel"/>
              <a:cs typeface="Corbel"/>
            </a:endParaRPr>
          </a:p>
          <a:p>
            <a:pPr marL="294640" marR="5080">
              <a:lnSpc>
                <a:spcPts val="2400"/>
              </a:lnSpc>
              <a:spcBef>
                <a:spcPts val="280"/>
              </a:spcBef>
            </a:pP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электронные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образовательные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ресурсы, 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входящие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федеральный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перечень</a:t>
            </a:r>
            <a:r>
              <a:rPr sz="2500" u="sng" spc="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допущенные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420"/>
              </a:lnSpc>
            </a:pP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использованию</a:t>
            </a:r>
            <a:r>
              <a:rPr sz="2500" spc="-10" dirty="0">
                <a:latin typeface="Corbel"/>
                <a:cs typeface="Corbel"/>
              </a:rPr>
              <a:t>.</a:t>
            </a:r>
            <a:endParaRPr sz="2500">
              <a:latin typeface="Corbel"/>
              <a:cs typeface="Corbel"/>
            </a:endParaRPr>
          </a:p>
          <a:p>
            <a:pPr marL="294640" marR="302260" indent="-28257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tabLst>
                <a:tab pos="294640" algn="l"/>
                <a:tab pos="295275" algn="l"/>
              </a:tabLst>
            </a:pPr>
            <a:r>
              <a:rPr sz="2500" spc="-10" dirty="0">
                <a:latin typeface="Corbel"/>
                <a:cs typeface="Corbel"/>
              </a:rPr>
              <a:t>Организации, осуществляющие</a:t>
            </a:r>
            <a:r>
              <a:rPr sz="250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образовательную </a:t>
            </a:r>
            <a:r>
              <a:rPr sz="2500" spc="-484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деятельность,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должны создать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условия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для </a:t>
            </a:r>
            <a:r>
              <a:rPr sz="2500" spc="5" dirty="0">
                <a:latin typeface="Corbel"/>
                <a:cs typeface="Corbel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функционирования</a:t>
            </a:r>
            <a:r>
              <a:rPr sz="2500" u="sng" spc="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государственных</a:t>
            </a:r>
            <a:endParaRPr sz="2500">
              <a:latin typeface="Corbel"/>
              <a:cs typeface="Corbel"/>
            </a:endParaRPr>
          </a:p>
          <a:p>
            <a:pPr marL="294640">
              <a:lnSpc>
                <a:spcPts val="2100"/>
              </a:lnSpc>
            </a:pP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информационных</a:t>
            </a:r>
            <a:r>
              <a:rPr sz="2500" u="sng" spc="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5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систем</a:t>
            </a:r>
            <a:r>
              <a:rPr sz="2500" spc="2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в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соответствии</a:t>
            </a:r>
            <a:r>
              <a:rPr sz="2500" spc="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с</a:t>
            </a:r>
            <a:r>
              <a:rPr sz="2500" spc="-15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частью</a:t>
            </a:r>
            <a:endParaRPr sz="2500">
              <a:latin typeface="Corbel"/>
              <a:cs typeface="Corbel"/>
            </a:endParaRPr>
          </a:p>
          <a:p>
            <a:pPr marL="294640" marR="149225">
              <a:lnSpc>
                <a:spcPts val="2400"/>
              </a:lnSpc>
              <a:spcBef>
                <a:spcPts val="280"/>
              </a:spcBef>
            </a:pPr>
            <a:r>
              <a:rPr sz="2500" spc="-5" dirty="0">
                <a:latin typeface="Corbel"/>
                <a:cs typeface="Corbel"/>
              </a:rPr>
              <a:t>3.1 </a:t>
            </a:r>
            <a:r>
              <a:rPr sz="2500" spc="-10" dirty="0">
                <a:latin typeface="Corbel"/>
                <a:cs typeface="Corbel"/>
              </a:rPr>
              <a:t>статьи </a:t>
            </a:r>
            <a:r>
              <a:rPr sz="2500" spc="-5" dirty="0">
                <a:latin typeface="Corbel"/>
                <a:cs typeface="Corbel"/>
              </a:rPr>
              <a:t>16 </a:t>
            </a:r>
            <a:r>
              <a:rPr sz="2500" spc="-10" dirty="0">
                <a:latin typeface="Corbel"/>
                <a:cs typeface="Corbel"/>
              </a:rPr>
              <a:t>Федерального </a:t>
            </a:r>
            <a:r>
              <a:rPr sz="2500" spc="-15" dirty="0">
                <a:latin typeface="Corbel"/>
                <a:cs typeface="Corbel"/>
              </a:rPr>
              <a:t>закона </a:t>
            </a:r>
            <a:r>
              <a:rPr sz="2500" spc="-5" dirty="0">
                <a:latin typeface="Corbel"/>
                <a:cs typeface="Corbel"/>
              </a:rPr>
              <a:t>от </a:t>
            </a:r>
            <a:r>
              <a:rPr sz="2500" dirty="0">
                <a:latin typeface="Corbel"/>
                <a:cs typeface="Corbel"/>
              </a:rPr>
              <a:t>29 </a:t>
            </a:r>
            <a:r>
              <a:rPr sz="2500" spc="-15" dirty="0">
                <a:latin typeface="Corbel"/>
                <a:cs typeface="Corbel"/>
              </a:rPr>
              <a:t>декабря </a:t>
            </a:r>
            <a:r>
              <a:rPr sz="2500" spc="-10" dirty="0">
                <a:latin typeface="Corbel"/>
                <a:cs typeface="Corbel"/>
              </a:rPr>
              <a:t> 2012 </a:t>
            </a:r>
            <a:r>
              <a:rPr sz="2500" spc="-25" dirty="0">
                <a:latin typeface="Corbel"/>
                <a:cs typeface="Corbel"/>
              </a:rPr>
              <a:t>года </a:t>
            </a:r>
            <a:r>
              <a:rPr sz="2500" dirty="0">
                <a:latin typeface="Corbel"/>
                <a:cs typeface="Corbel"/>
              </a:rPr>
              <a:t>№ </a:t>
            </a:r>
            <a:r>
              <a:rPr sz="2500" spc="-10" dirty="0">
                <a:latin typeface="Corbel"/>
                <a:cs typeface="Corbel"/>
              </a:rPr>
              <a:t>273-ФЗ </a:t>
            </a:r>
            <a:r>
              <a:rPr sz="2500" dirty="0">
                <a:latin typeface="Corbel"/>
                <a:cs typeface="Corbel"/>
              </a:rPr>
              <a:t>«Об </a:t>
            </a:r>
            <a:r>
              <a:rPr sz="2500" spc="-5" dirty="0">
                <a:latin typeface="Corbel"/>
                <a:cs typeface="Corbel"/>
              </a:rPr>
              <a:t>образовании </a:t>
            </a:r>
            <a:r>
              <a:rPr sz="2500" dirty="0">
                <a:latin typeface="Corbel"/>
                <a:cs typeface="Corbel"/>
              </a:rPr>
              <a:t>в </a:t>
            </a:r>
            <a:r>
              <a:rPr sz="2500" spc="-25" dirty="0">
                <a:latin typeface="Corbel"/>
                <a:cs typeface="Corbel"/>
              </a:rPr>
              <a:t>Российской </a:t>
            </a:r>
            <a:r>
              <a:rPr sz="2500" spc="-49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Федерации»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не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0" dirty="0">
                <a:latin typeface="Corbel"/>
                <a:cs typeface="Corbel"/>
              </a:rPr>
              <a:t>позднее</a:t>
            </a:r>
            <a:r>
              <a:rPr sz="2500" spc="-20" dirty="0">
                <a:latin typeface="Corbel"/>
                <a:cs typeface="Corbel"/>
              </a:rPr>
              <a:t> </a:t>
            </a:r>
            <a:r>
              <a:rPr sz="2500" dirty="0">
                <a:latin typeface="Corbel"/>
                <a:cs typeface="Corbel"/>
              </a:rPr>
              <a:t>1</a:t>
            </a:r>
            <a:r>
              <a:rPr sz="2500" spc="10" dirty="0">
                <a:latin typeface="Corbel"/>
                <a:cs typeface="Corbel"/>
              </a:rPr>
              <a:t> </a:t>
            </a:r>
            <a:r>
              <a:rPr sz="2500" spc="-15" dirty="0">
                <a:latin typeface="Corbel"/>
                <a:cs typeface="Corbel"/>
              </a:rPr>
              <a:t>января</a:t>
            </a:r>
            <a:r>
              <a:rPr sz="2500" spc="20" dirty="0">
                <a:latin typeface="Corbel"/>
                <a:cs typeface="Corbel"/>
              </a:rPr>
              <a:t> </a:t>
            </a:r>
            <a:r>
              <a:rPr sz="2500" spc="-40" dirty="0">
                <a:latin typeface="Corbel"/>
                <a:cs typeface="Corbel"/>
              </a:rPr>
              <a:t>2023</a:t>
            </a:r>
            <a:r>
              <a:rPr sz="2500" spc="-20" dirty="0">
                <a:latin typeface="Corbel"/>
                <a:cs typeface="Corbel"/>
              </a:rPr>
              <a:t> года.</a:t>
            </a:r>
            <a:endParaRPr sz="25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5056</Words>
  <Application>Microsoft Office PowerPoint</Application>
  <PresentationFormat>Экран (4:3)</PresentationFormat>
  <Paragraphs>554</Paragraphs>
  <Slides>68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69" baseType="lpstr">
      <vt:lpstr>Office Theme</vt:lpstr>
      <vt:lpstr>Презентация PowerPoint</vt:lpstr>
      <vt:lpstr>Нормативно-правовая документация  школьной библиотеки</vt:lpstr>
      <vt:lpstr>Уровни документов, регламентирующие  деятельность библиотеки ОУ</vt:lpstr>
      <vt:lpstr>Уровни документов, регламентирующие  деятельность библиотеки ОУ</vt:lpstr>
      <vt:lpstr>Перечень нормативных правовых документов, регламентирующих деятельность библиотеки ОУ</vt:lpstr>
      <vt:lpstr>Презентация PowerPoint</vt:lpstr>
      <vt:lpstr>Законодательство Российской Федерации</vt:lpstr>
      <vt:lpstr>Законодательство Российской Федерации</vt:lpstr>
      <vt:lpstr>Текст изменений</vt:lpstr>
      <vt:lpstr>Законодательство Российской  Федерации</vt:lpstr>
      <vt:lpstr>Законодательство Российской Федерации</vt:lpstr>
      <vt:lpstr>Презентация PowerPoint</vt:lpstr>
      <vt:lpstr>Постановления и Распоряжения  Правительства</vt:lpstr>
      <vt:lpstr>Презентация PowerPoint</vt:lpstr>
      <vt:lpstr>Документы Министерства просвещения  Российской Федерации</vt:lpstr>
      <vt:lpstr>Новые ФГОС</vt:lpstr>
      <vt:lpstr>Документы Министерства просвещения  Российской Федерации</vt:lpstr>
      <vt:lpstr>Документы Министерства просвещения Российской Федерации</vt:lpstr>
      <vt:lpstr>Документы Министерства просвещения  Российской Федерации</vt:lpstr>
      <vt:lpstr>Иные нормативные документы</vt:lpstr>
      <vt:lpstr>Профессиональный стандарт</vt:lpstr>
      <vt:lpstr>Учет библиотечного фонда</vt:lpstr>
      <vt:lpstr>Иные нормативные документы</vt:lpstr>
      <vt:lpstr>Ведомственные документы. Приказы  Росстандарта . ГОСТы</vt:lpstr>
      <vt:lpstr>ГОСТы</vt:lpstr>
      <vt:lpstr>Нормативные документы, подготовленные федеральными органами государственной власти  по учебным изданиям</vt:lpstr>
      <vt:lpstr>Нормативные документы, подготовленные  федеральными органами государственной  власти по учебным изданиям</vt:lpstr>
      <vt:lpstr>Презентация PowerPoint</vt:lpstr>
      <vt:lpstr>Методические материалы на сайте ФИМЦ http://fimc.gnpbu.ru/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материалы</vt:lpstr>
      <vt:lpstr>Рекомендации Минкультуры  России</vt:lpstr>
      <vt:lpstr>Методические рекомендации</vt:lpstr>
      <vt:lpstr>Региональные документы</vt:lpstr>
      <vt:lpstr>Внутреннюю нормативную регламентирующую документацию  библиотеки можно разбить на три группы:</vt:lpstr>
      <vt:lpstr>Обязательные организационные  распорядительные документы</vt:lpstr>
      <vt:lpstr>Обязательные организационные  распорядительные документы</vt:lpstr>
      <vt:lpstr>Обязательные организационные  распорядительные документы</vt:lpstr>
      <vt:lpstr>Документы учета и контроля</vt:lpstr>
      <vt:lpstr>К документам учета основного фонда  относятся:</vt:lpstr>
      <vt:lpstr>К документам учета учебного фонда  относятся:</vt:lpstr>
      <vt:lpstr>Презентация PowerPoint</vt:lpstr>
      <vt:lpstr>Положение о библиотеке ОУ</vt:lpstr>
      <vt:lpstr>В Положении обязательно  указываются:</vt:lpstr>
      <vt:lpstr>В Положении обязательно  указываются:</vt:lpstr>
      <vt:lpstr>В Положении обязательно  указываются:</vt:lpstr>
      <vt:lpstr>В Положении обязательно  указываются:</vt:lpstr>
      <vt:lpstr>Правила пользования  библиотекой</vt:lpstr>
      <vt:lpstr>Правила пользования библиотекой</vt:lpstr>
      <vt:lpstr>План работы библиотеки</vt:lpstr>
      <vt:lpstr>Структура плана работы библиотеки</vt:lpstr>
      <vt:lpstr>Отчет о работе библиотеки</vt:lpstr>
      <vt:lpstr>Статистический отчет</vt:lpstr>
      <vt:lpstr>Статистический отчет</vt:lpstr>
      <vt:lpstr>Статистический отчет</vt:lpstr>
      <vt:lpstr>Статистический отчет</vt:lpstr>
      <vt:lpstr>Информационный отчёт</vt:lpstr>
      <vt:lpstr>Должностная инструкция</vt:lpstr>
      <vt:lpstr>Порядок организации доступа в  Интернет</vt:lpstr>
      <vt:lpstr>Порядок обеспечения обучающихся  учебной литературой</vt:lpstr>
      <vt:lpstr>Порядок обеспечения обучающихся  учебной литературой</vt:lpstr>
      <vt:lpstr>Презентация PowerPoint</vt:lpstr>
      <vt:lpstr>Порядок предоставления в пользование  учебников и учебных пособий обучающимся</vt:lpstr>
      <vt:lpstr>Порядок предоставления в пользование  учебников и учебных пособий обучающимся</vt:lpstr>
      <vt:lpstr>Порядок предоставления в пользование  учебников и учебных пособий обучающимся</vt:lpstr>
      <vt:lpstr>Порядок предоставления в пользование  учебников и учебных пособий обучающимся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ОБЕСПЕЧЕНИЕ ДЕЯТЕЛЬНОСТИ ШКОЛЬНЫХ БИБЛИОТЕК. СОВРЕМЕННОЕ СОСТОЯНИЕ</dc:title>
  <dc:creator>Tatyana</dc:creator>
  <cp:lastModifiedBy>Lenovo</cp:lastModifiedBy>
  <cp:revision>2</cp:revision>
  <dcterms:created xsi:type="dcterms:W3CDTF">2024-02-02T06:41:56Z</dcterms:created>
  <dcterms:modified xsi:type="dcterms:W3CDTF">2024-02-02T06:51:02Z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2024-02-02T00:00:00Z</vt:filetime>
  </property>
</Properties>
</file>