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7" r:id="rId12"/>
    <p:sldId id="268" r:id="rId13"/>
    <p:sldId id="270" r:id="rId14"/>
    <p:sldId id="271" r:id="rId15"/>
    <p:sldId id="272" r:id="rId16"/>
  </p:sldIdLst>
  <p:sldSz cx="12192000" cy="6858000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0E31E-98E2-4D53-A2EC-E9B28E652D5A}" type="datetimeFigureOut">
              <a:rPr lang="ru-RU" smtClean="0"/>
              <a:t>22.10.2021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6D460-2D46-4673-9A16-11BA5FE855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84819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0E31E-98E2-4D53-A2EC-E9B28E652D5A}" type="datetimeFigureOut">
              <a:rPr lang="ru-RU" smtClean="0"/>
              <a:t>22.10.2021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6D460-2D46-4673-9A16-11BA5FE855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60066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0E31E-98E2-4D53-A2EC-E9B28E652D5A}" type="datetimeFigureOut">
              <a:rPr lang="ru-RU" smtClean="0"/>
              <a:t>22.10.2021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6D460-2D46-4673-9A16-11BA5FE855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32875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0E31E-98E2-4D53-A2EC-E9B28E652D5A}" type="datetimeFigureOut">
              <a:rPr lang="ru-RU" smtClean="0"/>
              <a:t>22.10.2021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6D460-2D46-4673-9A16-11BA5FE855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3890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0E31E-98E2-4D53-A2EC-E9B28E652D5A}" type="datetimeFigureOut">
              <a:rPr lang="ru-RU" smtClean="0"/>
              <a:t>22.10.2021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6D460-2D46-4673-9A16-11BA5FE855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38833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0E31E-98E2-4D53-A2EC-E9B28E652D5A}" type="datetimeFigureOut">
              <a:rPr lang="ru-RU" smtClean="0"/>
              <a:t>22.10.2021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6D460-2D46-4673-9A16-11BA5FE855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45483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0E31E-98E2-4D53-A2EC-E9B28E652D5A}" type="datetimeFigureOut">
              <a:rPr lang="ru-RU" smtClean="0"/>
              <a:t>22.10.2021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6D460-2D46-4673-9A16-11BA5FE855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51558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0E31E-98E2-4D53-A2EC-E9B28E652D5A}" type="datetimeFigureOut">
              <a:rPr lang="ru-RU" smtClean="0"/>
              <a:t>22.10.2021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6D460-2D46-4673-9A16-11BA5FE855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95977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0E31E-98E2-4D53-A2EC-E9B28E652D5A}" type="datetimeFigureOut">
              <a:rPr lang="ru-RU" smtClean="0"/>
              <a:t>22.10.2021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6D460-2D46-4673-9A16-11BA5FE855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65420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0E31E-98E2-4D53-A2EC-E9B28E652D5A}" type="datetimeFigureOut">
              <a:rPr lang="ru-RU" smtClean="0"/>
              <a:t>22.10.2021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6D460-2D46-4673-9A16-11BA5FE855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88052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0E31E-98E2-4D53-A2EC-E9B28E652D5A}" type="datetimeFigureOut">
              <a:rPr lang="ru-RU" smtClean="0"/>
              <a:t>22.10.2021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6D460-2D46-4673-9A16-11BA5FE855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18645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30E31E-98E2-4D53-A2EC-E9B28E652D5A}" type="datetimeFigureOut">
              <a:rPr lang="ru-RU" smtClean="0"/>
              <a:t>22.10.2021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76D460-2D46-4673-9A16-11BA5FE855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92316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30284" y="1122363"/>
            <a:ext cx="9437716" cy="2387600"/>
          </a:xfrm>
        </p:spPr>
        <p:txBody>
          <a:bodyPr/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ГЕНЕТИКА ПОПУЛЯЦИЙ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01351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just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человека альбинизм – аутосомный рецессивный признак. Заболевание встречается с частотой 1 / 20 000. Определите частоту гетерозиготных носителей заболевания в районе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Альбинизм наследуется рецессивно. Величина 1/20000 -это 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r>
              <a:rPr lang="ru-RU" i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Следовательно, частота гена  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 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будет: 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q = 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1/20000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=0,007.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Частота гена р будет: 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 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1 - 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q; р 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1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0,007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0,993.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гетерозигот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популяции равно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pq 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2 х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0,993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0,007) =0,014.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Т.к. в популяции 20000 человек то число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гетерозигот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ней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0,014х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20000 =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280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Ответ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280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633389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just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Врожденный вывих бедра у человека наследуется как а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утосомный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доминантный признак с пенетрантностью 25%. Болезнь встречается с частотой 6:10 000. Определите число гетерозиготных носителей гена врожденного вывиха бедра в популяции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Генотипы лиц, имеющих врожденный вывих бедра, 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АА 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 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Аа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(доминантное наследование). Здоровые лица имеют генотип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Из формулы  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i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+ 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2pq 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+. 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r>
              <a:rPr lang="ru-RU" i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=1 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ясно, что число особей несущих доминантный ген равно (р</a:t>
            </a:r>
            <a:r>
              <a:rPr lang="ru-RU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+2рq). Однако приведенное в задаче число больных 6/10000 представляет собой лишь одну четвертую (25%) носителей гена А в популяции. Следовательно, 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i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+ 2pq = 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(4 х 6)/10 000 = 24/10000. Тогда 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r>
              <a:rPr lang="ru-RU" i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(число гомозиготных по рецессивному гену особей) равно 1 - (24/10000) = 9976/10000 или 9976 человек.</a:t>
            </a:r>
          </a:p>
          <a:p>
            <a:pPr marL="0" indent="0" algn="just">
              <a:buNone/>
            </a:pP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Ответ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9976 человек</a:t>
            </a:r>
          </a:p>
        </p:txBody>
      </p:sp>
    </p:spTree>
    <p:extLst>
      <p:ext uri="{BB962C8B-B14F-4D97-AF65-F5344CB8AC3E}">
        <p14:creationId xmlns:p14="http://schemas.microsoft.com/office/powerpoint/2010/main" val="20165113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популяции известны частоты аллелей p = 0,8 и g = 0,2. Определите частоты генотипов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11908687"/>
              </p:ext>
            </p:extLst>
          </p:nvPr>
        </p:nvGraphicFramePr>
        <p:xfrm>
          <a:off x="838200" y="2207544"/>
          <a:ext cx="9292118" cy="119150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058626">
                  <a:extLst>
                    <a:ext uri="{9D8B030D-6E8A-4147-A177-3AD203B41FA5}">
                      <a16:colId xmlns:a16="http://schemas.microsoft.com/office/drawing/2014/main" val="2176819332"/>
                    </a:ext>
                  </a:extLst>
                </a:gridCol>
                <a:gridCol w="5233492">
                  <a:extLst>
                    <a:ext uri="{9D8B030D-6E8A-4147-A177-3AD203B41FA5}">
                      <a16:colId xmlns:a16="http://schemas.microsoft.com/office/drawing/2014/main" val="1634330696"/>
                    </a:ext>
                  </a:extLst>
                </a:gridCol>
              </a:tblGrid>
              <a:tr h="19206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>
                          <a:effectLst/>
                        </a:rPr>
                        <a:t>Дано: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Решение: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374326"/>
                  </a:ext>
                </a:extLst>
              </a:tr>
              <a:tr h="99579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p = 0,8</a:t>
                      </a:r>
                      <a:br>
                        <a:rPr lang="ru-RU" sz="1200" dirty="0">
                          <a:effectLst/>
                        </a:rPr>
                      </a:br>
                      <a:r>
                        <a:rPr lang="ru-RU" sz="1200" u="sng" dirty="0">
                          <a:effectLst/>
                        </a:rPr>
                        <a:t>g = 0,2</a:t>
                      </a:r>
                      <a:r>
                        <a:rPr lang="ru-RU" sz="1200" dirty="0">
                          <a:effectLst/>
                        </a:rPr>
                        <a:t/>
                      </a:r>
                      <a:br>
                        <a:rPr lang="ru-RU" sz="1200" dirty="0">
                          <a:effectLst/>
                        </a:rPr>
                      </a:br>
                      <a:r>
                        <a:rPr lang="ru-RU" sz="1200" dirty="0">
                          <a:effectLst/>
                        </a:rPr>
                        <a:t>p</a:t>
                      </a:r>
                      <a:r>
                        <a:rPr lang="ru-RU" sz="1200" baseline="30000" dirty="0">
                          <a:effectLst/>
                        </a:rPr>
                        <a:t>2</a:t>
                      </a:r>
                      <a:r>
                        <a:rPr lang="ru-RU" sz="1200" dirty="0">
                          <a:effectLst/>
                        </a:rPr>
                        <a:t> – ?</a:t>
                      </a:r>
                      <a:br>
                        <a:rPr lang="ru-RU" sz="1200" dirty="0">
                          <a:effectLst/>
                        </a:rPr>
                      </a:br>
                      <a:r>
                        <a:rPr lang="ru-RU" sz="1200" dirty="0">
                          <a:effectLst/>
                        </a:rPr>
                        <a:t>g</a:t>
                      </a:r>
                      <a:r>
                        <a:rPr lang="ru-RU" sz="1200" baseline="30000" dirty="0">
                          <a:effectLst/>
                        </a:rPr>
                        <a:t>2</a:t>
                      </a:r>
                      <a:r>
                        <a:rPr lang="ru-RU" sz="1200" dirty="0">
                          <a:effectLst/>
                        </a:rPr>
                        <a:t> – ?</a:t>
                      </a:r>
                      <a:br>
                        <a:rPr lang="ru-RU" sz="1200" dirty="0">
                          <a:effectLst/>
                        </a:rPr>
                      </a:br>
                      <a:r>
                        <a:rPr lang="ru-RU" sz="1200" dirty="0">
                          <a:effectLst/>
                        </a:rPr>
                        <a:t>2pg – ?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p</a:t>
                      </a:r>
                      <a:r>
                        <a:rPr lang="ru-RU" sz="1200" baseline="30000" dirty="0">
                          <a:effectLst/>
                        </a:rPr>
                        <a:t>2</a:t>
                      </a:r>
                      <a:r>
                        <a:rPr lang="ru-RU" sz="1200" dirty="0">
                          <a:effectLst/>
                        </a:rPr>
                        <a:t> = 0,64 </a:t>
                      </a:r>
                      <a:br>
                        <a:rPr lang="ru-RU" sz="1200" dirty="0">
                          <a:effectLst/>
                        </a:rPr>
                      </a:br>
                      <a:r>
                        <a:rPr lang="ru-RU" sz="1200" dirty="0">
                          <a:effectLst/>
                        </a:rPr>
                        <a:t>g</a:t>
                      </a:r>
                      <a:r>
                        <a:rPr lang="ru-RU" sz="1200" baseline="30000" dirty="0">
                          <a:effectLst/>
                        </a:rPr>
                        <a:t>2</a:t>
                      </a:r>
                      <a:r>
                        <a:rPr lang="ru-RU" sz="1200" dirty="0">
                          <a:effectLst/>
                        </a:rPr>
                        <a:t> = 0,04 </a:t>
                      </a:r>
                      <a:br>
                        <a:rPr lang="ru-RU" sz="1200" dirty="0">
                          <a:effectLst/>
                        </a:rPr>
                      </a:br>
                      <a:r>
                        <a:rPr lang="ru-RU" sz="1200" dirty="0">
                          <a:effectLst/>
                        </a:rPr>
                        <a:t>2pg = 0,32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630676946"/>
                  </a:ext>
                </a:extLst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2283230" y="4086736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Ответ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: частота генотипа 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АА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– 0,64; генотипа </a:t>
            </a:r>
            <a:r>
              <a:rPr lang="ru-RU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аа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– 0,04; генотипа </a:t>
            </a:r>
            <a:r>
              <a:rPr lang="ru-RU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Аа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– 0,32.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663798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just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стаде крупного рогатого скота 49% животных рыжей масти (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рецессив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и 51% черной масти (доминанта). Сколько процентов гомо- и гетерозиготных животных в этом стаде?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</p:nvPr>
        </p:nvGraphicFramePr>
        <p:xfrm>
          <a:off x="838200" y="3512026"/>
          <a:ext cx="10515600" cy="97853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942332">
                  <a:extLst>
                    <a:ext uri="{9D8B030D-6E8A-4147-A177-3AD203B41FA5}">
                      <a16:colId xmlns:a16="http://schemas.microsoft.com/office/drawing/2014/main" val="3171462904"/>
                    </a:ext>
                  </a:extLst>
                </a:gridCol>
                <a:gridCol w="946404">
                  <a:extLst>
                    <a:ext uri="{9D8B030D-6E8A-4147-A177-3AD203B41FA5}">
                      <a16:colId xmlns:a16="http://schemas.microsoft.com/office/drawing/2014/main" val="4259339669"/>
                    </a:ext>
                  </a:extLst>
                </a:gridCol>
                <a:gridCol w="4626864">
                  <a:extLst>
                    <a:ext uri="{9D8B030D-6E8A-4147-A177-3AD203B41FA5}">
                      <a16:colId xmlns:a16="http://schemas.microsoft.com/office/drawing/2014/main" val="295111134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>
                          <a:effectLst/>
                        </a:rPr>
                        <a:t>Дано: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>
                          <a:effectLst/>
                        </a:rPr>
                        <a:t>Решение: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41519264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>
                          <a:effectLst/>
                        </a:rPr>
                        <a:t>g</a:t>
                      </a:r>
                      <a:r>
                        <a:rPr lang="ru-RU" sz="1200" baseline="30000">
                          <a:effectLst/>
                        </a:rPr>
                        <a:t>2</a:t>
                      </a:r>
                      <a:r>
                        <a:rPr lang="ru-RU" sz="1200">
                          <a:effectLst/>
                        </a:rPr>
                        <a:t> = 0,49           </a:t>
                      </a:r>
                      <a:br>
                        <a:rPr lang="ru-RU" sz="1200">
                          <a:effectLst/>
                        </a:rPr>
                      </a:br>
                      <a:r>
                        <a:rPr lang="ru-RU" sz="1200" u="sng">
                          <a:effectLst/>
                        </a:rPr>
                        <a:t>p</a:t>
                      </a:r>
                      <a:r>
                        <a:rPr lang="ru-RU" sz="1200" u="sng" baseline="30000">
                          <a:effectLst/>
                        </a:rPr>
                        <a:t>2</a:t>
                      </a:r>
                      <a:r>
                        <a:rPr lang="ru-RU" sz="1200" u="sng">
                          <a:effectLst/>
                        </a:rPr>
                        <a:t> + 2pg = 0,51</a:t>
                      </a:r>
                      <a:r>
                        <a:rPr lang="ru-RU" sz="1200">
                          <a:effectLst/>
                        </a:rPr>
                        <a:t/>
                      </a:r>
                      <a:br>
                        <a:rPr lang="ru-RU" sz="1200">
                          <a:effectLst/>
                        </a:rPr>
                      </a:br>
                      <a:r>
                        <a:rPr lang="ru-RU" sz="1200">
                          <a:effectLst/>
                        </a:rPr>
                        <a:t>p – ?            </a:t>
                      </a:r>
                      <a:br>
                        <a:rPr lang="ru-RU" sz="1200">
                          <a:effectLst/>
                        </a:rPr>
                      </a:br>
                      <a:r>
                        <a:rPr lang="ru-RU" sz="1200">
                          <a:effectLst/>
                        </a:rPr>
                        <a:t>2pg – ?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g = 0,7</a:t>
                      </a:r>
                      <a:br>
                        <a:rPr lang="ru-RU" sz="1200" dirty="0">
                          <a:effectLst/>
                        </a:rPr>
                      </a:br>
                      <a:r>
                        <a:rPr lang="ru-RU" sz="1200" dirty="0">
                          <a:effectLst/>
                        </a:rPr>
                        <a:t>p = 1 – g = 0,3</a:t>
                      </a:r>
                      <a:br>
                        <a:rPr lang="ru-RU" sz="1200" dirty="0">
                          <a:effectLst/>
                        </a:rPr>
                      </a:br>
                      <a:r>
                        <a:rPr lang="ru-RU" sz="1200" dirty="0">
                          <a:effectLst/>
                        </a:rPr>
                        <a:t>p</a:t>
                      </a:r>
                      <a:r>
                        <a:rPr lang="ru-RU" sz="1200" baseline="30000" dirty="0">
                          <a:effectLst/>
                        </a:rPr>
                        <a:t>2</a:t>
                      </a:r>
                      <a:r>
                        <a:rPr lang="ru-RU" sz="1200" dirty="0">
                          <a:effectLst/>
                        </a:rPr>
                        <a:t> = 0,09</a:t>
                      </a:r>
                      <a:br>
                        <a:rPr lang="ru-RU" sz="1200" dirty="0">
                          <a:effectLst/>
                        </a:rPr>
                      </a:br>
                      <a:r>
                        <a:rPr lang="ru-RU" sz="1200" dirty="0">
                          <a:effectLst/>
                        </a:rPr>
                        <a:t>2pg = 0,42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59523371"/>
                  </a:ext>
                </a:extLst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2665614" y="4765642"/>
            <a:ext cx="6096000" cy="685059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Ответ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гетерозигот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42%;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гомозигот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по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рецессиву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49%;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гомозигот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по доминанте – 9%.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7539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2385" y="365125"/>
            <a:ext cx="10971415" cy="1325563"/>
          </a:xfrm>
        </p:spPr>
        <p:txBody>
          <a:bodyPr>
            <a:normAutofit/>
          </a:bodyPr>
          <a:lstStyle/>
          <a:p>
            <a:pPr algn="just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Вычислите </a:t>
            </a:r>
            <a:r>
              <a:rPr lang="ru-RU" sz="2000" b="1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частоты (частоты %)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генотипов АА,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Аа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аа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(в%), если особи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аа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составляют в популяции 1%.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</p:nvPr>
        </p:nvGraphicFramePr>
        <p:xfrm>
          <a:off x="838200" y="3512026"/>
          <a:ext cx="9464040" cy="97853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890772">
                  <a:extLst>
                    <a:ext uri="{9D8B030D-6E8A-4147-A177-3AD203B41FA5}">
                      <a16:colId xmlns:a16="http://schemas.microsoft.com/office/drawing/2014/main" val="2203290773"/>
                    </a:ext>
                  </a:extLst>
                </a:gridCol>
                <a:gridCol w="5573268">
                  <a:extLst>
                    <a:ext uri="{9D8B030D-6E8A-4147-A177-3AD203B41FA5}">
                      <a16:colId xmlns:a16="http://schemas.microsoft.com/office/drawing/2014/main" val="106219020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>
                          <a:effectLst/>
                        </a:rPr>
                        <a:t>Дано: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Решение: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268912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u="sng">
                          <a:effectLst/>
                        </a:rPr>
                        <a:t>g</a:t>
                      </a:r>
                      <a:r>
                        <a:rPr lang="ru-RU" sz="1200" u="sng" baseline="30000">
                          <a:effectLst/>
                        </a:rPr>
                        <a:t>2</a:t>
                      </a:r>
                      <a:r>
                        <a:rPr lang="ru-RU" sz="1200" u="sng">
                          <a:effectLst/>
                        </a:rPr>
                        <a:t> = 0,01</a:t>
                      </a:r>
                      <a:r>
                        <a:rPr lang="ru-RU" sz="1200">
                          <a:effectLst/>
                        </a:rPr>
                        <a:t/>
                      </a:r>
                      <a:br>
                        <a:rPr lang="ru-RU" sz="1200">
                          <a:effectLst/>
                        </a:rPr>
                      </a:br>
                      <a:r>
                        <a:rPr lang="ru-RU" sz="1200">
                          <a:effectLst/>
                        </a:rPr>
                        <a:t>p</a:t>
                      </a:r>
                      <a:r>
                        <a:rPr lang="ru-RU" sz="1200" baseline="30000">
                          <a:effectLst/>
                        </a:rPr>
                        <a:t>2</a:t>
                      </a:r>
                      <a:r>
                        <a:rPr lang="ru-RU" sz="1200">
                          <a:effectLst/>
                        </a:rPr>
                        <a:t> – ? </a:t>
                      </a:r>
                      <a:br>
                        <a:rPr lang="ru-RU" sz="1200">
                          <a:effectLst/>
                        </a:rPr>
                      </a:br>
                      <a:r>
                        <a:rPr lang="ru-RU" sz="1200">
                          <a:effectLst/>
                        </a:rPr>
                        <a:t>2pg – ?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g = 0,1</a:t>
                      </a:r>
                      <a:br>
                        <a:rPr lang="ru-RU" sz="1200" dirty="0">
                          <a:effectLst/>
                        </a:rPr>
                      </a:br>
                      <a:r>
                        <a:rPr lang="ru-RU" sz="1200" dirty="0">
                          <a:effectLst/>
                        </a:rPr>
                        <a:t>p = 1 – g = 0,9</a:t>
                      </a:r>
                      <a:br>
                        <a:rPr lang="ru-RU" sz="1200" dirty="0">
                          <a:effectLst/>
                        </a:rPr>
                      </a:br>
                      <a:r>
                        <a:rPr lang="ru-RU" sz="1200" dirty="0">
                          <a:effectLst/>
                        </a:rPr>
                        <a:t>2pg = 0,18</a:t>
                      </a:r>
                      <a:br>
                        <a:rPr lang="ru-RU" sz="1200" dirty="0">
                          <a:effectLst/>
                        </a:rPr>
                      </a:br>
                      <a:r>
                        <a:rPr lang="ru-RU" sz="1200" dirty="0">
                          <a:effectLst/>
                        </a:rPr>
                        <a:t>p</a:t>
                      </a:r>
                      <a:r>
                        <a:rPr lang="ru-RU" sz="1200" baseline="30000" dirty="0">
                          <a:effectLst/>
                        </a:rPr>
                        <a:t>2</a:t>
                      </a:r>
                      <a:r>
                        <a:rPr lang="ru-RU" sz="1200" dirty="0">
                          <a:effectLst/>
                        </a:rPr>
                        <a:t> = 0,81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382170151"/>
                  </a:ext>
                </a:extLst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2133600" y="4790580"/>
            <a:ext cx="6096000" cy="685059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Ответ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в популяции 81% особей с генотипом 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АА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18% с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генотпом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Аа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и 1% с генотипом </a:t>
            </a:r>
            <a:r>
              <a:rPr lang="ru-RU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аа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21639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Альбинизм общий (молочно-белая окраска кожи, отсутствие меланина в коже, волосяных луковицах и эпителии сетчатки) наследуется как рецессивный аутосомный признак. Заболевание встречается с частотой 1 : 20 000 (К. Штерн, 1965). Определите процент гетерозиготных носителей гена.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 как этот признак рецессивный, то больные организмы будут иметь генотип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это их частота равна 1 : 20 000 или 0,00005.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Частота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аллеля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 составит корень квадратный из этого числа, то есть 0,0071. Частота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аллеля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 составит 1 — 0,0071 = 0,9929, а частота здоровых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гомозигот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АА будет 0,9859.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Частота всех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гетерозигот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2Аа = 1 — (АА +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= 0,014 или 1,4%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66158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14895" y="390698"/>
            <a:ext cx="11039301" cy="5993477"/>
          </a:xfrm>
        </p:spPr>
        <p:txBody>
          <a:bodyPr>
            <a:normAutofit fontScale="77500" lnSpcReduction="20000"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Закон Харди-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Вайнберга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основа математических построений генетики популяций и современной эволюционной теории. Сформулирован независимо друг от друга математиком Г. Харди (Англия) и врачом В.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Вайнбергом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(Германия) в 1908 г. Этот закон утверждает, что частоты аллелей и генотипов в данной по­пуляции будут оставаться постоянными из поколения в поколение при выполнении следующих условий: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 численность особей популяции достаточно велика (в идеале — бесконечно велика),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 спаривание происходит случайным образом (т. е. осуществ­ляется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панмиксия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3) мутационный процесс отсутствует,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4) от­сутствует обмен генами с другими популяциями,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5) естественный отбор отсутствует, т. е. особи с разными генотипами одинаково плодовиты и жизнеспособны.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Иногда этот закон форму­лируют иначе: в идеальной популяции частоты аллелей и геноти­пов постоянны. (Поскольку описанные выше условия выполнения данного закона и есть свойства идеальной популяции.)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Математи­ческая модель закона отвечает формуле: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ru-RU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+2pq+q</a:t>
            </a:r>
            <a:r>
              <a:rPr lang="ru-RU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=1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820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65018" y="573578"/>
            <a:ext cx="11064240" cy="6093229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Она выводится на основе следующих рассуждений. В качестве примера возьмем простейший случай — распределение двух ал­лелей одного гена. Пусть два организма являются основателями новой популяции. Один из них является доминантной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гомозиго­той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(АА), а другой — рецессивной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гомозиготой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Естественно, что все их потомство в F</a:t>
            </a:r>
            <a:r>
              <a:rPr lang="ru-RU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будет единообразным и будет иметь генотип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Далее особи F</a:t>
            </a:r>
            <a:r>
              <a:rPr lang="ru-RU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будут скрещиваться между собой. Обозначим частоту встречаемости доминантного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аллеля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(А) буквой p, а рецессивного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аллеля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(а) — буквой q. Поскольку ген представлен всего двумя аллелями, то сумма их частот равна единице, т. е. р + q = 1. Рассмотрим все яйцеклетки в данной популяции. Доля яйцеклеток, несущих доминантный аллель (А), будет соответствовать частоте этого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аллеля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популяции и, сле­довательно, будет составлять р. Доля яйцеклеток, несущих ре­цессивный аллель (а), будет соответствовать его частоте и со­ставлять q. Проведя аналогичные рассуждения для всех сперматозоидов популяции, придем к заключению о том, что до­ля сперматозоидов, несущих аллель (А), будет составлять р, а несущих рецессивный аллель (а) — q. Теперь составим решетку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Пеннета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при этом при написании типов гамет будем учитывать не только геномы этих гамет, но и частоты несомых ими алле­лей. На пересечении строк и столбцов решетки мы получим генотипы потомков с коэффициентами, соответствующими часто­там встречаемости этих генотипов.</a:t>
            </a:r>
          </a:p>
        </p:txBody>
      </p:sp>
    </p:spTree>
    <p:extLst>
      <p:ext uri="{BB962C8B-B14F-4D97-AF65-F5344CB8AC3E}">
        <p14:creationId xmlns:p14="http://schemas.microsoft.com/office/powerpoint/2010/main" val="27556496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 descr="https://fsd.multiurok.ru/html/2017/01/16/s_587d15200e11a/530854_1.jpe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5337" y="1761331"/>
            <a:ext cx="2857500" cy="33528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866294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98022" y="490451"/>
            <a:ext cx="10856422" cy="5926974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 приведенной решетки видно, что в F</a:t>
            </a:r>
            <a:r>
              <a:rPr lang="ru-RU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частота доминантных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гомозигот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(АА) составляет р, частота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гетерозигот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— 2pq, а рецессивных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гомозигот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— q. Поскольку приведенные гено­типы представляют собой все возможные варианты генотипов для рассматриваемого нами случая, то сумма их частот должна равняться единице, т. е.</a:t>
            </a: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ru-RU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+2pq+q</a:t>
            </a:r>
            <a:r>
              <a:rPr lang="ru-RU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=1</a:t>
            </a: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Главное применение закона Харди—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Вайнберга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генетике при­родных популяций — вычисление частот аллелей и генотипов. </a:t>
            </a:r>
          </a:p>
        </p:txBody>
      </p:sp>
    </p:spTree>
    <p:extLst>
      <p:ext uri="{BB962C8B-B14F-4D97-AF65-F5344CB8AC3E}">
        <p14:creationId xmlns:p14="http://schemas.microsoft.com/office/powerpoint/2010/main" val="7647306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48393" y="681644"/>
            <a:ext cx="10705407" cy="5495319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Рассмотрим пример использования этого закона в генетических расчетах. Известно, что один человек из 10 тыс. является альби­носом, при этом признак альбинизма у человека определяется одним рецессивным геном. Давайте вычислим, какова доля скрытых носителей этого признака в человеческой популяции. Если один человек из 10 тыс. является альбиносом, то это зна­чит, что частота рецессивных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гомозигот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составляет 0,0001, т. е. q</a:t>
            </a:r>
            <a:r>
              <a:rPr lang="ru-RU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= 0,0001. Зная это, можно определить частоту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аллеля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альби­низма q, частоту доминантного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аллеля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нормальной пигмента­ции р и частоту гетерозиготного генотипа (2pq). Люди с таким генотипом как раз и будут скрытыми носителями альбинизма, несмотря на то что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фенотипически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этот ген не будет у них прояв­ляться и они будут иметь нормальную пигментацию кожи.</a:t>
            </a:r>
          </a:p>
          <a:p>
            <a:pPr marL="0" indent="0" algn="just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33272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8144" y="2660073"/>
            <a:ext cx="10681856" cy="3408218"/>
          </a:xfrm>
        </p:spPr>
        <p:txBody>
          <a:bodyPr>
            <a:noAutofit/>
          </a:bodyPr>
          <a:lstStyle/>
          <a:p>
            <a:pPr algn="just"/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 приведенных простых расчетов видно, что, хотя число альби­носов крайне невелико — всего лишь один человек на 10 тыс., ген альбинизма несет значительное количество людей — около 2% . Иными словами, даже если признак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фенотипически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про­является очень редко, то в популяции присутствует значитель­ное количество носителей этого признака, т. е. особей, имеющих этот ген в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гетерозиготе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dirty="0"/>
          </a:p>
        </p:txBody>
      </p:sp>
      <p:pic>
        <p:nvPicPr>
          <p:cNvPr id="4" name="Объект 3" descr="https://fsd.multiurok.ru/html/2017/01/16/s_587d15200e11a/530854_2.jpe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6160" y="576782"/>
            <a:ext cx="4106487" cy="198674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028881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47898" y="822960"/>
            <a:ext cx="10505902" cy="5354003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 приведенных простых расчетов видно, что, хотя число альби­носов крайне невелико — всего лишь один человек на 10 тыс., ген альбинизма несет значительное количество людей — около 2% . Иными словами, даже если признак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фенотипически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про­является очень редко, то в популяции присутствует значитель­ное количество носителей этого признака, т. е. особей, имеющих этот ген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гетерозиготе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274246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just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Альбинизм у ржи наследуется как аутосомный рецессивный признак. На участке из 84000 растений 210 оказались альбиносами. Определить частоту гена альбинизма у ржи.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связи с тем, что альбинизм у ржи наследуется как аутосомный рецессивный признак, все растения альбиносы будут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гомозиготны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 рецессивному гену — 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аа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Частота их в популяции 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(q</a:t>
            </a:r>
            <a:r>
              <a:rPr lang="ru-RU" i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 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равна 210/84000 = 0,0025. Частота ре­цессивного гена 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 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будет равна 0,0025. Следовательно, 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= 0,05.</a:t>
            </a:r>
          </a:p>
          <a:p>
            <a:pPr marL="0" indent="0" algn="just">
              <a:buNone/>
            </a:pP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Ответ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:0,05</a:t>
            </a:r>
          </a:p>
        </p:txBody>
      </p:sp>
    </p:spTree>
    <p:extLst>
      <p:ext uri="{BB962C8B-B14F-4D97-AF65-F5344CB8AC3E}">
        <p14:creationId xmlns:p14="http://schemas.microsoft.com/office/powerpoint/2010/main" val="187821663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</TotalTime>
  <Words>613</Words>
  <Application>Microsoft Office PowerPoint</Application>
  <PresentationFormat>Широкоэкранный</PresentationFormat>
  <Paragraphs>49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0" baseType="lpstr">
      <vt:lpstr>Arial</vt:lpstr>
      <vt:lpstr>Calibri</vt:lpstr>
      <vt:lpstr>Calibri Light</vt:lpstr>
      <vt:lpstr>Times New Roman</vt:lpstr>
      <vt:lpstr>Тема Office</vt:lpstr>
      <vt:lpstr>ГЕНЕТИКА ПОПУЛЯЦИЙ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Из приведенных простых расчетов видно, что, хотя число альби­носов крайне невелико — всего лишь один человек на 10 тыс., ген альбинизма несет значительное количество людей — около 2% . Иными словами, даже если признак фенотипически про­является очень редко, то в популяции присутствует значитель­ное количество носителей этого признака, т. е. особей, имеющих этот ген в гетерозиготе. </vt:lpstr>
      <vt:lpstr>Презентация PowerPoint</vt:lpstr>
      <vt:lpstr>Альбинизм у ржи наследуется как аутосомный рецессивный признак. На участке из 84000 растений 210 оказались альбиносами. Определить частоту гена альбинизма у ржи.</vt:lpstr>
      <vt:lpstr>У человека альбинизм – аутосомный рецессивный признак. Заболевание встречается с частотой 1 / 20 000. Определите частоту гетерозиготных носителей заболевания в районе</vt:lpstr>
      <vt:lpstr>Врожденный вывих бедра у человека наследуется как аутосомный доминантный признак с пенетрантностью 25%. Болезнь встречается с частотой 6:10 000. Определите число гетерозиготных носителей гена врожденного вывиха бедра в популяции</vt:lpstr>
      <vt:lpstr>В популяции известны частоты аллелей p = 0,8 и g = 0,2. Определите частоты генотипов</vt:lpstr>
      <vt:lpstr>В стаде крупного рогатого скота 49% животных рыжей масти (рецессив) и 51% черной масти (доминанта). Сколько процентов гомо- и гетерозиготных животных в этом стаде?</vt:lpstr>
      <vt:lpstr>Вычислите частоты (частоты %) генотипов АА, Аа и аа (в%), если особи аа составляют в популяции 1%.</vt:lpstr>
      <vt:lpstr>Альбинизм общий (молочно-белая окраска кожи, отсутствие меланина в коже, волосяных луковицах и эпителии сетчатки) наследуется как рецессивный аутосомный признак. Заболевание встречается с частотой 1 : 20 000 (К. Штерн, 1965). Определите процент гетерозиготных носителей гена.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ГЕНЕТИКА ПОПУЛЯЦИЙ</dc:title>
  <dc:creator>User</dc:creator>
  <cp:lastModifiedBy>User</cp:lastModifiedBy>
  <cp:revision>7</cp:revision>
  <cp:lastPrinted>2021-10-22T08:15:26Z</cp:lastPrinted>
  <dcterms:created xsi:type="dcterms:W3CDTF">2021-10-13T06:08:00Z</dcterms:created>
  <dcterms:modified xsi:type="dcterms:W3CDTF">2021-10-22T08:21:34Z</dcterms:modified>
</cp:coreProperties>
</file>