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3"/>
  </p:notesMasterIdLst>
  <p:sldIdLst>
    <p:sldId id="330" r:id="rId3"/>
    <p:sldId id="331" r:id="rId4"/>
    <p:sldId id="340" r:id="rId5"/>
    <p:sldId id="258" r:id="rId6"/>
    <p:sldId id="297" r:id="rId7"/>
    <p:sldId id="298" r:id="rId8"/>
    <p:sldId id="300" r:id="rId9"/>
    <p:sldId id="299" r:id="rId10"/>
    <p:sldId id="301" r:id="rId11"/>
    <p:sldId id="332" r:id="rId12"/>
    <p:sldId id="333" r:id="rId13"/>
    <p:sldId id="334" r:id="rId14"/>
    <p:sldId id="335" r:id="rId15"/>
    <p:sldId id="336" r:id="rId16"/>
    <p:sldId id="316" r:id="rId17"/>
    <p:sldId id="282" r:id="rId18"/>
    <p:sldId id="283" r:id="rId19"/>
    <p:sldId id="328" r:id="rId20"/>
    <p:sldId id="285" r:id="rId21"/>
    <p:sldId id="284" r:id="rId22"/>
    <p:sldId id="286" r:id="rId23"/>
    <p:sldId id="339" r:id="rId24"/>
    <p:sldId id="288" r:id="rId25"/>
    <p:sldId id="289" r:id="rId26"/>
    <p:sldId id="290" r:id="rId27"/>
    <p:sldId id="291" r:id="rId28"/>
    <p:sldId id="292" r:id="rId29"/>
    <p:sldId id="293" r:id="rId30"/>
    <p:sldId id="343" r:id="rId31"/>
    <p:sldId id="344" r:id="rId32"/>
  </p:sldIdLst>
  <p:sldSz cx="16068675" cy="11698288"/>
  <p:notesSz cx="6858000" cy="9144000"/>
  <p:defaultTextStyle>
    <a:defPPr>
      <a:defRPr lang="ru-RU"/>
    </a:defPPr>
    <a:lvl1pPr marL="0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54087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08175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6226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1634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270436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24523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597861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83269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684">
          <p15:clr>
            <a:srgbClr val="A4A3A4"/>
          </p15:clr>
        </p15:guide>
        <p15:guide id="2" pos="5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6" autoAdjust="0"/>
    <p:restoredTop sz="94660"/>
  </p:normalViewPr>
  <p:slideViewPr>
    <p:cSldViewPr snapToGrid="0">
      <p:cViewPr varScale="1">
        <p:scale>
          <a:sx n="29" d="100"/>
          <a:sy n="29" d="100"/>
        </p:scale>
        <p:origin x="-90" y="-246"/>
      </p:cViewPr>
      <p:guideLst>
        <p:guide orient="horz" pos="3684"/>
        <p:guide pos="5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4C8B3B-283E-49F2-AD39-1BE2CB7434C2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5A23BE-C680-4689-B604-3488EB3B3AC3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latin typeface="Cambria" panose="02040503050406030204" pitchFamily="18" charset="0"/>
            </a:rPr>
            <a:t>Подготовка ППЭ к проведению экзамена</a:t>
          </a:r>
        </a:p>
        <a:p>
          <a:r>
            <a:rPr lang="ru-RU" sz="3200" dirty="0" smtClean="0">
              <a:latin typeface="Cambria" panose="02040503050406030204" pitchFamily="18" charset="0"/>
            </a:rPr>
            <a:t>за 4-5 рабочих дней до экзамена</a:t>
          </a:r>
          <a:endParaRPr lang="ru-RU" sz="2800" dirty="0">
            <a:latin typeface="Cambria" panose="02040503050406030204" pitchFamily="18" charset="0"/>
          </a:endParaRPr>
        </a:p>
      </dgm:t>
    </dgm:pt>
    <dgm:pt modelId="{7D0DC8A6-4CE9-4A3D-954A-FBACB4DE7DB3}" type="parTrans" cxnId="{70D54BBF-8EB0-4423-884D-9CD16C3F77A3}">
      <dgm:prSet/>
      <dgm:spPr/>
      <dgm:t>
        <a:bodyPr/>
        <a:lstStyle/>
        <a:p>
          <a:endParaRPr lang="ru-RU"/>
        </a:p>
      </dgm:t>
    </dgm:pt>
    <dgm:pt modelId="{CCFBD72B-DC03-45C9-9265-15CAA7547502}" type="sibTrans" cxnId="{70D54BBF-8EB0-4423-884D-9CD16C3F77A3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1023EC32-6B61-4DD3-A858-D3E4AF61E9AC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latin typeface="Cambria" panose="02040503050406030204" pitchFamily="18" charset="0"/>
            </a:rPr>
            <a:t>Контроль технической готовности ППЭ</a:t>
          </a:r>
        </a:p>
        <a:p>
          <a:r>
            <a:rPr lang="ru-RU" sz="3200" b="0" dirty="0" smtClean="0">
              <a:latin typeface="Cambria" panose="02040503050406030204" pitchFamily="18" charset="0"/>
            </a:rPr>
            <a:t> за 1 рабочий день до экзамена</a:t>
          </a:r>
          <a:endParaRPr lang="ru-RU" sz="2800" b="0" dirty="0">
            <a:latin typeface="Cambria" panose="02040503050406030204" pitchFamily="18" charset="0"/>
          </a:endParaRPr>
        </a:p>
      </dgm:t>
    </dgm:pt>
    <dgm:pt modelId="{F1164BA4-37B7-43C3-B4F1-DDD2F9B09B56}" type="parTrans" cxnId="{EC6A557A-01A7-4844-BFB8-36F5A4A3A126}">
      <dgm:prSet/>
      <dgm:spPr/>
      <dgm:t>
        <a:bodyPr/>
        <a:lstStyle/>
        <a:p>
          <a:endParaRPr lang="ru-RU"/>
        </a:p>
      </dgm:t>
    </dgm:pt>
    <dgm:pt modelId="{62104547-21D0-445F-B03D-A0DAE0C8FCB1}" type="sibTrans" cxnId="{EC6A557A-01A7-4844-BFB8-36F5A4A3A126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3A5D3118-4F7F-456E-8227-CCD1086BA787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i="0" dirty="0" smtClean="0">
              <a:latin typeface="Cambria" panose="02040503050406030204" pitchFamily="18" charset="0"/>
            </a:rPr>
            <a:t>Подготовка к экзамену</a:t>
          </a:r>
        </a:p>
        <a:p>
          <a:r>
            <a:rPr lang="ru-RU" sz="3200" b="0" i="0" dirty="0" smtClean="0">
              <a:latin typeface="Cambria" panose="02040503050406030204" pitchFamily="18" charset="0"/>
            </a:rPr>
            <a:t>день экзамена</a:t>
          </a:r>
          <a:endParaRPr lang="ru-RU" sz="3200" b="0" i="0" dirty="0">
            <a:latin typeface="Cambria" panose="02040503050406030204" pitchFamily="18" charset="0"/>
          </a:endParaRPr>
        </a:p>
      </dgm:t>
    </dgm:pt>
    <dgm:pt modelId="{E15AB79D-FCAC-43EE-BD31-7C0E5855DE7F}" type="parTrans" cxnId="{A4614B0E-632A-4271-B919-0D3C84C37706}">
      <dgm:prSet/>
      <dgm:spPr/>
      <dgm:t>
        <a:bodyPr/>
        <a:lstStyle/>
        <a:p>
          <a:endParaRPr lang="ru-RU"/>
        </a:p>
      </dgm:t>
    </dgm:pt>
    <dgm:pt modelId="{6D71155C-AA0E-4531-952E-EAD3A283DD83}" type="sibTrans" cxnId="{A4614B0E-632A-4271-B919-0D3C84C37706}">
      <dgm:prSet/>
      <dgm:spPr/>
      <dgm:t>
        <a:bodyPr/>
        <a:lstStyle/>
        <a:p>
          <a:endParaRPr lang="ru-RU"/>
        </a:p>
      </dgm:t>
    </dgm:pt>
    <dgm:pt modelId="{96701637-7C02-4DB7-8488-0B69F46CDADC}" type="pres">
      <dgm:prSet presAssocID="{3B4C8B3B-283E-49F2-AD39-1BE2CB7434C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783477-604A-4EEF-A23A-9EDBD39D45F1}" type="pres">
      <dgm:prSet presAssocID="{3B4C8B3B-283E-49F2-AD39-1BE2CB7434C2}" presName="dummyMaxCanvas" presStyleCnt="0">
        <dgm:presLayoutVars/>
      </dgm:prSet>
      <dgm:spPr/>
    </dgm:pt>
    <dgm:pt modelId="{C457D3D7-D343-4994-A457-8B09ADCD7796}" type="pres">
      <dgm:prSet presAssocID="{3B4C8B3B-283E-49F2-AD39-1BE2CB7434C2}" presName="ThreeNodes_1" presStyleLbl="node1" presStyleIdx="0" presStyleCnt="3" custLinFactNeighborX="-23529" custLinFactNeighborY="-12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939D14-33C1-4B53-94B8-8E51F4D05A36}" type="pres">
      <dgm:prSet presAssocID="{3B4C8B3B-283E-49F2-AD39-1BE2CB7434C2}" presName="ThreeNodes_2" presStyleLbl="node1" presStyleIdx="1" presStyleCnt="3" custLinFactNeighborX="-5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D9187F-E0E1-4A7C-A6F1-E32EDE8E9192}" type="pres">
      <dgm:prSet presAssocID="{3B4C8B3B-283E-49F2-AD39-1BE2CB7434C2}" presName="ThreeNodes_3" presStyleLbl="node1" presStyleIdx="2" presStyleCnt="3" custLinFactNeighborX="-8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C42C2-4884-41CB-939E-655C28914F76}" type="pres">
      <dgm:prSet presAssocID="{3B4C8B3B-283E-49F2-AD39-1BE2CB7434C2}" presName="ThreeConn_1-2" presStyleLbl="fgAccFollowNode1" presStyleIdx="0" presStyleCnt="2" custLinFactNeighborX="-37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CCEC2A-956E-40DA-A61E-A091EDAEFC20}" type="pres">
      <dgm:prSet presAssocID="{3B4C8B3B-283E-49F2-AD39-1BE2CB7434C2}" presName="ThreeConn_2-3" presStyleLbl="fgAccFollowNode1" presStyleIdx="1" presStyleCnt="2" custLinFactNeighborX="-504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860881-6AEA-4408-9F67-E1E10917F39A}" type="pres">
      <dgm:prSet presAssocID="{3B4C8B3B-283E-49F2-AD39-1BE2CB7434C2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B02BD7-C60B-42FE-BD6B-B7BA07A9AF5B}" type="pres">
      <dgm:prSet presAssocID="{3B4C8B3B-283E-49F2-AD39-1BE2CB7434C2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F1392B-775D-40CF-9B35-6C8E60B73B73}" type="pres">
      <dgm:prSet presAssocID="{3B4C8B3B-283E-49F2-AD39-1BE2CB7434C2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53749D-4A0C-4E4B-9C46-72EDAFDCC5F4}" type="presOf" srcId="{CB5A23BE-C680-4689-B604-3488EB3B3AC3}" destId="{BD860881-6AEA-4408-9F67-E1E10917F39A}" srcOrd="1" destOrd="0" presId="urn:microsoft.com/office/officeart/2005/8/layout/vProcess5"/>
    <dgm:cxn modelId="{26E76959-B036-4003-A8FC-F1656ADC6A66}" type="presOf" srcId="{CB5A23BE-C680-4689-B604-3488EB3B3AC3}" destId="{C457D3D7-D343-4994-A457-8B09ADCD7796}" srcOrd="0" destOrd="0" presId="urn:microsoft.com/office/officeart/2005/8/layout/vProcess5"/>
    <dgm:cxn modelId="{38EEA4C3-9726-4654-A01C-DF1957E0F073}" type="presOf" srcId="{3B4C8B3B-283E-49F2-AD39-1BE2CB7434C2}" destId="{96701637-7C02-4DB7-8488-0B69F46CDADC}" srcOrd="0" destOrd="0" presId="urn:microsoft.com/office/officeart/2005/8/layout/vProcess5"/>
    <dgm:cxn modelId="{70D54BBF-8EB0-4423-884D-9CD16C3F77A3}" srcId="{3B4C8B3B-283E-49F2-AD39-1BE2CB7434C2}" destId="{CB5A23BE-C680-4689-B604-3488EB3B3AC3}" srcOrd="0" destOrd="0" parTransId="{7D0DC8A6-4CE9-4A3D-954A-FBACB4DE7DB3}" sibTransId="{CCFBD72B-DC03-45C9-9265-15CAA7547502}"/>
    <dgm:cxn modelId="{A4614B0E-632A-4271-B919-0D3C84C37706}" srcId="{3B4C8B3B-283E-49F2-AD39-1BE2CB7434C2}" destId="{3A5D3118-4F7F-456E-8227-CCD1086BA787}" srcOrd="2" destOrd="0" parTransId="{E15AB79D-FCAC-43EE-BD31-7C0E5855DE7F}" sibTransId="{6D71155C-AA0E-4531-952E-EAD3A283DD83}"/>
    <dgm:cxn modelId="{B778CE4F-3FDD-45B3-910E-66CBC007DE60}" type="presOf" srcId="{3A5D3118-4F7F-456E-8227-CCD1086BA787}" destId="{22F1392B-775D-40CF-9B35-6C8E60B73B73}" srcOrd="1" destOrd="0" presId="urn:microsoft.com/office/officeart/2005/8/layout/vProcess5"/>
    <dgm:cxn modelId="{EC6A557A-01A7-4844-BFB8-36F5A4A3A126}" srcId="{3B4C8B3B-283E-49F2-AD39-1BE2CB7434C2}" destId="{1023EC32-6B61-4DD3-A858-D3E4AF61E9AC}" srcOrd="1" destOrd="0" parTransId="{F1164BA4-37B7-43C3-B4F1-DDD2F9B09B56}" sibTransId="{62104547-21D0-445F-B03D-A0DAE0C8FCB1}"/>
    <dgm:cxn modelId="{73BA4DF9-94D9-49B5-8B55-95D940F42C5F}" type="presOf" srcId="{1023EC32-6B61-4DD3-A858-D3E4AF61E9AC}" destId="{6E939D14-33C1-4B53-94B8-8E51F4D05A36}" srcOrd="0" destOrd="0" presId="urn:microsoft.com/office/officeart/2005/8/layout/vProcess5"/>
    <dgm:cxn modelId="{A65919E7-F484-479B-9114-E1E11BDFD1B2}" type="presOf" srcId="{CCFBD72B-DC03-45C9-9265-15CAA7547502}" destId="{F6CC42C2-4884-41CB-939E-655C28914F76}" srcOrd="0" destOrd="0" presId="urn:microsoft.com/office/officeart/2005/8/layout/vProcess5"/>
    <dgm:cxn modelId="{7DCE7F64-9EFC-45AC-892D-1D693AC5DD34}" type="presOf" srcId="{62104547-21D0-445F-B03D-A0DAE0C8FCB1}" destId="{3ACCEC2A-956E-40DA-A61E-A091EDAEFC20}" srcOrd="0" destOrd="0" presId="urn:microsoft.com/office/officeart/2005/8/layout/vProcess5"/>
    <dgm:cxn modelId="{4252D05D-7927-45D6-9133-B95F0C874C58}" type="presOf" srcId="{1023EC32-6B61-4DD3-A858-D3E4AF61E9AC}" destId="{A0B02BD7-C60B-42FE-BD6B-B7BA07A9AF5B}" srcOrd="1" destOrd="0" presId="urn:microsoft.com/office/officeart/2005/8/layout/vProcess5"/>
    <dgm:cxn modelId="{A0775113-D3E0-4D47-9364-48BF9EFEA3F0}" type="presOf" srcId="{3A5D3118-4F7F-456E-8227-CCD1086BA787}" destId="{BCD9187F-E0E1-4A7C-A6F1-E32EDE8E9192}" srcOrd="0" destOrd="0" presId="urn:microsoft.com/office/officeart/2005/8/layout/vProcess5"/>
    <dgm:cxn modelId="{2398F67B-48DF-4D2A-832B-93EB8D2D25CB}" type="presParOf" srcId="{96701637-7C02-4DB7-8488-0B69F46CDADC}" destId="{86783477-604A-4EEF-A23A-9EDBD39D45F1}" srcOrd="0" destOrd="0" presId="urn:microsoft.com/office/officeart/2005/8/layout/vProcess5"/>
    <dgm:cxn modelId="{A2F27330-A45B-4BF4-B964-97B57133C7F9}" type="presParOf" srcId="{96701637-7C02-4DB7-8488-0B69F46CDADC}" destId="{C457D3D7-D343-4994-A457-8B09ADCD7796}" srcOrd="1" destOrd="0" presId="urn:microsoft.com/office/officeart/2005/8/layout/vProcess5"/>
    <dgm:cxn modelId="{510980AC-0F36-4DA5-89E4-2C63500E6BA3}" type="presParOf" srcId="{96701637-7C02-4DB7-8488-0B69F46CDADC}" destId="{6E939D14-33C1-4B53-94B8-8E51F4D05A36}" srcOrd="2" destOrd="0" presId="urn:microsoft.com/office/officeart/2005/8/layout/vProcess5"/>
    <dgm:cxn modelId="{76C8784F-877A-45BC-B161-05CD79B99568}" type="presParOf" srcId="{96701637-7C02-4DB7-8488-0B69F46CDADC}" destId="{BCD9187F-E0E1-4A7C-A6F1-E32EDE8E9192}" srcOrd="3" destOrd="0" presId="urn:microsoft.com/office/officeart/2005/8/layout/vProcess5"/>
    <dgm:cxn modelId="{1AA73C30-C560-48E3-866D-DF4467111398}" type="presParOf" srcId="{96701637-7C02-4DB7-8488-0B69F46CDADC}" destId="{F6CC42C2-4884-41CB-939E-655C28914F76}" srcOrd="4" destOrd="0" presId="urn:microsoft.com/office/officeart/2005/8/layout/vProcess5"/>
    <dgm:cxn modelId="{3A43EAD1-901A-4F96-A205-3EE9595C53A6}" type="presParOf" srcId="{96701637-7C02-4DB7-8488-0B69F46CDADC}" destId="{3ACCEC2A-956E-40DA-A61E-A091EDAEFC20}" srcOrd="5" destOrd="0" presId="urn:microsoft.com/office/officeart/2005/8/layout/vProcess5"/>
    <dgm:cxn modelId="{8349823B-9A67-40F6-88BE-385DFE18260E}" type="presParOf" srcId="{96701637-7C02-4DB7-8488-0B69F46CDADC}" destId="{BD860881-6AEA-4408-9F67-E1E10917F39A}" srcOrd="6" destOrd="0" presId="urn:microsoft.com/office/officeart/2005/8/layout/vProcess5"/>
    <dgm:cxn modelId="{49924F86-5F21-40B8-A020-ADA834B0B209}" type="presParOf" srcId="{96701637-7C02-4DB7-8488-0B69F46CDADC}" destId="{A0B02BD7-C60B-42FE-BD6B-B7BA07A9AF5B}" srcOrd="7" destOrd="0" presId="urn:microsoft.com/office/officeart/2005/8/layout/vProcess5"/>
    <dgm:cxn modelId="{CE9ECB6F-2173-4885-930D-6DF0DB47C4EE}" type="presParOf" srcId="{96701637-7C02-4DB7-8488-0B69F46CDADC}" destId="{22F1392B-775D-40CF-9B35-6C8E60B73B7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4C8B3B-283E-49F2-AD39-1BE2CB7434C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5A23BE-C680-4689-B604-3488EB3B3AC3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7D0DC8A6-4CE9-4A3D-954A-FBACB4DE7DB3}" type="parTrans" cxnId="{70D54BBF-8EB0-4423-884D-9CD16C3F77A3}">
      <dgm:prSet/>
      <dgm:spPr/>
      <dgm:t>
        <a:bodyPr/>
        <a:lstStyle/>
        <a:p>
          <a:endParaRPr lang="ru-RU"/>
        </a:p>
      </dgm:t>
    </dgm:pt>
    <dgm:pt modelId="{CCFBD72B-DC03-45C9-9265-15CAA7547502}" type="sibTrans" cxnId="{70D54BBF-8EB0-4423-884D-9CD16C3F77A3}">
      <dgm:prSet/>
      <dgm:spPr/>
      <dgm:t>
        <a:bodyPr/>
        <a:lstStyle/>
        <a:p>
          <a:endParaRPr lang="ru-RU"/>
        </a:p>
      </dgm:t>
    </dgm:pt>
    <dgm:pt modelId="{5E6E2C58-2C6C-4115-A436-DB693C5AF8D4}">
      <dgm:prSet phldrT="[Текст]" custT="1"/>
      <dgm:spPr>
        <a:ln>
          <a:solidFill>
            <a:srgbClr val="0070C0"/>
          </a:solidFill>
        </a:ln>
      </dgm:spPr>
      <dgm:t>
        <a:bodyPr/>
        <a:lstStyle/>
        <a:p>
          <a:pPr algn="just"/>
          <a:r>
            <a:rPr lang="ru-RU" sz="2400" dirty="0" smtClean="0">
              <a:latin typeface="Cambria" panose="02040503050406030204" pitchFamily="18" charset="0"/>
              <a:cs typeface="Times New Roman" panose="02020603050405020304" pitchFamily="18" charset="0"/>
            </a:rPr>
            <a:t>Инструктаж участников по процедуре проведения экзамена и заполнению бланков регистрации</a:t>
          </a:r>
          <a:endParaRPr lang="ru-RU" sz="2400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B8B38B19-6D01-482A-97B7-97761A1BFA68}" type="parTrans" cxnId="{4D350DB1-0A4E-45B4-A809-A3F12311779E}">
      <dgm:prSet/>
      <dgm:spPr/>
      <dgm:t>
        <a:bodyPr/>
        <a:lstStyle/>
        <a:p>
          <a:endParaRPr lang="ru-RU"/>
        </a:p>
      </dgm:t>
    </dgm:pt>
    <dgm:pt modelId="{EADB95D1-6488-43EF-9682-DEDC9D620A9B}" type="sibTrans" cxnId="{4D350DB1-0A4E-45B4-A809-A3F12311779E}">
      <dgm:prSet/>
      <dgm:spPr/>
      <dgm:t>
        <a:bodyPr/>
        <a:lstStyle/>
        <a:p>
          <a:endParaRPr lang="ru-RU"/>
        </a:p>
      </dgm:t>
    </dgm:pt>
    <dgm:pt modelId="{1023EC32-6B61-4DD3-A858-D3E4AF61E9AC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F1164BA4-37B7-43C3-B4F1-DDD2F9B09B56}" type="parTrans" cxnId="{EC6A557A-01A7-4844-BFB8-36F5A4A3A126}">
      <dgm:prSet/>
      <dgm:spPr/>
      <dgm:t>
        <a:bodyPr/>
        <a:lstStyle/>
        <a:p>
          <a:endParaRPr lang="ru-RU"/>
        </a:p>
      </dgm:t>
    </dgm:pt>
    <dgm:pt modelId="{62104547-21D0-445F-B03D-A0DAE0C8FCB1}" type="sibTrans" cxnId="{EC6A557A-01A7-4844-BFB8-36F5A4A3A126}">
      <dgm:prSet/>
      <dgm:spPr/>
      <dgm:t>
        <a:bodyPr/>
        <a:lstStyle/>
        <a:p>
          <a:endParaRPr lang="ru-RU"/>
        </a:p>
      </dgm:t>
    </dgm:pt>
    <dgm:pt modelId="{77C24FA6-2141-4283-ACD5-B5764B1054CD}">
      <dgm:prSet phldrT="[Текст]" custT="1"/>
      <dgm:spPr>
        <a:ln>
          <a:solidFill>
            <a:srgbClr val="0070C0"/>
          </a:solidFill>
        </a:ln>
      </dgm:spPr>
      <dgm:t>
        <a:bodyPr/>
        <a:lstStyle/>
        <a:p>
          <a:r>
            <a:rPr lang="ru-RU" sz="2400" dirty="0" smtClean="0">
              <a:latin typeface="Cambria" panose="02040503050406030204" pitchFamily="18" charset="0"/>
            </a:rPr>
            <a:t>Выдача участникам  ИК (бланков регистрации)</a:t>
          </a:r>
          <a:endParaRPr lang="ru-RU" sz="2400" dirty="0">
            <a:latin typeface="Cambria" panose="02040503050406030204" pitchFamily="18" charset="0"/>
          </a:endParaRPr>
        </a:p>
      </dgm:t>
    </dgm:pt>
    <dgm:pt modelId="{5768ECE1-F41C-42A5-A681-2EDF033A40B2}" type="parTrans" cxnId="{C166AE59-FD22-40C4-9DD1-235E1C7D70A2}">
      <dgm:prSet/>
      <dgm:spPr/>
      <dgm:t>
        <a:bodyPr/>
        <a:lstStyle/>
        <a:p>
          <a:endParaRPr lang="ru-RU"/>
        </a:p>
      </dgm:t>
    </dgm:pt>
    <dgm:pt modelId="{346959FF-DEFB-4973-A07F-97AC79633AD4}" type="sibTrans" cxnId="{C166AE59-FD22-40C4-9DD1-235E1C7D70A2}">
      <dgm:prSet/>
      <dgm:spPr/>
      <dgm:t>
        <a:bodyPr/>
        <a:lstStyle/>
        <a:p>
          <a:endParaRPr lang="ru-RU"/>
        </a:p>
      </dgm:t>
    </dgm:pt>
    <dgm:pt modelId="{3A5D3118-4F7F-456E-8227-CCD1086BA787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E15AB79D-FCAC-43EE-BD31-7C0E5855DE7F}" type="parTrans" cxnId="{A4614B0E-632A-4271-B919-0D3C84C37706}">
      <dgm:prSet/>
      <dgm:spPr/>
      <dgm:t>
        <a:bodyPr/>
        <a:lstStyle/>
        <a:p>
          <a:endParaRPr lang="ru-RU"/>
        </a:p>
      </dgm:t>
    </dgm:pt>
    <dgm:pt modelId="{6D71155C-AA0E-4531-952E-EAD3A283DD83}" type="sibTrans" cxnId="{A4614B0E-632A-4271-B919-0D3C84C37706}">
      <dgm:prSet/>
      <dgm:spPr/>
      <dgm:t>
        <a:bodyPr/>
        <a:lstStyle/>
        <a:p>
          <a:endParaRPr lang="ru-RU"/>
        </a:p>
      </dgm:t>
    </dgm:pt>
    <dgm:pt modelId="{D9FC18EF-9160-4CA8-841D-F9662AFB6422}">
      <dgm:prSet phldrT="[Текст]" custT="1"/>
      <dgm:spPr>
        <a:ln>
          <a:solidFill>
            <a:srgbClr val="0070C0"/>
          </a:solidFill>
        </a:ln>
      </dgm:spPr>
      <dgm:t>
        <a:bodyPr/>
        <a:lstStyle/>
        <a:p>
          <a:r>
            <a:rPr lang="ru-RU" sz="2400" dirty="0" smtClean="0">
              <a:latin typeface="Cambria" panose="02040503050406030204" pitchFamily="18" charset="0"/>
            </a:rPr>
            <a:t>Заполнение бланка регистрации</a:t>
          </a:r>
          <a:endParaRPr lang="ru-RU" sz="2400" dirty="0">
            <a:latin typeface="Cambria" panose="02040503050406030204" pitchFamily="18" charset="0"/>
          </a:endParaRPr>
        </a:p>
      </dgm:t>
    </dgm:pt>
    <dgm:pt modelId="{9D23F7A5-66F2-47E0-ADE3-ED00E48A8E26}" type="parTrans" cxnId="{1D828730-3E16-4DED-9BE8-FC936299D64D}">
      <dgm:prSet/>
      <dgm:spPr/>
      <dgm:t>
        <a:bodyPr/>
        <a:lstStyle/>
        <a:p>
          <a:endParaRPr lang="ru-RU"/>
        </a:p>
      </dgm:t>
    </dgm:pt>
    <dgm:pt modelId="{CA1D010C-2136-45D6-B10F-4A1F8E80B112}" type="sibTrans" cxnId="{1D828730-3E16-4DED-9BE8-FC936299D64D}">
      <dgm:prSet/>
      <dgm:spPr/>
      <dgm:t>
        <a:bodyPr/>
        <a:lstStyle/>
        <a:p>
          <a:endParaRPr lang="ru-RU"/>
        </a:p>
      </dgm:t>
    </dgm:pt>
    <dgm:pt modelId="{F61966F9-62A6-4C8A-A498-2481E091F85D}">
      <dgm:prSet/>
      <dgm:spPr>
        <a:solidFill>
          <a:srgbClr val="0070C0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ED103167-0DC0-4DD6-8517-092FF2D554CD}" type="parTrans" cxnId="{85B7D9FF-8955-4CE1-BE4A-A6CBEA7A4F9B}">
      <dgm:prSet/>
      <dgm:spPr/>
      <dgm:t>
        <a:bodyPr/>
        <a:lstStyle/>
        <a:p>
          <a:endParaRPr lang="ru-RU"/>
        </a:p>
      </dgm:t>
    </dgm:pt>
    <dgm:pt modelId="{BB1FD8C7-717F-4344-8091-164E720C0F4A}" type="sibTrans" cxnId="{85B7D9FF-8955-4CE1-BE4A-A6CBEA7A4F9B}">
      <dgm:prSet/>
      <dgm:spPr/>
      <dgm:t>
        <a:bodyPr/>
        <a:lstStyle/>
        <a:p>
          <a:endParaRPr lang="ru-RU"/>
        </a:p>
      </dgm:t>
    </dgm:pt>
    <dgm:pt modelId="{B513C5C6-3020-444C-84BE-09EC5AC06712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82A26284-9943-409F-9700-F75D8245FAA9}" type="parTrans" cxnId="{29E67473-9CAF-4989-A76B-69E7C708D897}">
      <dgm:prSet/>
      <dgm:spPr/>
      <dgm:t>
        <a:bodyPr/>
        <a:lstStyle/>
        <a:p>
          <a:endParaRPr lang="ru-RU"/>
        </a:p>
      </dgm:t>
    </dgm:pt>
    <dgm:pt modelId="{64B81648-8E5B-4C3B-BA3D-5F19AE42953E}" type="sibTrans" cxnId="{29E67473-9CAF-4989-A76B-69E7C708D897}">
      <dgm:prSet/>
      <dgm:spPr/>
      <dgm:t>
        <a:bodyPr/>
        <a:lstStyle/>
        <a:p>
          <a:endParaRPr lang="ru-RU"/>
        </a:p>
      </dgm:t>
    </dgm:pt>
    <dgm:pt modelId="{7DC2C69A-88DD-420B-8168-EA646393513F}">
      <dgm:prSet phldrT="[Текст]" custT="1"/>
      <dgm:spPr>
        <a:noFill/>
      </dgm:spPr>
      <dgm:t>
        <a:bodyPr/>
        <a:lstStyle/>
        <a:p>
          <a:r>
            <a:rPr lang="ru-RU" sz="2400" dirty="0" smtClean="0">
              <a:latin typeface="Cambria" panose="02040503050406030204" pitchFamily="18" charset="0"/>
              <a:cs typeface="Times New Roman" panose="02020603050405020304" pitchFamily="18" charset="0"/>
            </a:rPr>
            <a:t>Получение электронных носителей с ИК</a:t>
          </a:r>
          <a:endParaRPr lang="ru-RU" sz="2400" dirty="0"/>
        </a:p>
      </dgm:t>
    </dgm:pt>
    <dgm:pt modelId="{D458BF10-00BC-4749-85DC-5A7FBADDC93E}" type="parTrans" cxnId="{A568418A-38E0-4EDF-8CB1-6AA4E262856C}">
      <dgm:prSet/>
      <dgm:spPr/>
      <dgm:t>
        <a:bodyPr/>
        <a:lstStyle/>
        <a:p>
          <a:endParaRPr lang="ru-RU"/>
        </a:p>
      </dgm:t>
    </dgm:pt>
    <dgm:pt modelId="{F60BF732-C3BF-427A-B744-D18547E6F9CD}" type="sibTrans" cxnId="{A568418A-38E0-4EDF-8CB1-6AA4E262856C}">
      <dgm:prSet/>
      <dgm:spPr/>
      <dgm:t>
        <a:bodyPr/>
        <a:lstStyle/>
        <a:p>
          <a:endParaRPr lang="ru-RU"/>
        </a:p>
      </dgm:t>
    </dgm:pt>
    <dgm:pt modelId="{D40E0F41-BC70-4A1D-8E00-F33CE1243ACD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ru-RU" sz="2400" dirty="0" smtClean="0">
              <a:latin typeface="Cambria" panose="02040503050406030204" pitchFamily="18" charset="0"/>
            </a:rPr>
            <a:t>Ожидание очереди сдачи экзамена</a:t>
          </a:r>
          <a:endParaRPr lang="ru-RU" sz="2400" dirty="0">
            <a:solidFill>
              <a:srgbClr val="FF0000"/>
            </a:solidFill>
            <a:latin typeface="Cambria" panose="02040503050406030204" pitchFamily="18" charset="0"/>
          </a:endParaRPr>
        </a:p>
      </dgm:t>
    </dgm:pt>
    <dgm:pt modelId="{2371CBC8-FF56-4FBA-A967-9A6EEEC54AD1}" type="sibTrans" cxnId="{A8DB322A-C1B7-4567-A154-415440AB3188}">
      <dgm:prSet/>
      <dgm:spPr/>
      <dgm:t>
        <a:bodyPr/>
        <a:lstStyle/>
        <a:p>
          <a:endParaRPr lang="ru-RU"/>
        </a:p>
      </dgm:t>
    </dgm:pt>
    <dgm:pt modelId="{BEB5FB67-D889-4A2C-9F71-2568C9391127}" type="parTrans" cxnId="{A8DB322A-C1B7-4567-A154-415440AB3188}">
      <dgm:prSet/>
      <dgm:spPr/>
      <dgm:t>
        <a:bodyPr/>
        <a:lstStyle/>
        <a:p>
          <a:endParaRPr lang="ru-RU"/>
        </a:p>
      </dgm:t>
    </dgm:pt>
    <dgm:pt modelId="{233D697A-1417-4D2D-B062-89ECE1EBC9CB}" type="pres">
      <dgm:prSet presAssocID="{3B4C8B3B-283E-49F2-AD39-1BE2CB7434C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DB6965-B96D-4D94-AAC1-BE01B274DB10}" type="pres">
      <dgm:prSet presAssocID="{CB5A23BE-C680-4689-B604-3488EB3B3AC3}" presName="composite" presStyleCnt="0"/>
      <dgm:spPr/>
    </dgm:pt>
    <dgm:pt modelId="{52BCA8E1-ABC5-400D-A0B3-B88CFEDAA284}" type="pres">
      <dgm:prSet presAssocID="{CB5A23BE-C680-4689-B604-3488EB3B3AC3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8DA9C1-C28F-451C-B3CC-465387438DA5}" type="pres">
      <dgm:prSet presAssocID="{CB5A23BE-C680-4689-B604-3488EB3B3AC3}" presName="descendantText" presStyleLbl="alignAcc1" presStyleIdx="0" presStyleCnt="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D31963-1705-46FD-AA1A-43308133F108}" type="pres">
      <dgm:prSet presAssocID="{CCFBD72B-DC03-45C9-9265-15CAA7547502}" presName="sp" presStyleCnt="0"/>
      <dgm:spPr/>
    </dgm:pt>
    <dgm:pt modelId="{DB58FC5A-D890-464E-B4BD-D9A5AB3413EF}" type="pres">
      <dgm:prSet presAssocID="{B513C5C6-3020-444C-84BE-09EC5AC06712}" presName="composite" presStyleCnt="0"/>
      <dgm:spPr/>
    </dgm:pt>
    <dgm:pt modelId="{7AB5C762-2123-4019-9F96-E1750E20B62E}" type="pres">
      <dgm:prSet presAssocID="{B513C5C6-3020-444C-84BE-09EC5AC06712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010D99-A992-4E50-A655-F16058AF98F9}" type="pres">
      <dgm:prSet presAssocID="{B513C5C6-3020-444C-84BE-09EC5AC06712}" presName="descendantText" presStyleLbl="alignAcc1" presStyleIdx="1" presStyleCnt="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D9E429-18DD-401D-842F-5E570F5D6B56}" type="pres">
      <dgm:prSet presAssocID="{64B81648-8E5B-4C3B-BA3D-5F19AE42953E}" presName="sp" presStyleCnt="0"/>
      <dgm:spPr/>
    </dgm:pt>
    <dgm:pt modelId="{13E4D19A-0A6D-4338-AC4F-15499ADC22EC}" type="pres">
      <dgm:prSet presAssocID="{1023EC32-6B61-4DD3-A858-D3E4AF61E9AC}" presName="composite" presStyleCnt="0"/>
      <dgm:spPr/>
    </dgm:pt>
    <dgm:pt modelId="{41D27B5D-4946-4C52-8D57-AA1FDA441CA5}" type="pres">
      <dgm:prSet presAssocID="{1023EC32-6B61-4DD3-A858-D3E4AF61E9AC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5653B8-BF68-43B1-86F5-25D3C611B37A}" type="pres">
      <dgm:prSet presAssocID="{1023EC32-6B61-4DD3-A858-D3E4AF61E9AC}" presName="descendantText" presStyleLbl="alignAcc1" presStyleIdx="2" presStyleCnt="5" custLinFactNeighborX="1104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915339-F2C1-4061-8B65-76916915F0FC}" type="pres">
      <dgm:prSet presAssocID="{62104547-21D0-445F-B03D-A0DAE0C8FCB1}" presName="sp" presStyleCnt="0"/>
      <dgm:spPr/>
    </dgm:pt>
    <dgm:pt modelId="{B6D4928C-ECD3-4AED-A9DA-E9811D18746F}" type="pres">
      <dgm:prSet presAssocID="{3A5D3118-4F7F-456E-8227-CCD1086BA787}" presName="composite" presStyleCnt="0"/>
      <dgm:spPr/>
    </dgm:pt>
    <dgm:pt modelId="{A11AC1EA-7C4B-47EF-9C7E-CEB8A51C6FA4}" type="pres">
      <dgm:prSet presAssocID="{3A5D3118-4F7F-456E-8227-CCD1086BA787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D0A532-88F3-43DA-AC32-EA4511194167}" type="pres">
      <dgm:prSet presAssocID="{3A5D3118-4F7F-456E-8227-CCD1086BA787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725327-3FF4-4C06-97AF-82BD2AE007BA}" type="pres">
      <dgm:prSet presAssocID="{6D71155C-AA0E-4531-952E-EAD3A283DD83}" presName="sp" presStyleCnt="0"/>
      <dgm:spPr/>
    </dgm:pt>
    <dgm:pt modelId="{5E46123B-FB29-4B70-A758-2796B4419884}" type="pres">
      <dgm:prSet presAssocID="{F61966F9-62A6-4C8A-A498-2481E091F85D}" presName="composite" presStyleCnt="0"/>
      <dgm:spPr/>
    </dgm:pt>
    <dgm:pt modelId="{516AE16F-B409-4A26-89F8-A081D68A1F67}" type="pres">
      <dgm:prSet presAssocID="{F61966F9-62A6-4C8A-A498-2481E091F85D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7BC961-7810-402B-96DB-168FC6D95762}" type="pres">
      <dgm:prSet presAssocID="{F61966F9-62A6-4C8A-A498-2481E091F85D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E67473-9CAF-4989-A76B-69E7C708D897}" srcId="{3B4C8B3B-283E-49F2-AD39-1BE2CB7434C2}" destId="{B513C5C6-3020-444C-84BE-09EC5AC06712}" srcOrd="1" destOrd="0" parTransId="{82A26284-9943-409F-9700-F75D8245FAA9}" sibTransId="{64B81648-8E5B-4C3B-BA3D-5F19AE42953E}"/>
    <dgm:cxn modelId="{A7714F2A-BD1F-4EF1-A6C7-D76F0A80482D}" type="presOf" srcId="{3A5D3118-4F7F-456E-8227-CCD1086BA787}" destId="{A11AC1EA-7C4B-47EF-9C7E-CEB8A51C6FA4}" srcOrd="0" destOrd="0" presId="urn:microsoft.com/office/officeart/2005/8/layout/chevron2"/>
    <dgm:cxn modelId="{70D54BBF-8EB0-4423-884D-9CD16C3F77A3}" srcId="{3B4C8B3B-283E-49F2-AD39-1BE2CB7434C2}" destId="{CB5A23BE-C680-4689-B604-3488EB3B3AC3}" srcOrd="0" destOrd="0" parTransId="{7D0DC8A6-4CE9-4A3D-954A-FBACB4DE7DB3}" sibTransId="{CCFBD72B-DC03-45C9-9265-15CAA7547502}"/>
    <dgm:cxn modelId="{43978F4E-67D2-4498-9807-F556B350C893}" type="presOf" srcId="{5E6E2C58-2C6C-4115-A436-DB693C5AF8D4}" destId="{8F010D99-A992-4E50-A655-F16058AF98F9}" srcOrd="0" destOrd="0" presId="urn:microsoft.com/office/officeart/2005/8/layout/chevron2"/>
    <dgm:cxn modelId="{A4614B0E-632A-4271-B919-0D3C84C37706}" srcId="{3B4C8B3B-283E-49F2-AD39-1BE2CB7434C2}" destId="{3A5D3118-4F7F-456E-8227-CCD1086BA787}" srcOrd="3" destOrd="0" parTransId="{E15AB79D-FCAC-43EE-BD31-7C0E5855DE7F}" sibTransId="{6D71155C-AA0E-4531-952E-EAD3A283DD83}"/>
    <dgm:cxn modelId="{A568418A-38E0-4EDF-8CB1-6AA4E262856C}" srcId="{CB5A23BE-C680-4689-B604-3488EB3B3AC3}" destId="{7DC2C69A-88DD-420B-8168-EA646393513F}" srcOrd="0" destOrd="0" parTransId="{D458BF10-00BC-4749-85DC-5A7FBADDC93E}" sibTransId="{F60BF732-C3BF-427A-B744-D18547E6F9CD}"/>
    <dgm:cxn modelId="{469F8B36-5F6E-4156-88D7-A69D9798B5E8}" type="presOf" srcId="{D40E0F41-BC70-4A1D-8E00-F33CE1243ACD}" destId="{637BC961-7810-402B-96DB-168FC6D95762}" srcOrd="0" destOrd="0" presId="urn:microsoft.com/office/officeart/2005/8/layout/chevron2"/>
    <dgm:cxn modelId="{EC6A557A-01A7-4844-BFB8-36F5A4A3A126}" srcId="{3B4C8B3B-283E-49F2-AD39-1BE2CB7434C2}" destId="{1023EC32-6B61-4DD3-A858-D3E4AF61E9AC}" srcOrd="2" destOrd="0" parTransId="{F1164BA4-37B7-43C3-B4F1-DDD2F9B09B56}" sibTransId="{62104547-21D0-445F-B03D-A0DAE0C8FCB1}"/>
    <dgm:cxn modelId="{8E81F168-C5AF-4C6E-A1C5-CF1D5CD7310E}" type="presOf" srcId="{CB5A23BE-C680-4689-B604-3488EB3B3AC3}" destId="{52BCA8E1-ABC5-400D-A0B3-B88CFEDAA284}" srcOrd="0" destOrd="0" presId="urn:microsoft.com/office/officeart/2005/8/layout/chevron2"/>
    <dgm:cxn modelId="{85B7D9FF-8955-4CE1-BE4A-A6CBEA7A4F9B}" srcId="{3B4C8B3B-283E-49F2-AD39-1BE2CB7434C2}" destId="{F61966F9-62A6-4C8A-A498-2481E091F85D}" srcOrd="4" destOrd="0" parTransId="{ED103167-0DC0-4DD6-8517-092FF2D554CD}" sibTransId="{BB1FD8C7-717F-4344-8091-164E720C0F4A}"/>
    <dgm:cxn modelId="{BCFCF5E7-05AE-4A4E-823A-F4FECFB5AAA3}" type="presOf" srcId="{D9FC18EF-9160-4CA8-841D-F9662AFB6422}" destId="{E5D0A532-88F3-43DA-AC32-EA4511194167}" srcOrd="0" destOrd="0" presId="urn:microsoft.com/office/officeart/2005/8/layout/chevron2"/>
    <dgm:cxn modelId="{611FF4B7-4F2C-442B-A43F-E74541A94446}" type="presOf" srcId="{B513C5C6-3020-444C-84BE-09EC5AC06712}" destId="{7AB5C762-2123-4019-9F96-E1750E20B62E}" srcOrd="0" destOrd="0" presId="urn:microsoft.com/office/officeart/2005/8/layout/chevron2"/>
    <dgm:cxn modelId="{1D828730-3E16-4DED-9BE8-FC936299D64D}" srcId="{3A5D3118-4F7F-456E-8227-CCD1086BA787}" destId="{D9FC18EF-9160-4CA8-841D-F9662AFB6422}" srcOrd="0" destOrd="0" parTransId="{9D23F7A5-66F2-47E0-ADE3-ED00E48A8E26}" sibTransId="{CA1D010C-2136-45D6-B10F-4A1F8E80B112}"/>
    <dgm:cxn modelId="{9F51B82B-E492-475E-B624-5A444CA22E6B}" type="presOf" srcId="{1023EC32-6B61-4DD3-A858-D3E4AF61E9AC}" destId="{41D27B5D-4946-4C52-8D57-AA1FDA441CA5}" srcOrd="0" destOrd="0" presId="urn:microsoft.com/office/officeart/2005/8/layout/chevron2"/>
    <dgm:cxn modelId="{4F7DF392-BB24-4C4F-A4E3-BD44DD5C5A1F}" type="presOf" srcId="{F61966F9-62A6-4C8A-A498-2481E091F85D}" destId="{516AE16F-B409-4A26-89F8-A081D68A1F67}" srcOrd="0" destOrd="0" presId="urn:microsoft.com/office/officeart/2005/8/layout/chevron2"/>
    <dgm:cxn modelId="{A3151F09-6089-42B0-BD4B-FD10324A662C}" type="presOf" srcId="{77C24FA6-2141-4283-ACD5-B5764B1054CD}" destId="{8A5653B8-BF68-43B1-86F5-25D3C611B37A}" srcOrd="0" destOrd="0" presId="urn:microsoft.com/office/officeart/2005/8/layout/chevron2"/>
    <dgm:cxn modelId="{C166AE59-FD22-40C4-9DD1-235E1C7D70A2}" srcId="{1023EC32-6B61-4DD3-A858-D3E4AF61E9AC}" destId="{77C24FA6-2141-4283-ACD5-B5764B1054CD}" srcOrd="0" destOrd="0" parTransId="{5768ECE1-F41C-42A5-A681-2EDF033A40B2}" sibTransId="{346959FF-DEFB-4973-A07F-97AC79633AD4}"/>
    <dgm:cxn modelId="{4D350DB1-0A4E-45B4-A809-A3F12311779E}" srcId="{B513C5C6-3020-444C-84BE-09EC5AC06712}" destId="{5E6E2C58-2C6C-4115-A436-DB693C5AF8D4}" srcOrd="0" destOrd="0" parTransId="{B8B38B19-6D01-482A-97B7-97761A1BFA68}" sibTransId="{EADB95D1-6488-43EF-9682-DEDC9D620A9B}"/>
    <dgm:cxn modelId="{D3561D95-E06A-4284-A239-5EAEFF16AEC9}" type="presOf" srcId="{7DC2C69A-88DD-420B-8168-EA646393513F}" destId="{C98DA9C1-C28F-451C-B3CC-465387438DA5}" srcOrd="0" destOrd="0" presId="urn:microsoft.com/office/officeart/2005/8/layout/chevron2"/>
    <dgm:cxn modelId="{F369FCB7-3D0B-45C4-8B43-00835306E5E9}" type="presOf" srcId="{3B4C8B3B-283E-49F2-AD39-1BE2CB7434C2}" destId="{233D697A-1417-4D2D-B062-89ECE1EBC9CB}" srcOrd="0" destOrd="0" presId="urn:microsoft.com/office/officeart/2005/8/layout/chevron2"/>
    <dgm:cxn modelId="{A8DB322A-C1B7-4567-A154-415440AB3188}" srcId="{F61966F9-62A6-4C8A-A498-2481E091F85D}" destId="{D40E0F41-BC70-4A1D-8E00-F33CE1243ACD}" srcOrd="0" destOrd="0" parTransId="{BEB5FB67-D889-4A2C-9F71-2568C9391127}" sibTransId="{2371CBC8-FF56-4FBA-A967-9A6EEEC54AD1}"/>
    <dgm:cxn modelId="{58FF9D81-26F3-4E46-A5A2-303AFA8E1346}" type="presParOf" srcId="{233D697A-1417-4D2D-B062-89ECE1EBC9CB}" destId="{82DB6965-B96D-4D94-AAC1-BE01B274DB10}" srcOrd="0" destOrd="0" presId="urn:microsoft.com/office/officeart/2005/8/layout/chevron2"/>
    <dgm:cxn modelId="{C1A843C4-AB25-4C2C-9B3F-5C08C33C9824}" type="presParOf" srcId="{82DB6965-B96D-4D94-AAC1-BE01B274DB10}" destId="{52BCA8E1-ABC5-400D-A0B3-B88CFEDAA284}" srcOrd="0" destOrd="0" presId="urn:microsoft.com/office/officeart/2005/8/layout/chevron2"/>
    <dgm:cxn modelId="{5E3B99A1-C0CF-4BB8-8B24-2242E9D322AA}" type="presParOf" srcId="{82DB6965-B96D-4D94-AAC1-BE01B274DB10}" destId="{C98DA9C1-C28F-451C-B3CC-465387438DA5}" srcOrd="1" destOrd="0" presId="urn:microsoft.com/office/officeart/2005/8/layout/chevron2"/>
    <dgm:cxn modelId="{E755E515-28D8-4399-AE03-B2EB1F0ECB75}" type="presParOf" srcId="{233D697A-1417-4D2D-B062-89ECE1EBC9CB}" destId="{1CD31963-1705-46FD-AA1A-43308133F108}" srcOrd="1" destOrd="0" presId="urn:microsoft.com/office/officeart/2005/8/layout/chevron2"/>
    <dgm:cxn modelId="{CB36C769-C2E7-489B-8B08-B77E14827427}" type="presParOf" srcId="{233D697A-1417-4D2D-B062-89ECE1EBC9CB}" destId="{DB58FC5A-D890-464E-B4BD-D9A5AB3413EF}" srcOrd="2" destOrd="0" presId="urn:microsoft.com/office/officeart/2005/8/layout/chevron2"/>
    <dgm:cxn modelId="{DAE50A03-C0C3-4C94-9ABD-41375D1D68D8}" type="presParOf" srcId="{DB58FC5A-D890-464E-B4BD-D9A5AB3413EF}" destId="{7AB5C762-2123-4019-9F96-E1750E20B62E}" srcOrd="0" destOrd="0" presId="urn:microsoft.com/office/officeart/2005/8/layout/chevron2"/>
    <dgm:cxn modelId="{A306E521-7829-40E1-90EE-1FA56A695E17}" type="presParOf" srcId="{DB58FC5A-D890-464E-B4BD-D9A5AB3413EF}" destId="{8F010D99-A992-4E50-A655-F16058AF98F9}" srcOrd="1" destOrd="0" presId="urn:microsoft.com/office/officeart/2005/8/layout/chevron2"/>
    <dgm:cxn modelId="{67D3EB89-E8AC-4D75-BA3A-B6E95352E33B}" type="presParOf" srcId="{233D697A-1417-4D2D-B062-89ECE1EBC9CB}" destId="{02D9E429-18DD-401D-842F-5E570F5D6B56}" srcOrd="3" destOrd="0" presId="urn:microsoft.com/office/officeart/2005/8/layout/chevron2"/>
    <dgm:cxn modelId="{55D853FF-15C7-4A8F-9FC6-4C688DC4C21D}" type="presParOf" srcId="{233D697A-1417-4D2D-B062-89ECE1EBC9CB}" destId="{13E4D19A-0A6D-4338-AC4F-15499ADC22EC}" srcOrd="4" destOrd="0" presId="urn:microsoft.com/office/officeart/2005/8/layout/chevron2"/>
    <dgm:cxn modelId="{CE53F0C1-247E-41F2-BE90-81A24F64A18B}" type="presParOf" srcId="{13E4D19A-0A6D-4338-AC4F-15499ADC22EC}" destId="{41D27B5D-4946-4C52-8D57-AA1FDA441CA5}" srcOrd="0" destOrd="0" presId="urn:microsoft.com/office/officeart/2005/8/layout/chevron2"/>
    <dgm:cxn modelId="{9F8B7DDA-E3D4-4C7E-82EB-4EEE0653CA6E}" type="presParOf" srcId="{13E4D19A-0A6D-4338-AC4F-15499ADC22EC}" destId="{8A5653B8-BF68-43B1-86F5-25D3C611B37A}" srcOrd="1" destOrd="0" presId="urn:microsoft.com/office/officeart/2005/8/layout/chevron2"/>
    <dgm:cxn modelId="{A6B9A9F1-6461-441F-99D3-F3B1A9902E17}" type="presParOf" srcId="{233D697A-1417-4D2D-B062-89ECE1EBC9CB}" destId="{7B915339-F2C1-4061-8B65-76916915F0FC}" srcOrd="5" destOrd="0" presId="urn:microsoft.com/office/officeart/2005/8/layout/chevron2"/>
    <dgm:cxn modelId="{54F27027-6B71-4D78-A745-510C70E6DC8F}" type="presParOf" srcId="{233D697A-1417-4D2D-B062-89ECE1EBC9CB}" destId="{B6D4928C-ECD3-4AED-A9DA-E9811D18746F}" srcOrd="6" destOrd="0" presId="urn:microsoft.com/office/officeart/2005/8/layout/chevron2"/>
    <dgm:cxn modelId="{01E98C46-EA00-4AE8-89E1-6292F2E78592}" type="presParOf" srcId="{B6D4928C-ECD3-4AED-A9DA-E9811D18746F}" destId="{A11AC1EA-7C4B-47EF-9C7E-CEB8A51C6FA4}" srcOrd="0" destOrd="0" presId="urn:microsoft.com/office/officeart/2005/8/layout/chevron2"/>
    <dgm:cxn modelId="{63108073-CEFE-45EC-86CE-39DAC13FE5D1}" type="presParOf" srcId="{B6D4928C-ECD3-4AED-A9DA-E9811D18746F}" destId="{E5D0A532-88F3-43DA-AC32-EA4511194167}" srcOrd="1" destOrd="0" presId="urn:microsoft.com/office/officeart/2005/8/layout/chevron2"/>
    <dgm:cxn modelId="{07F763AB-63E0-4F3A-BBB2-8DD99A2D2314}" type="presParOf" srcId="{233D697A-1417-4D2D-B062-89ECE1EBC9CB}" destId="{32725327-3FF4-4C06-97AF-82BD2AE007BA}" srcOrd="7" destOrd="0" presId="urn:microsoft.com/office/officeart/2005/8/layout/chevron2"/>
    <dgm:cxn modelId="{E9292F36-6D55-4CEA-923A-D94627964A85}" type="presParOf" srcId="{233D697A-1417-4D2D-B062-89ECE1EBC9CB}" destId="{5E46123B-FB29-4B70-A758-2796B4419884}" srcOrd="8" destOrd="0" presId="urn:microsoft.com/office/officeart/2005/8/layout/chevron2"/>
    <dgm:cxn modelId="{DFA1CAEE-7F67-4D52-8AEE-2A1BC1DEF6AF}" type="presParOf" srcId="{5E46123B-FB29-4B70-A758-2796B4419884}" destId="{516AE16F-B409-4A26-89F8-A081D68A1F67}" srcOrd="0" destOrd="0" presId="urn:microsoft.com/office/officeart/2005/8/layout/chevron2"/>
    <dgm:cxn modelId="{B2C131A1-1065-45CC-8670-0294C9CA008D}" type="presParOf" srcId="{5E46123B-FB29-4B70-A758-2796B4419884}" destId="{637BC961-7810-402B-96DB-168FC6D9576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57D3D7-D343-4994-A457-8B09ADCD7796}">
      <dsp:nvSpPr>
        <dsp:cNvPr id="0" name=""/>
        <dsp:cNvSpPr/>
      </dsp:nvSpPr>
      <dsp:spPr>
        <a:xfrm>
          <a:off x="0" y="0"/>
          <a:ext cx="11401169" cy="228464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Cambria" panose="02040503050406030204" pitchFamily="18" charset="0"/>
            </a:rPr>
            <a:t>Подготовка ППЭ к проведению экзамена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Cambria" panose="02040503050406030204" pitchFamily="18" charset="0"/>
            </a:rPr>
            <a:t>за 4-5 рабочих дней до экзамена</a:t>
          </a:r>
          <a:endParaRPr lang="ru-RU" sz="2800" kern="1200" dirty="0">
            <a:latin typeface="Cambria" panose="02040503050406030204" pitchFamily="18" charset="0"/>
          </a:endParaRPr>
        </a:p>
      </dsp:txBody>
      <dsp:txXfrm>
        <a:off x="0" y="0"/>
        <a:ext cx="9069689" cy="2284644"/>
      </dsp:txXfrm>
    </dsp:sp>
    <dsp:sp modelId="{6E939D14-33C1-4B53-94B8-8E51F4D05A36}">
      <dsp:nvSpPr>
        <dsp:cNvPr id="0" name=""/>
        <dsp:cNvSpPr/>
      </dsp:nvSpPr>
      <dsp:spPr>
        <a:xfrm>
          <a:off x="423043" y="2665417"/>
          <a:ext cx="11401169" cy="228464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Cambria" panose="02040503050406030204" pitchFamily="18" charset="0"/>
            </a:rPr>
            <a:t>Контроль технической готовности ППЭ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latin typeface="Cambria" panose="02040503050406030204" pitchFamily="18" charset="0"/>
            </a:rPr>
            <a:t> за 1 рабочий день до экзамена</a:t>
          </a:r>
          <a:endParaRPr lang="ru-RU" sz="2800" b="0" kern="1200" dirty="0">
            <a:latin typeface="Cambria" panose="02040503050406030204" pitchFamily="18" charset="0"/>
          </a:endParaRPr>
        </a:p>
      </dsp:txBody>
      <dsp:txXfrm>
        <a:off x="423043" y="2665417"/>
        <a:ext cx="8910164" cy="2284644"/>
      </dsp:txXfrm>
    </dsp:sp>
    <dsp:sp modelId="{BCD9187F-E0E1-4A7C-A6F1-E32EDE8E9192}">
      <dsp:nvSpPr>
        <dsp:cNvPr id="0" name=""/>
        <dsp:cNvSpPr/>
      </dsp:nvSpPr>
      <dsp:spPr>
        <a:xfrm>
          <a:off x="1012316" y="5330835"/>
          <a:ext cx="11401169" cy="228464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0" kern="1200" dirty="0" smtClean="0">
              <a:latin typeface="Cambria" panose="02040503050406030204" pitchFamily="18" charset="0"/>
            </a:rPr>
            <a:t>Подготовка к экзамену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i="0" kern="1200" dirty="0" smtClean="0">
              <a:latin typeface="Cambria" panose="02040503050406030204" pitchFamily="18" charset="0"/>
            </a:rPr>
            <a:t>день экзамена</a:t>
          </a:r>
          <a:endParaRPr lang="ru-RU" sz="3200" b="0" i="0" kern="1200" dirty="0">
            <a:latin typeface="Cambria" panose="02040503050406030204" pitchFamily="18" charset="0"/>
          </a:endParaRPr>
        </a:p>
      </dsp:txBody>
      <dsp:txXfrm>
        <a:off x="1012316" y="5330835"/>
        <a:ext cx="8910164" cy="2284644"/>
      </dsp:txXfrm>
    </dsp:sp>
    <dsp:sp modelId="{F6CC42C2-4884-41CB-939E-655C28914F76}">
      <dsp:nvSpPr>
        <dsp:cNvPr id="0" name=""/>
        <dsp:cNvSpPr/>
      </dsp:nvSpPr>
      <dsp:spPr>
        <a:xfrm>
          <a:off x="9356654" y="1732521"/>
          <a:ext cx="1485018" cy="1485018"/>
        </a:xfrm>
        <a:prstGeom prst="downArrow">
          <a:avLst>
            <a:gd name="adj1" fmla="val 55000"/>
            <a:gd name="adj2" fmla="val 45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9356654" y="1732521"/>
        <a:ext cx="1485018" cy="1485018"/>
      </dsp:txXfrm>
    </dsp:sp>
    <dsp:sp modelId="{3ACCEC2A-956E-40DA-A61E-A091EDAEFC20}">
      <dsp:nvSpPr>
        <dsp:cNvPr id="0" name=""/>
        <dsp:cNvSpPr/>
      </dsp:nvSpPr>
      <dsp:spPr>
        <a:xfrm>
          <a:off x="10173047" y="4382708"/>
          <a:ext cx="1485018" cy="1485018"/>
        </a:xfrm>
        <a:prstGeom prst="downArrow">
          <a:avLst>
            <a:gd name="adj1" fmla="val 55000"/>
            <a:gd name="adj2" fmla="val 45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10173047" y="4382708"/>
        <a:ext cx="1485018" cy="148501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2BCA8E1-ABC5-400D-A0B3-B88CFEDAA284}">
      <dsp:nvSpPr>
        <dsp:cNvPr id="0" name=""/>
        <dsp:cNvSpPr/>
      </dsp:nvSpPr>
      <dsp:spPr>
        <a:xfrm rot="5400000">
          <a:off x="-180242" y="182627"/>
          <a:ext cx="1201614" cy="841130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1</a:t>
          </a:r>
          <a:endParaRPr lang="ru-RU" sz="2300" kern="1200" dirty="0"/>
        </a:p>
      </dsp:txBody>
      <dsp:txXfrm rot="5400000">
        <a:off x="-180242" y="182627"/>
        <a:ext cx="1201614" cy="841130"/>
      </dsp:txXfrm>
    </dsp:sp>
    <dsp:sp modelId="{C98DA9C1-C28F-451C-B3CC-465387438DA5}">
      <dsp:nvSpPr>
        <dsp:cNvPr id="0" name=""/>
        <dsp:cNvSpPr/>
      </dsp:nvSpPr>
      <dsp:spPr>
        <a:xfrm rot="5400000">
          <a:off x="6364620" y="-5521105"/>
          <a:ext cx="781049" cy="11828030"/>
        </a:xfrm>
        <a:prstGeom prst="round2SameRect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Cambria" panose="02040503050406030204" pitchFamily="18" charset="0"/>
              <a:cs typeface="Times New Roman" panose="02020603050405020304" pitchFamily="18" charset="0"/>
            </a:rPr>
            <a:t>Получение электронных носителей с ИК</a:t>
          </a:r>
          <a:endParaRPr lang="ru-RU" sz="2400" kern="1200" dirty="0"/>
        </a:p>
      </dsp:txBody>
      <dsp:txXfrm rot="5400000">
        <a:off x="6364620" y="-5521105"/>
        <a:ext cx="781049" cy="11828030"/>
      </dsp:txXfrm>
    </dsp:sp>
    <dsp:sp modelId="{7AB5C762-2123-4019-9F96-E1750E20B62E}">
      <dsp:nvSpPr>
        <dsp:cNvPr id="0" name=""/>
        <dsp:cNvSpPr/>
      </dsp:nvSpPr>
      <dsp:spPr>
        <a:xfrm rot="5400000">
          <a:off x="-180242" y="1268239"/>
          <a:ext cx="1201614" cy="841130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2</a:t>
          </a:r>
          <a:endParaRPr lang="ru-RU" sz="2300" kern="1200" dirty="0"/>
        </a:p>
      </dsp:txBody>
      <dsp:txXfrm rot="5400000">
        <a:off x="-180242" y="1268239"/>
        <a:ext cx="1201614" cy="841130"/>
      </dsp:txXfrm>
    </dsp:sp>
    <dsp:sp modelId="{8F010D99-A992-4E50-A655-F16058AF98F9}">
      <dsp:nvSpPr>
        <dsp:cNvPr id="0" name=""/>
        <dsp:cNvSpPr/>
      </dsp:nvSpPr>
      <dsp:spPr>
        <a:xfrm rot="5400000">
          <a:off x="6364620" y="-4435493"/>
          <a:ext cx="781049" cy="118280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Cambria" panose="02040503050406030204" pitchFamily="18" charset="0"/>
              <a:cs typeface="Times New Roman" panose="02020603050405020304" pitchFamily="18" charset="0"/>
            </a:rPr>
            <a:t>Инструктаж участников по процедуре проведения экзамена и заполнению бланков регистрации</a:t>
          </a:r>
          <a:endParaRPr lang="ru-RU" sz="2400" kern="1200" dirty="0">
            <a:latin typeface="Cambria" panose="02040503050406030204" pitchFamily="18" charset="0"/>
            <a:cs typeface="Times New Roman" panose="02020603050405020304" pitchFamily="18" charset="0"/>
          </a:endParaRPr>
        </a:p>
      </dsp:txBody>
      <dsp:txXfrm rot="5400000">
        <a:off x="6364620" y="-4435493"/>
        <a:ext cx="781049" cy="11828030"/>
      </dsp:txXfrm>
    </dsp:sp>
    <dsp:sp modelId="{41D27B5D-4946-4C52-8D57-AA1FDA441CA5}">
      <dsp:nvSpPr>
        <dsp:cNvPr id="0" name=""/>
        <dsp:cNvSpPr/>
      </dsp:nvSpPr>
      <dsp:spPr>
        <a:xfrm rot="5400000">
          <a:off x="-180242" y="2353850"/>
          <a:ext cx="1201614" cy="841130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3</a:t>
          </a:r>
          <a:endParaRPr lang="ru-RU" sz="2300" kern="1200" dirty="0"/>
        </a:p>
      </dsp:txBody>
      <dsp:txXfrm rot="5400000">
        <a:off x="-180242" y="2353850"/>
        <a:ext cx="1201614" cy="841130"/>
      </dsp:txXfrm>
    </dsp:sp>
    <dsp:sp modelId="{8A5653B8-BF68-43B1-86F5-25D3C611B37A}">
      <dsp:nvSpPr>
        <dsp:cNvPr id="0" name=""/>
        <dsp:cNvSpPr/>
      </dsp:nvSpPr>
      <dsp:spPr>
        <a:xfrm rot="5400000">
          <a:off x="6364620" y="-3349881"/>
          <a:ext cx="781049" cy="118280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Cambria" panose="02040503050406030204" pitchFamily="18" charset="0"/>
            </a:rPr>
            <a:t>Выдача участникам  ИК (бланков регистрации)</a:t>
          </a:r>
          <a:endParaRPr lang="ru-RU" sz="2400" kern="1200" dirty="0">
            <a:latin typeface="Cambria" panose="02040503050406030204" pitchFamily="18" charset="0"/>
          </a:endParaRPr>
        </a:p>
      </dsp:txBody>
      <dsp:txXfrm rot="5400000">
        <a:off x="6364620" y="-3349881"/>
        <a:ext cx="781049" cy="11828030"/>
      </dsp:txXfrm>
    </dsp:sp>
    <dsp:sp modelId="{A11AC1EA-7C4B-47EF-9C7E-CEB8A51C6FA4}">
      <dsp:nvSpPr>
        <dsp:cNvPr id="0" name=""/>
        <dsp:cNvSpPr/>
      </dsp:nvSpPr>
      <dsp:spPr>
        <a:xfrm rot="5400000">
          <a:off x="-180242" y="3439462"/>
          <a:ext cx="1201614" cy="841130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4</a:t>
          </a:r>
          <a:endParaRPr lang="ru-RU" sz="2300" kern="1200" dirty="0"/>
        </a:p>
      </dsp:txBody>
      <dsp:txXfrm rot="5400000">
        <a:off x="-180242" y="3439462"/>
        <a:ext cx="1201614" cy="841130"/>
      </dsp:txXfrm>
    </dsp:sp>
    <dsp:sp modelId="{E5D0A532-88F3-43DA-AC32-EA4511194167}">
      <dsp:nvSpPr>
        <dsp:cNvPr id="0" name=""/>
        <dsp:cNvSpPr/>
      </dsp:nvSpPr>
      <dsp:spPr>
        <a:xfrm rot="5400000">
          <a:off x="6364620" y="-2264270"/>
          <a:ext cx="781049" cy="118280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Cambria" panose="02040503050406030204" pitchFamily="18" charset="0"/>
            </a:rPr>
            <a:t>Заполнение бланка регистрации</a:t>
          </a:r>
          <a:endParaRPr lang="ru-RU" sz="2400" kern="1200" dirty="0">
            <a:latin typeface="Cambria" panose="02040503050406030204" pitchFamily="18" charset="0"/>
          </a:endParaRPr>
        </a:p>
      </dsp:txBody>
      <dsp:txXfrm rot="5400000">
        <a:off x="6364620" y="-2264270"/>
        <a:ext cx="781049" cy="11828030"/>
      </dsp:txXfrm>
    </dsp:sp>
    <dsp:sp modelId="{516AE16F-B409-4A26-89F8-A081D68A1F67}">
      <dsp:nvSpPr>
        <dsp:cNvPr id="0" name=""/>
        <dsp:cNvSpPr/>
      </dsp:nvSpPr>
      <dsp:spPr>
        <a:xfrm rot="5400000">
          <a:off x="-180242" y="4525074"/>
          <a:ext cx="1201614" cy="841130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5</a:t>
          </a:r>
          <a:endParaRPr lang="ru-RU" sz="2300" kern="1200" dirty="0"/>
        </a:p>
      </dsp:txBody>
      <dsp:txXfrm rot="5400000">
        <a:off x="-180242" y="4525074"/>
        <a:ext cx="1201614" cy="841130"/>
      </dsp:txXfrm>
    </dsp:sp>
    <dsp:sp modelId="{637BC961-7810-402B-96DB-168FC6D95762}">
      <dsp:nvSpPr>
        <dsp:cNvPr id="0" name=""/>
        <dsp:cNvSpPr/>
      </dsp:nvSpPr>
      <dsp:spPr>
        <a:xfrm rot="5400000">
          <a:off x="6364620" y="-1178658"/>
          <a:ext cx="781049" cy="1182803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Cambria" panose="02040503050406030204" pitchFamily="18" charset="0"/>
            </a:rPr>
            <a:t>Ожидание очереди сдачи экзамена</a:t>
          </a:r>
          <a:endParaRPr lang="ru-RU" sz="2400" kern="1200" dirty="0">
            <a:solidFill>
              <a:srgbClr val="FF0000"/>
            </a:solidFill>
            <a:latin typeface="Cambria" panose="02040503050406030204" pitchFamily="18" charset="0"/>
          </a:endParaRPr>
        </a:p>
      </dsp:txBody>
      <dsp:txXfrm rot="5400000">
        <a:off x="6364620" y="-1178658"/>
        <a:ext cx="781049" cy="118280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A9185-A5A5-4219-AF1C-7FB88DA23074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4738" y="685800"/>
            <a:ext cx="4708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1505F-5072-486E-A9A7-CBDDFDE02A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0862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EE7-8AE0-4186-8B96-55A43CD927B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2873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EE7-8AE0-4186-8B96-55A43CD927B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229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EE7-8AE0-4186-8B96-55A43CD927B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7947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EE7-8AE0-4186-8B96-55A43CD927B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657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676D-2CFB-452F-97DE-067E3881021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4036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4738" y="685800"/>
            <a:ext cx="4708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2FEE7-8AE0-4186-8B96-55A43CD927B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21771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5151" y="3146878"/>
            <a:ext cx="13658374" cy="2507550"/>
          </a:xfrm>
        </p:spPr>
        <p:txBody>
          <a:bodyPr/>
          <a:lstStyle>
            <a:lvl1pPr>
              <a:defRPr b="1"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93572" y="6912982"/>
            <a:ext cx="7275103" cy="19036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93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8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380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1733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9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760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5533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346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14247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246010" y="4017056"/>
            <a:ext cx="11507210" cy="2323410"/>
          </a:xfrm>
        </p:spPr>
        <p:txBody>
          <a:bodyPr anchor="t"/>
          <a:lstStyle>
            <a:lvl1pPr algn="l">
              <a:defRPr sz="69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3478931" y="0"/>
            <a:ext cx="12527367" cy="1795743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890989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бщий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485" y="-31141"/>
            <a:ext cx="12968813" cy="1826884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0493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нов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485" y="-31141"/>
            <a:ext cx="12968813" cy="1826884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1197814" y="10711837"/>
            <a:ext cx="4049250" cy="806546"/>
          </a:xfrm>
          <a:prstGeom prst="rect">
            <a:avLst/>
          </a:prstGeom>
          <a:noFill/>
        </p:spPr>
        <p:txBody>
          <a:bodyPr wrap="square" lIns="158667" tIns="79333" rIns="158667" bIns="79333" rtlCol="0">
            <a:spAutoFit/>
          </a:bodyPr>
          <a:lstStyle/>
          <a:p>
            <a:pPr algn="r"/>
            <a: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вновь привлекаемых специалистов</a:t>
            </a:r>
            <a:endParaRPr lang="ru-RU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1823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пытн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7485" y="-31141"/>
            <a:ext cx="12968813" cy="1826884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197814" y="10711837"/>
            <a:ext cx="4049250" cy="806546"/>
          </a:xfrm>
          <a:prstGeom prst="rect">
            <a:avLst/>
          </a:prstGeom>
          <a:noFill/>
        </p:spPr>
        <p:txBody>
          <a:bodyPr wrap="square" lIns="158667" tIns="79333" rIns="158667" bIns="79333" rtlCol="0">
            <a:spAutoFit/>
          </a:bodyPr>
          <a:lstStyle/>
          <a:p>
            <a:pPr algn="r"/>
            <a: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имеющих </a:t>
            </a:r>
            <a:b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2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опыт специалистов</a:t>
            </a:r>
            <a:endParaRPr lang="ru-RU" sz="2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7951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434" y="468474"/>
            <a:ext cx="14461808" cy="1949715"/>
          </a:xfrm>
          <a:prstGeom prst="rect">
            <a:avLst/>
          </a:prstGeom>
        </p:spPr>
        <p:txBody>
          <a:bodyPr vert="horz" lIns="158667" tIns="79333" rIns="158667" bIns="7933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2"/>
            <a:ext cx="14461808" cy="7720329"/>
          </a:xfrm>
          <a:prstGeom prst="rect">
            <a:avLst/>
          </a:prstGeom>
        </p:spPr>
        <p:txBody>
          <a:bodyPr vert="horz" lIns="158667" tIns="79333" rIns="158667" bIns="7933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1"/>
            <a:ext cx="3749358" cy="622826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1"/>
            <a:ext cx="5088414" cy="622826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1"/>
            <a:ext cx="3749358" cy="622826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391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1586667" rtl="0" eaLnBrk="1" latinLnBrk="0" hangingPunct="1">
        <a:spcBef>
          <a:spcPct val="0"/>
        </a:spcBef>
        <a:buNone/>
        <a:defRPr sz="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95000" indent="-595000" algn="l" defTabSz="1586667" rtl="0" eaLnBrk="1" latinLnBrk="0" hangingPunct="1">
        <a:spcBef>
          <a:spcPct val="20000"/>
        </a:spcBef>
        <a:buFont typeface="Arial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289167" indent="-495833" algn="l" defTabSz="1586667" rtl="0" eaLnBrk="1" latinLnBrk="0" hangingPunct="1">
        <a:spcBef>
          <a:spcPct val="20000"/>
        </a:spcBef>
        <a:buFont typeface="Arial" pitchFamily="34" charset="0"/>
        <a:buChar char="–"/>
        <a:defRPr sz="4900" kern="1200">
          <a:solidFill>
            <a:schemeClr val="tx1"/>
          </a:solidFill>
          <a:latin typeface="+mn-lt"/>
          <a:ea typeface="+mn-ea"/>
          <a:cs typeface="+mn-cs"/>
        </a:defRPr>
      </a:lvl2pPr>
      <a:lvl3pPr marL="1983334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2776667" indent="-396667" algn="l" defTabSz="1586667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4pPr>
      <a:lvl5pPr marL="3570000" indent="-396667" algn="l" defTabSz="1586667" rtl="0" eaLnBrk="1" latinLnBrk="0" hangingPunct="1">
        <a:spcBef>
          <a:spcPct val="20000"/>
        </a:spcBef>
        <a:buFont typeface="Arial" pitchFamily="34" charset="0"/>
        <a:buChar char="»"/>
        <a:defRPr sz="3500" kern="1200">
          <a:solidFill>
            <a:schemeClr val="tx1"/>
          </a:solidFill>
          <a:latin typeface="+mn-lt"/>
          <a:ea typeface="+mn-ea"/>
          <a:cs typeface="+mn-cs"/>
        </a:defRPr>
      </a:lvl5pPr>
      <a:lvl6pPr marL="4363334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6pPr>
      <a:lvl7pPr marL="5156667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7pPr>
      <a:lvl8pPr marL="5950001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8pPr>
      <a:lvl9pPr marL="6743334" indent="-396667" algn="l" defTabSz="158666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93333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586667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380000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173334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966667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760001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553334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346668" algn="l" defTabSz="1586667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jpeg"/><Relationship Id="rId4" Type="http://schemas.openxmlformats.org/officeDocument/2006/relationships/image" Target="../media/image20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Arial" charset="0"/>
                <a:cs typeface="Arial" charset="0"/>
              </a:rPr>
              <a:t>Подготовка лиц, </a:t>
            </a:r>
            <a:br>
              <a:rPr lang="ru-RU" sz="3600" dirty="0" smtClean="0">
                <a:latin typeface="Arial" charset="0"/>
                <a:cs typeface="Arial" charset="0"/>
              </a:rPr>
            </a:br>
            <a:r>
              <a:rPr lang="ru-RU" sz="3600" dirty="0" smtClean="0">
                <a:latin typeface="Arial" charset="0"/>
                <a:cs typeface="Arial" charset="0"/>
              </a:rPr>
              <a:t>задействованных при проведении государственной итоговой аттестации по образовательным программам среднего общего образования в пункте проведения экзаменов (член ГЭК)</a:t>
            </a:r>
            <a:endParaRPr lang="ru-RU" sz="3600" dirty="0">
              <a:solidFill>
                <a:srgbClr val="006AB3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subTitle" idx="1"/>
          </p:nvPr>
        </p:nvSpPr>
        <p:spPr>
          <a:xfrm>
            <a:off x="8793572" y="6802146"/>
            <a:ext cx="7275103" cy="1903658"/>
          </a:xfrm>
        </p:spPr>
        <p:txBody>
          <a:bodyPr>
            <a:normAutofit fontScale="90000" lnSpcReduction="10000"/>
          </a:bodyPr>
          <a:lstStyle/>
          <a:p>
            <a:r>
              <a:rPr lang="ru-RU" sz="2700" b="1" dirty="0" smtClean="0">
                <a:solidFill>
                  <a:schemeClr val="bg1"/>
                </a:solidFill>
              </a:rPr>
              <a:t>Особенности проведения ЕГЭ </a:t>
            </a:r>
            <a:br>
              <a:rPr lang="ru-RU" sz="2700" b="1" dirty="0" smtClean="0">
                <a:solidFill>
                  <a:schemeClr val="bg1"/>
                </a:solidFill>
              </a:rPr>
            </a:br>
            <a:r>
              <a:rPr lang="ru-RU" sz="2700" b="1" dirty="0" smtClean="0">
                <a:solidFill>
                  <a:schemeClr val="bg1"/>
                </a:solidFill>
              </a:rPr>
              <a:t>по </a:t>
            </a:r>
            <a:r>
              <a:rPr lang="ru-RU" sz="2700" b="1" dirty="0">
                <a:solidFill>
                  <a:schemeClr val="bg1"/>
                </a:solidFill>
              </a:rPr>
              <a:t>иностранным языкам </a:t>
            </a:r>
            <a:r>
              <a:rPr lang="ru-RU" sz="2700" b="1" dirty="0" smtClean="0">
                <a:solidFill>
                  <a:schemeClr val="bg1"/>
                </a:solidFill>
              </a:rPr>
              <a:t/>
            </a:r>
            <a:br>
              <a:rPr lang="ru-RU" sz="2700" b="1" dirty="0" smtClean="0">
                <a:solidFill>
                  <a:schemeClr val="bg1"/>
                </a:solidFill>
              </a:rPr>
            </a:br>
            <a:r>
              <a:rPr lang="ru-RU" sz="2700" b="1" dirty="0" smtClean="0">
                <a:solidFill>
                  <a:schemeClr val="bg1"/>
                </a:solidFill>
              </a:rPr>
              <a:t>(</a:t>
            </a:r>
            <a:r>
              <a:rPr lang="ru-RU" sz="2700" b="1" dirty="0">
                <a:solidFill>
                  <a:schemeClr val="bg1"/>
                </a:solidFill>
              </a:rPr>
              <a:t>раздел «Говорение</a:t>
            </a:r>
            <a:r>
              <a:rPr lang="ru-RU" sz="2700" b="1" dirty="0" smtClean="0">
                <a:solidFill>
                  <a:schemeClr val="bg1"/>
                </a:solidFill>
              </a:rPr>
              <a:t>»)</a:t>
            </a:r>
          </a:p>
          <a:p>
            <a:r>
              <a:rPr lang="ru-RU" sz="2700" b="1" dirty="0">
                <a:solidFill>
                  <a:schemeClr val="bg1"/>
                </a:solidFill>
              </a:rPr>
              <a:t/>
            </a:r>
            <a:br>
              <a:rPr lang="ru-RU" sz="2700" b="1" dirty="0">
                <a:solidFill>
                  <a:schemeClr val="bg1"/>
                </a:solidFill>
              </a:rPr>
            </a:br>
            <a:r>
              <a:rPr lang="ru-RU" sz="2500" b="1" dirty="0" smtClean="0">
                <a:solidFill>
                  <a:schemeClr val="bg1"/>
                </a:solidFill>
              </a:rPr>
              <a:t>Лекционное занятие</a:t>
            </a:r>
            <a:endParaRPr lang="ru-RU" sz="2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886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9268691" y="2088852"/>
            <a:ext cx="6357990" cy="68120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77704" tIns="88852" rIns="177704" bIns="88852">
            <a:spAutoFit/>
          </a:bodyPr>
          <a:lstStyle/>
          <a:p>
            <a:pPr lvl="0" algn="ctr"/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!!!Важно!</a:t>
            </a:r>
          </a:p>
          <a:p>
            <a:pPr lvl="0" algn="ctr"/>
            <a:r>
              <a:rPr lang="ru-RU" sz="25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удостоверяется подписью</a:t>
            </a:r>
          </a:p>
          <a:p>
            <a:pPr marL="555327" indent="-555327">
              <a:buFont typeface="Wingdings" panose="05000000000000000000" pitchFamily="2" charset="2"/>
              <a:buChar char="ü"/>
            </a:pPr>
            <a:r>
              <a:rPr lang="ru-RU" sz="25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технического специалиста</a:t>
            </a:r>
          </a:p>
          <a:p>
            <a:pPr marL="555327" indent="-555327">
              <a:buFont typeface="Wingdings" panose="05000000000000000000" pitchFamily="2" charset="2"/>
              <a:buChar char="ü"/>
            </a:pPr>
            <a:r>
              <a:rPr lang="ru-RU" sz="25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 ППЭ</a:t>
            </a:r>
          </a:p>
          <a:p>
            <a:pPr marL="555327" indent="-555327">
              <a:buFont typeface="Wingdings" panose="05000000000000000000" pitchFamily="2" charset="2"/>
              <a:buChar char="ü"/>
            </a:pPr>
            <a:r>
              <a:rPr lang="ru-RU" sz="25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члена ГЭК</a:t>
            </a:r>
          </a:p>
          <a:p>
            <a:pPr lvl="0" algn="ctr"/>
            <a:endParaRPr lang="ru-RU" sz="27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7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7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7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7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7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7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7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7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7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7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13577" y="2088853"/>
            <a:ext cx="8721758" cy="2700642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77704" tIns="88852" rIns="177704" bIns="88852">
            <a:spAutoFit/>
          </a:bodyPr>
          <a:lstStyle/>
          <a:p>
            <a:pPr algn="ctr">
              <a:spcBef>
                <a:spcPts val="1943"/>
              </a:spcBef>
              <a:spcAft>
                <a:spcPts val="1943"/>
              </a:spcAft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Подтвердить готовность аудиторий проведения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сдаче экзамена</a:t>
            </a:r>
          </a:p>
          <a:p>
            <a:pPr marL="555327" indent="-555327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криптозащиты в штабе ППЭ и на всех рабочих местах участников ЕГЭ </a:t>
            </a:r>
          </a:p>
          <a:p>
            <a:pPr marL="555327" indent="-555327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осуществить авторизацию на специализированном федеральном портале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13577" y="5094813"/>
            <a:ext cx="8721758" cy="1679850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77704" tIns="88852" rIns="177704" bIns="88852">
            <a:spAutoFit/>
          </a:bodyPr>
          <a:lstStyle/>
          <a:p>
            <a:pPr algn="ctr">
              <a:spcBef>
                <a:spcPts val="1943"/>
              </a:spcBef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Произвести контроль:</a:t>
            </a:r>
          </a:p>
          <a:p>
            <a:pPr algn="ctr">
              <a:lnSpc>
                <a:spcPts val="875"/>
              </a:lnSpc>
            </a:pP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5327" indent="-555327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аудиозаписи на рабочих местах участников ЕГЭ</a:t>
            </a:r>
          </a:p>
          <a:p>
            <a:pPr marL="555327" indent="-555327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отображения электронных КИМ</a:t>
            </a:r>
          </a:p>
          <a:p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3578" y="8960847"/>
            <a:ext cx="15213104" cy="1838868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77704" tIns="88852" rIns="177704" bIns="88852" rtlCol="0">
            <a:spAutoFit/>
          </a:bodyPr>
          <a:lstStyle/>
          <a:p>
            <a:pPr marL="333196" indent="-333196">
              <a:spcBef>
                <a:spcPts val="1943"/>
              </a:spcBef>
              <a:spcAft>
                <a:spcPts val="1943"/>
              </a:spcAft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станции записи ответов сформировать отчет с кодом активации экзамена для ответственного организатора в соответствующей аудитории</a:t>
            </a:r>
          </a:p>
          <a:p>
            <a:pPr marL="333196" indent="-333196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Выполнить тиражирование краткой инструкции по использованию станции записи устных ответов </a:t>
            </a:r>
          </a:p>
          <a:p>
            <a:pPr>
              <a:spcAft>
                <a:spcPts val="1943"/>
              </a:spcAft>
            </a:pPr>
            <a:r>
              <a:rPr lang="ru-RU" sz="23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по количеству участников ЕГЭ в ППЭ</a:t>
            </a:r>
          </a:p>
        </p:txBody>
      </p:sp>
      <p:sp>
        <p:nvSpPr>
          <p:cNvPr id="26" name="Rectangle 2"/>
          <p:cNvSpPr txBox="1">
            <a:spLocks noChangeArrowheads="1"/>
          </p:cNvSpPr>
          <p:nvPr/>
        </p:nvSpPr>
        <p:spPr>
          <a:xfrm>
            <a:off x="3068664" y="207808"/>
            <a:ext cx="12770603" cy="1426716"/>
          </a:xfrm>
          <a:prstGeom prst="rect">
            <a:avLst/>
          </a:prstGeom>
        </p:spPr>
        <p:txBody>
          <a:bodyPr lIns="177704" tIns="88852" rIns="177704" bIns="88852"/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Подготовка экзамена. </a:t>
            </a:r>
            <a:r>
              <a:rPr lang="ru-RU" sz="4000" dirty="0" smtClean="0">
                <a:solidFill>
                  <a:srgbClr val="ED1C24"/>
                </a:solidFill>
                <a:latin typeface="Arial" pitchFamily="34" charset="0"/>
                <a:ea typeface="+mj-ea"/>
                <a:cs typeface="Arial" pitchFamily="34" charset="0"/>
              </a:rPr>
              <a:t>Контроль</a:t>
            </a: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технической готовности ППЭ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(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за день до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экзамена)</a:t>
            </a:r>
            <a:endParaRPr lang="en-US" sz="4000" dirty="0">
              <a:solidFill>
                <a:srgbClr val="FF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3577" y="7079981"/>
            <a:ext cx="8721758" cy="1561869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77704" tIns="88852" rIns="177704" bIns="88852">
            <a:spAutoFit/>
          </a:bodyPr>
          <a:lstStyle/>
          <a:p>
            <a:pPr algn="ctr">
              <a:spcBef>
                <a:spcPts val="1943"/>
              </a:spcBef>
              <a:spcAft>
                <a:spcPts val="1943"/>
              </a:spcAft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Подтвердить готовность аудиторий подготовки</a:t>
            </a:r>
          </a:p>
          <a:p>
            <a:pPr marL="555327" indent="-555327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работоспособность </a:t>
            </a:r>
            <a:r>
              <a:rPr lang="ru-RU" sz="23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токена</a:t>
            </a:r>
            <a:r>
              <a:rPr lang="ru-RU" sz="23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члена ГЭК</a:t>
            </a:r>
          </a:p>
          <a:p>
            <a:pPr marL="555327" indent="-555327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тестовой печати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441" y="4447310"/>
            <a:ext cx="6116443" cy="43141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81046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Click="0" advTm="4000"/>
    </mc:Choice>
    <mc:Fallback>
      <p:transition advClick="0" advTm="4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одержимое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23647" y="185981"/>
            <a:ext cx="12456607" cy="1642820"/>
          </a:xfrm>
          <a:prstGeom prst="rect">
            <a:avLst/>
          </a:prstGeom>
        </p:spPr>
        <p:txBody>
          <a:bodyPr lIns="177704" tIns="88852" rIns="177704" bIns="88852"/>
          <a:lstStyle/>
          <a:p>
            <a:pPr algn="ctr">
              <a:spcBef>
                <a:spcPct val="0"/>
              </a:spcBef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Проведение экзамена. Действия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члена ГЭК в день экзамена </a:t>
            </a:r>
          </a:p>
        </p:txBody>
      </p:sp>
      <p:pic>
        <p:nvPicPr>
          <p:cNvPr id="2050" name="Picture 2" descr="http://habrastorage.org/getpro/habr/post_images/d61/aa0/f19/d61aa0f19c311649659f925b448adf9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8335" y="4242997"/>
            <a:ext cx="2091622" cy="19336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21612" y="2082348"/>
            <a:ext cx="10616806" cy="1719952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77704" tIns="88852" rIns="177704" bIns="88852" rtlCol="0" anchor="ctr"/>
          <a:lstStyle/>
          <a:p>
            <a:pPr algn="ctr">
              <a:spcAft>
                <a:spcPts val="1943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экзаменационные материалы 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доставить в ППЭ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1612" y="4242995"/>
            <a:ext cx="10616806" cy="1719952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77704" tIns="88852" rIns="177704" bIns="88852" rtlCol="0" anchor="ctr"/>
          <a:lstStyle/>
          <a:p>
            <a:pPr algn="ctr">
              <a:spcAft>
                <a:spcPts val="1943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Прибыть в ППЭ и иметь при себе ключ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шифрования члена ГЭК, записанный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защищенном внешнем носителе-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токене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1810" y="6403643"/>
            <a:ext cx="10616806" cy="1902107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77704" tIns="88852" rIns="177704" bIns="88852" rtlCol="0" anchor="ctr"/>
          <a:lstStyle/>
          <a:p>
            <a:pPr algn="ctr">
              <a:spcBef>
                <a:spcPts val="972"/>
              </a:spcBef>
            </a:pPr>
            <a:r>
              <a:rPr lang="ru-RU" sz="3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7.30</a:t>
            </a:r>
            <a:endParaRPr lang="ru-RU" sz="39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943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передать экзаменационные материалы руководителю ППЭ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1816" y="6583679"/>
            <a:ext cx="1998141" cy="2082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821612" y="8940518"/>
            <a:ext cx="10616806" cy="1902107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77704" tIns="88852" rIns="177704" bIns="88852" rtlCol="0" anchor="ctr"/>
          <a:lstStyle/>
          <a:p>
            <a:pPr algn="ctr">
              <a:spcBef>
                <a:spcPts val="972"/>
              </a:spcBef>
            </a:pPr>
            <a:r>
              <a:rPr lang="ru-RU" sz="3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получения ключа доступа</a:t>
            </a:r>
            <a:endParaRPr lang="ru-RU" sz="39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943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выполнить активацию ключа доступа к КИМ 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токена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всех рабочих местах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615" y="9143999"/>
            <a:ext cx="1846752" cy="15377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http://fastcredito.com/wp-content/uploads/2014/01/Fotolia_51353903_XS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1816" y="2116029"/>
            <a:ext cx="1829660" cy="18296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546450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Click="0" advTm="4000"/>
    </mc:Choice>
    <mc:Fallback>
      <p:transition advClick="0" advTm="4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938573" y="3497218"/>
            <a:ext cx="10589715" cy="5770834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77704" tIns="88852" rIns="177704" bIns="88852" rtlCol="0" anchor="ctr"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сейф-пакеты с двумя электронными носителями, на которых записаны электронные КИМ и бланки регистрации участников соответственно;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 руководителя (акты, протоколы, формы апелляции, списки распределения участников ГИА и работников ППЭ, ведомости, отчеты и др.);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возвратные доставочные пакеты для упаковки бланков регистрации устного экзамена после проведения экзамена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каждом возвратном доставочном пакете напечатан «Сопроводительный бланк к материалам ЕГЭ», обязательный к заполнению);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доставочные пакеты для упаковки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испорченных / бракованных бланков регистрации</a:t>
            </a:r>
            <a:endParaRPr lang="ru-RU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38573" y="2140535"/>
            <a:ext cx="10589715" cy="1071481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77704" tIns="88852" rIns="177704" bIns="88852" rtlCol="0" anchor="ctr"/>
          <a:lstStyle/>
          <a:p>
            <a:pPr algn="ctr">
              <a:spcBef>
                <a:spcPts val="972"/>
              </a:spcBef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7.30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943"/>
              </a:spcAft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экзаменационные материалы от члена ГЭК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11627" y="385983"/>
            <a:ext cx="11641593" cy="1318831"/>
          </a:xfrm>
          <a:prstGeom prst="rect">
            <a:avLst/>
          </a:prstGeom>
        </p:spPr>
        <p:txBody>
          <a:bodyPr lIns="177704" tIns="88852" rIns="177704" bIns="88852"/>
          <a:lstStyle/>
          <a:p>
            <a:pPr algn="ctr">
              <a:spcBef>
                <a:spcPct val="0"/>
              </a:spcBef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Проведение экзамена.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Действия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руководителя ППЭ в день экзамена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2319000" y="10842625"/>
            <a:ext cx="3749675" cy="622300"/>
          </a:xfrm>
        </p:spPr>
        <p:txBody>
          <a:bodyPr/>
          <a:lstStyle/>
          <a:p>
            <a:fld id="{C4258EBA-BF76-4BD2-B386-1E39067478A0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174" y="2111432"/>
            <a:ext cx="2749425" cy="2605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938573" y="9553255"/>
            <a:ext cx="10589715" cy="1841433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77704" tIns="88852" rIns="177704" bIns="88852">
            <a:spAutoFit/>
          </a:bodyPr>
          <a:lstStyle/>
          <a:p>
            <a:pPr marL="1234059" indent="-555327" algn="just">
              <a:buFont typeface="Wingdings" panose="05000000000000000000" pitchFamily="2" charset="2"/>
              <a:buChar char="Ø"/>
            </a:pPr>
            <a:r>
              <a:rPr lang="ru-RU" sz="27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комплектность и целостность упаковки доставочных пакетов</a:t>
            </a:r>
          </a:p>
          <a:p>
            <a:pPr marL="1234059" indent="-555327" algn="just">
              <a:buFont typeface="Wingdings" panose="05000000000000000000" pitchFamily="2" charset="2"/>
              <a:buChar char="Ø"/>
            </a:pP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</a:t>
            </a:r>
            <a:r>
              <a:rPr lang="ru-RU" sz="27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организаторов вне аудитории к аудиториям проведения и выдать форму ППЭ-05-04-У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34" y="5029200"/>
            <a:ext cx="4553339" cy="64357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82626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Click="0" advTm="4000"/>
    </mc:Choice>
    <mc:Fallback>
      <p:transition advClick="0" advTm="4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20752" y="4715337"/>
            <a:ext cx="10141167" cy="367391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77704" tIns="88852" rIns="177704" bIns="88852" rtlCol="0" anchor="ctr"/>
          <a:lstStyle/>
          <a:p>
            <a:pPr marL="678732"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полчаса до экзамена </a:t>
            </a:r>
          </a:p>
          <a:p>
            <a:pPr marL="678732"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выдать организаторам в аудитории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участников ЕГЭ по использованию программного обеспечения сдачи устного экзамена по иностранным языкам: одна инструкция на участника ЕГЭ по языку сдаваемого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экзамена;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доставочные пакеты для упаковки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испорченных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(бракованных) бланков регистрации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могут использовать участники ЕГЭ в период ожидания своей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очереди: научно-популярные журналы, любые книги, журналы, газеты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 т.п.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08150" y="232475"/>
            <a:ext cx="12545070" cy="1487838"/>
          </a:xfrm>
          <a:prstGeom prst="rect">
            <a:avLst/>
          </a:prstGeom>
          <a:noFill/>
        </p:spPr>
        <p:txBody>
          <a:bodyPr lIns="177704" tIns="88852" rIns="177704" bIns="88852"/>
          <a:lstStyle/>
          <a:p>
            <a:pPr algn="ctr">
              <a:spcBef>
                <a:spcPct val="0"/>
              </a:spcBef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Проведение экзамена.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Действия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руководителя ППЭ в день экзамена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3795" y="3075710"/>
            <a:ext cx="2749425" cy="2475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20753" y="8679542"/>
            <a:ext cx="10141167" cy="2788473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77704" tIns="88852" rIns="177704" bIns="88852" rtlCol="0" anchor="ctr"/>
          <a:lstStyle/>
          <a:p>
            <a:pPr marL="678732"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полчаса до экзамена </a:t>
            </a:r>
          </a:p>
          <a:p>
            <a:pPr marL="678732"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выдать организаторам в аудитории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участников ЕГЭ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ейф-пакеты с электронными носителями в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количеством подготовленных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 рабочих станций (протокол ППЭ-01-01-У) из расчёта один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одну станцию записи,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 выдачи материалов фиксируется в ведомости ППЭ-14-02-У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709" y="5551654"/>
            <a:ext cx="5099510" cy="360686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20752" y="2174583"/>
            <a:ext cx="10141167" cy="2295817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77704" tIns="88852" rIns="177704" bIns="88852" rtlCol="0" anchor="ctr"/>
          <a:lstStyle/>
          <a:p>
            <a:pPr algn="just"/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чем за час до экзамена выдать всем организаторам в аудиториях проведения коды активации экзамена (код состоит из четырех цифр и генерируется средствами ПО Станции записи ответов) и инструкции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 по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использованию ПО сдачи устного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 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иностранным языкам на каждом языке сдаваемого в аудитории проведения экзамена.</a:t>
            </a:r>
          </a:p>
        </p:txBody>
      </p:sp>
    </p:spTree>
    <p:extLst>
      <p:ext uri="{BB962C8B-B14F-4D97-AF65-F5344CB8AC3E}">
        <p14:creationId xmlns="" xmlns:p14="http://schemas.microsoft.com/office/powerpoint/2010/main" val="8925331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Click="0" advTm="4000"/>
    </mc:Choice>
    <mc:Fallback>
      <p:transition advClick="0" advTm="4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503699" y="189616"/>
            <a:ext cx="11641593" cy="1469588"/>
          </a:xfrm>
          <a:prstGeom prst="rect">
            <a:avLst/>
          </a:prstGeom>
          <a:noFill/>
        </p:spPr>
        <p:txBody>
          <a:bodyPr lIns="177704" tIns="88852" rIns="177704" bIns="88852"/>
          <a:lstStyle/>
          <a:p>
            <a:pPr algn="ctr">
              <a:spcBef>
                <a:spcPct val="0"/>
              </a:spcBef>
            </a:pP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Доставка ответов участников из ППЭ в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РЦОИ.</a:t>
            </a:r>
            <a:endParaRPr lang="ru-RU" sz="4000" dirty="0">
              <a:solidFill>
                <a:srgbClr val="FF000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Этап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завершения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экзамена</a:t>
            </a:r>
            <a:endParaRPr lang="ru-RU" sz="3800" b="1" dirty="0">
              <a:solidFill>
                <a:srgbClr val="FF0000"/>
              </a:solidFill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2274" y="2290640"/>
            <a:ext cx="7592344" cy="1133547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77704" tIns="88852" rIns="177704" bIns="88852">
            <a:spAutoFit/>
          </a:bodyPr>
          <a:lstStyle/>
          <a:p>
            <a:pPr algn="ctr"/>
            <a:r>
              <a:rPr lang="ru-RU" sz="31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проведения экзамена члены ГЭК обязаны: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97750" y="3845824"/>
            <a:ext cx="7168646" cy="6827413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77704" tIns="88852" rIns="177704" bIns="88852">
            <a:spAutoFit/>
          </a:bodyPr>
          <a:lstStyle/>
          <a:p>
            <a:pPr marL="333196" indent="-333196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от технического специалиста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флэш-носитель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аудиозаписями ответов</a:t>
            </a:r>
          </a:p>
          <a:p>
            <a:pPr marL="333196" indent="-333196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от организаторов в аудитории подготовки неиспользованные и испорченные бланки регистрации и ИК;</a:t>
            </a:r>
          </a:p>
          <a:p>
            <a:pPr marL="333196" indent="-333196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от организаторов в аудитории проведения неиспользованные доставочные пакеты с ИК, возвратные доставочные пакеты: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бланками регистрации, с использованными компакт-дисками, с испорченными и имеющими дефекты ЭМ, неиспользованные возвратные доставочные пакеты, возвратный доставочный пакет с сопроводительной документацией.</a:t>
            </a:r>
          </a:p>
          <a:p>
            <a:pPr marL="333196" indent="-333196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членом ГЭК сверить данные протокола создания аудионосителя</a:t>
            </a:r>
          </a:p>
          <a:p>
            <a:pPr marL="333196" indent="-333196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членом ГЭК в соответствии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стандартной процедурой заполнить формы ППЭ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401" y="7676953"/>
            <a:ext cx="2433088" cy="22197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229" y="7564582"/>
            <a:ext cx="2302470" cy="2070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542274" y="3845824"/>
            <a:ext cx="7592342" cy="2026099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77704" tIns="88852" rIns="177704" bIns="88852">
            <a:spAutoFit/>
          </a:bodyPr>
          <a:lstStyle/>
          <a:p>
            <a:pPr marL="333196" indent="-333196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руководителем ППЭ оформить протоколы по результатам проведения ЕГЭ в ППЭ</a:t>
            </a:r>
          </a:p>
          <a:p>
            <a:pPr marL="333196" indent="-333196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от руководителя ППЭ упакованные ЭМ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документации ППЭ для отправки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РЦОИ по алгоритму и сбору материалов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497750" y="2290641"/>
            <a:ext cx="7168646" cy="1133547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77704" tIns="88852" rIns="177704" bIns="88852">
            <a:spAutoFit/>
          </a:bodyPr>
          <a:lstStyle/>
          <a:p>
            <a:pPr algn="ctr"/>
            <a:r>
              <a:rPr lang="ru-RU" sz="31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проведения экзамена руководитель ППЭ должен: </a:t>
            </a:r>
          </a:p>
        </p:txBody>
      </p:sp>
    </p:spTree>
    <p:extLst>
      <p:ext uri="{BB962C8B-B14F-4D97-AF65-F5344CB8AC3E}">
        <p14:creationId xmlns="" xmlns:p14="http://schemas.microsoft.com/office/powerpoint/2010/main" val="29088048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Click="0" advTm="4000"/>
    </mc:Choice>
    <mc:Fallback>
      <p:transition advClick="0" advTm="4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Организатор в аудитории подготовки.</a:t>
            </a:r>
            <a:br>
              <a:rPr lang="ru-RU" sz="4000" dirty="0" smtClean="0"/>
            </a:br>
            <a:r>
              <a:rPr lang="ru-RU" sz="4000" dirty="0" smtClean="0"/>
              <a:t>Подготовка </a:t>
            </a:r>
            <a:r>
              <a:rPr lang="ru-RU" sz="4000" dirty="0"/>
              <a:t>к </a:t>
            </a:r>
            <a:r>
              <a:rPr lang="ru-RU" sz="4000" dirty="0" smtClean="0"/>
              <a:t>экзамену</a:t>
            </a:r>
            <a:endParaRPr lang="ru-RU" sz="4000" dirty="0"/>
          </a:p>
        </p:txBody>
      </p:sp>
      <p:sp>
        <p:nvSpPr>
          <p:cNvPr id="24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1BC5-3012-4DAD-88BA-CDCD47E0AA43}" type="slidenum">
              <a:rPr lang="ru-RU" sz="2400" b="1">
                <a:solidFill>
                  <a:schemeClr val="bg1"/>
                </a:solidFill>
              </a:rPr>
              <a:pPr/>
              <a:t>15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88916" y="2447461"/>
            <a:ext cx="15690843" cy="1875711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>
              <a:buNone/>
            </a:pPr>
            <a:r>
              <a:rPr lang="ru-RU" sz="3800" b="1" i="1" dirty="0">
                <a:solidFill>
                  <a:srgbClr val="0070C0"/>
                </a:solidFill>
                <a:latin typeface="Cambria" panose="02040503050406030204" pitchFamily="18" charset="0"/>
              </a:rPr>
              <a:t>Исполнитель:</a:t>
            </a:r>
            <a:r>
              <a:rPr lang="ru-RU" sz="38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u-RU" sz="3800" b="1" dirty="0">
                <a:solidFill>
                  <a:schemeClr val="tx1"/>
                </a:solidFill>
                <a:latin typeface="Cambria" panose="02040503050406030204" pitchFamily="18" charset="0"/>
              </a:rPr>
              <a:t>Организаторы в аудиториях </a:t>
            </a:r>
            <a:r>
              <a:rPr lang="ru-RU" sz="38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подготовки</a:t>
            </a:r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="" xmlns:p14="http://schemas.microsoft.com/office/powerpoint/2010/main" val="1315594332"/>
              </p:ext>
            </p:extLst>
          </p:nvPr>
        </p:nvGraphicFramePr>
        <p:xfrm>
          <a:off x="240984" y="5156220"/>
          <a:ext cx="12669161" cy="5548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3347087" y="5119994"/>
            <a:ext cx="2277703" cy="78233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12887032" y="5523002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12910147" y="6746254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кругленный прямоугольник 31"/>
          <p:cNvSpPr/>
          <p:nvPr/>
        </p:nvSpPr>
        <p:spPr>
          <a:xfrm>
            <a:off x="13347086" y="9482035"/>
            <a:ext cx="2277703" cy="78233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Участник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 flipH="1">
            <a:off x="12899659" y="9838997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33"/>
          <p:cNvSpPr/>
          <p:nvPr/>
        </p:nvSpPr>
        <p:spPr>
          <a:xfrm>
            <a:off x="13347086" y="6222015"/>
            <a:ext cx="2277703" cy="78233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cxnSp>
        <p:nvCxnSpPr>
          <p:cNvPr id="35" name="Прямая со стрелкой 34"/>
          <p:cNvCxnSpPr/>
          <p:nvPr/>
        </p:nvCxnSpPr>
        <p:spPr>
          <a:xfrm flipH="1">
            <a:off x="12910147" y="8794556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Скругленный прямоугольник 35"/>
          <p:cNvSpPr/>
          <p:nvPr/>
        </p:nvSpPr>
        <p:spPr>
          <a:xfrm>
            <a:off x="13347086" y="8419675"/>
            <a:ext cx="2277703" cy="74976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Участник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12899659" y="7699623"/>
            <a:ext cx="490903" cy="0"/>
          </a:xfrm>
          <a:prstGeom prst="straightConnector1">
            <a:avLst/>
          </a:prstGeom>
          <a:ln w="22225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13347086" y="7308456"/>
            <a:ext cx="2277703" cy="78233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</p:spTree>
    <p:extLst>
      <p:ext uri="{BB962C8B-B14F-4D97-AF65-F5344CB8AC3E}">
        <p14:creationId xmlns="" xmlns:p14="http://schemas.microsoft.com/office/powerpoint/2010/main" val="5853542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400" dirty="0" smtClean="0"/>
              <a:t>Особые </a:t>
            </a:r>
            <a:r>
              <a:rPr lang="ru-RU" sz="4400" dirty="0"/>
              <a:t>ситуации</a:t>
            </a:r>
            <a:br>
              <a:rPr lang="ru-RU" sz="4400" dirty="0"/>
            </a:b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314" y="2752800"/>
            <a:ext cx="1433581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70C0"/>
                </a:solidFill>
              </a:rPr>
              <a:t>В случае </a:t>
            </a:r>
            <a:r>
              <a:rPr lang="ru-RU" sz="3200" dirty="0">
                <a:solidFill>
                  <a:srgbClr val="0070C0"/>
                </a:solidFill>
              </a:rPr>
              <a:t>возникновения у участника ЕГЭ </a:t>
            </a:r>
            <a:r>
              <a:rPr lang="ru-RU" sz="3200" b="1" dirty="0">
                <a:solidFill>
                  <a:srgbClr val="0070C0"/>
                </a:solidFill>
              </a:rPr>
              <a:t>претензий к качеству записи ответов</a:t>
            </a:r>
            <a:r>
              <a:rPr lang="ru-RU" sz="3200" dirty="0">
                <a:solidFill>
                  <a:srgbClr val="0070C0"/>
                </a:solidFill>
              </a:rPr>
              <a:t> (участник может прослушать свои ответы на Станции записи после завершения экзамена), необходимо пригласить в аудиторию технического специалиста </a:t>
            </a:r>
            <a:r>
              <a:rPr lang="ru-RU" sz="3200" dirty="0" smtClean="0">
                <a:solidFill>
                  <a:srgbClr val="0070C0"/>
                </a:solidFill>
              </a:rPr>
              <a:t/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для </a:t>
            </a:r>
            <a:r>
              <a:rPr lang="ru-RU" sz="3200" dirty="0">
                <a:solidFill>
                  <a:srgbClr val="0070C0"/>
                </a:solidFill>
              </a:rPr>
              <a:t>устранения возможных проблем, связанных с воспроизведением записи.</a:t>
            </a:r>
          </a:p>
          <a:p>
            <a:pPr algn="just"/>
            <a:r>
              <a:rPr lang="ru-RU" sz="3200" dirty="0">
                <a:solidFill>
                  <a:srgbClr val="0070C0"/>
                </a:solidFill>
              </a:rPr>
              <a:t>Если проблемы воспроизведения устранить не удалось и участник настаивает </a:t>
            </a:r>
            <a:r>
              <a:rPr lang="ru-RU" sz="3200" dirty="0" smtClean="0">
                <a:solidFill>
                  <a:srgbClr val="0070C0"/>
                </a:solidFill>
              </a:rPr>
              <a:t/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на </a:t>
            </a:r>
            <a:r>
              <a:rPr lang="ru-RU" sz="3200" dirty="0">
                <a:solidFill>
                  <a:srgbClr val="0070C0"/>
                </a:solidFill>
              </a:rPr>
              <a:t>неудовлетворительном качестве записи, в аудиторию необходимо пригласить члена ГЭК для разрешения ситуации, в этом случае возможно оформление апелляции о нарушении установленного порядка проведения ГИА. </a:t>
            </a:r>
            <a:r>
              <a:rPr lang="ru-RU" sz="3200" dirty="0" smtClean="0">
                <a:solidFill>
                  <a:srgbClr val="0070C0"/>
                </a:solidFill>
              </a:rPr>
              <a:t/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До </a:t>
            </a:r>
            <a:r>
              <a:rPr lang="ru-RU" sz="3200" dirty="0">
                <a:solidFill>
                  <a:srgbClr val="0070C0"/>
                </a:solidFill>
              </a:rPr>
              <a:t>разрешения данной ситуации следующая группа участников ЕГЭ в аудиторию </a:t>
            </a:r>
            <a:r>
              <a:rPr lang="ru-RU" sz="3200" dirty="0" smtClean="0">
                <a:solidFill>
                  <a:srgbClr val="0070C0"/>
                </a:solidFill>
              </a:rPr>
              <a:t/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не </a:t>
            </a:r>
            <a:r>
              <a:rPr lang="ru-RU" sz="3200" b="1" dirty="0">
                <a:solidFill>
                  <a:srgbClr val="0070C0"/>
                </a:solidFill>
              </a:rPr>
              <a:t>приглашается</a:t>
            </a:r>
            <a:r>
              <a:rPr lang="ru-RU" sz="3200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56101" y="8359714"/>
            <a:ext cx="1812319" cy="17419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629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4000" dirty="0" smtClean="0">
                <a:ea typeface="Calibri" pitchFamily="34" charset="0"/>
              </a:rPr>
              <a:t/>
            </a:r>
            <a:br>
              <a:rPr lang="ru-RU" altLang="ru-RU" sz="4000" dirty="0" smtClean="0">
                <a:ea typeface="Calibri" pitchFamily="34" charset="0"/>
              </a:rPr>
            </a:br>
            <a:r>
              <a:rPr lang="ru-RU" altLang="ru-RU" sz="4400" dirty="0" smtClean="0">
                <a:ea typeface="Calibri" pitchFamily="34" charset="0"/>
              </a:rPr>
              <a:t>Особые </a:t>
            </a:r>
            <a:r>
              <a:rPr lang="ru-RU" altLang="ru-RU" sz="4400" dirty="0">
                <a:ea typeface="Calibri" pitchFamily="34" charset="0"/>
              </a:rPr>
              <a:t>ситуации</a:t>
            </a:r>
            <a:r>
              <a:rPr lang="ru-RU" altLang="ru-RU" sz="4000" dirty="0">
                <a:ea typeface="Calibri" pitchFamily="34" charset="0"/>
              </a:rPr>
              <a:t/>
            </a:r>
            <a:br>
              <a:rPr lang="ru-RU" altLang="ru-RU" sz="4000" dirty="0">
                <a:ea typeface="Calibri" pitchFamily="34" charset="0"/>
              </a:rPr>
            </a:br>
            <a:endParaRPr lang="ru-RU" sz="40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56342" y="2281738"/>
            <a:ext cx="14408899" cy="772032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endParaRPr lang="ru-RU" sz="3600" b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Нехватка ЭМ</a:t>
            </a:r>
            <a:endParaRPr lang="ru-RU" sz="3600" b="1" dirty="0" smtClean="0">
              <a:solidFill>
                <a:srgbClr val="0070C0"/>
              </a:solidFill>
            </a:endParaRPr>
          </a:p>
          <a:p>
            <a:pPr algn="just">
              <a:buNone/>
            </a:pPr>
            <a:r>
              <a:rPr lang="ru-RU" sz="3600" dirty="0" smtClean="0">
                <a:solidFill>
                  <a:srgbClr val="0070C0"/>
                </a:solidFill>
              </a:rPr>
              <a:t>       В</a:t>
            </a:r>
            <a:r>
              <a:rPr lang="ru-RU" sz="3600" dirty="0" smtClean="0"/>
              <a:t> </a:t>
            </a:r>
            <a:r>
              <a:rPr lang="ru-RU" sz="3600" dirty="0" smtClean="0">
                <a:solidFill>
                  <a:srgbClr val="0070C0"/>
                </a:solidFill>
              </a:rPr>
              <a:t>случае нехватки доставленных в аудиторию ЭМ (например, </a:t>
            </a:r>
            <a:r>
              <a:rPr lang="ru-RU" sz="3600" dirty="0" smtClean="0">
                <a:solidFill>
                  <a:srgbClr val="0070C0"/>
                </a:solidFill>
              </a:rPr>
              <a:t>при обнаружении </a:t>
            </a:r>
            <a:r>
              <a:rPr lang="ru-RU" sz="3600" dirty="0" smtClean="0">
                <a:solidFill>
                  <a:srgbClr val="0070C0"/>
                </a:solidFill>
              </a:rPr>
              <a:t>брака, порчи участником и т.п.) необходимо обратиться к руководителю ППЭ за резервным </a:t>
            </a:r>
            <a:r>
              <a:rPr lang="ru-RU" sz="3600" dirty="0" err="1" smtClean="0">
                <a:solidFill>
                  <a:srgbClr val="0070C0"/>
                </a:solidFill>
              </a:rPr>
              <a:t>сейф-пакетом</a:t>
            </a:r>
            <a:r>
              <a:rPr lang="ru-RU" sz="3600" dirty="0" smtClean="0">
                <a:solidFill>
                  <a:srgbClr val="0070C0"/>
                </a:solidFill>
              </a:rPr>
              <a:t> с электронными носителями.</a:t>
            </a:r>
          </a:p>
          <a:p>
            <a:pPr algn="just">
              <a:buNone/>
            </a:pPr>
            <a:r>
              <a:rPr lang="ru-RU" sz="3600" dirty="0" smtClean="0">
                <a:solidFill>
                  <a:srgbClr val="0070C0"/>
                </a:solidFill>
              </a:rPr>
              <a:t>       Если </a:t>
            </a:r>
            <a:r>
              <a:rPr lang="ru-RU" sz="3600" dirty="0" smtClean="0">
                <a:solidFill>
                  <a:srgbClr val="0070C0"/>
                </a:solidFill>
              </a:rPr>
              <a:t>опоздавший участник пропустил свою очередь сдачи, то он сдаёт экзамен последним.</a:t>
            </a:r>
          </a:p>
          <a:p>
            <a:pPr marL="0" indent="0" algn="ctr">
              <a:buFont typeface="Arial" pitchFamily="34" charset="0"/>
              <a:buNone/>
            </a:pPr>
            <a:endParaRPr lang="ru-RU" sz="3600" b="1" dirty="0" smtClean="0">
              <a:solidFill>
                <a:srgbClr val="0070C0"/>
              </a:solidFill>
            </a:endParaRPr>
          </a:p>
          <a:p>
            <a:pPr marL="0" indent="0" algn="ctr">
              <a:buFont typeface="Arial" pitchFamily="34" charset="0"/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Нештатное </a:t>
            </a:r>
            <a:r>
              <a:rPr lang="ru-RU" sz="3600" b="1" dirty="0" smtClean="0">
                <a:solidFill>
                  <a:srgbClr val="0070C0"/>
                </a:solidFill>
              </a:rPr>
              <a:t>завершение экзамена</a:t>
            </a:r>
            <a:r>
              <a:rPr lang="ru-RU" sz="3600" b="1" dirty="0" smtClean="0">
                <a:solidFill>
                  <a:srgbClr val="0070C0"/>
                </a:solidFill>
              </a:rPr>
              <a:t>.</a:t>
            </a:r>
          </a:p>
          <a:p>
            <a:pPr marL="0" indent="0" algn="just">
              <a:buFont typeface="Arial" pitchFamily="34" charset="0"/>
              <a:buNone/>
            </a:pPr>
            <a:r>
              <a:rPr lang="ru-RU" sz="3600" dirty="0" smtClean="0">
                <a:solidFill>
                  <a:srgbClr val="0070C0"/>
                </a:solidFill>
              </a:rPr>
              <a:t>      В </a:t>
            </a:r>
            <a:r>
              <a:rPr lang="ru-RU" sz="3600" dirty="0" smtClean="0">
                <a:solidFill>
                  <a:srgbClr val="0070C0"/>
                </a:solidFill>
              </a:rPr>
              <a:t>случае если станция записи находится на этапе ввода номера бланка </a:t>
            </a:r>
            <a:r>
              <a:rPr lang="ru-RU" sz="3600" dirty="0" smtClean="0">
                <a:solidFill>
                  <a:srgbClr val="0070C0"/>
                </a:solidFill>
              </a:rPr>
              <a:t>  </a:t>
            </a:r>
          </a:p>
          <a:p>
            <a:pPr marL="0" indent="0" algn="just">
              <a:buFont typeface="Arial" pitchFamily="34" charset="0"/>
              <a:buNone/>
            </a:pPr>
            <a:r>
              <a:rPr lang="ru-RU" sz="3600" dirty="0" smtClean="0">
                <a:solidFill>
                  <a:srgbClr val="0070C0"/>
                </a:solidFill>
              </a:rPr>
              <a:t> </a:t>
            </a:r>
            <a:r>
              <a:rPr lang="ru-RU" sz="3600" dirty="0" smtClean="0">
                <a:solidFill>
                  <a:srgbClr val="0070C0"/>
                </a:solidFill>
              </a:rPr>
              <a:t>    </a:t>
            </a:r>
            <a:r>
              <a:rPr lang="ru-RU" sz="3600" dirty="0" smtClean="0">
                <a:solidFill>
                  <a:srgbClr val="0070C0"/>
                </a:solidFill>
              </a:rPr>
              <a:t>регистрации</a:t>
            </a:r>
            <a:r>
              <a:rPr lang="ru-RU" sz="3600" dirty="0" smtClean="0">
                <a:solidFill>
                  <a:srgbClr val="0070C0"/>
                </a:solidFill>
              </a:rPr>
              <a:t>, а все участники ЕГЭ, распределенные в данную аудиторию </a:t>
            </a:r>
            <a:r>
              <a:rPr lang="ru-RU" sz="3600" dirty="0" smtClean="0">
                <a:solidFill>
                  <a:srgbClr val="0070C0"/>
                </a:solidFill>
              </a:rPr>
              <a:t>   </a:t>
            </a:r>
          </a:p>
          <a:p>
            <a:pPr marL="0" indent="0" algn="just">
              <a:buFont typeface="Arial" pitchFamily="34" charset="0"/>
              <a:buNone/>
            </a:pPr>
            <a:r>
              <a:rPr lang="ru-RU" sz="3600" dirty="0" smtClean="0">
                <a:solidFill>
                  <a:srgbClr val="0070C0"/>
                </a:solidFill>
              </a:rPr>
              <a:t> </a:t>
            </a:r>
            <a:r>
              <a:rPr lang="ru-RU" sz="3600" dirty="0" smtClean="0">
                <a:solidFill>
                  <a:srgbClr val="0070C0"/>
                </a:solidFill>
              </a:rPr>
              <a:t>    </a:t>
            </a:r>
            <a:r>
              <a:rPr lang="ru-RU" sz="3600" dirty="0" smtClean="0">
                <a:solidFill>
                  <a:srgbClr val="0070C0"/>
                </a:solidFill>
              </a:rPr>
              <a:t>проведения</a:t>
            </a:r>
            <a:r>
              <a:rPr lang="ru-RU" sz="3600" dirty="0" smtClean="0">
                <a:solidFill>
                  <a:srgbClr val="0070C0"/>
                </a:solidFill>
              </a:rPr>
              <a:t>, уже завершили экзамен, можно выполнить нештатное </a:t>
            </a:r>
            <a:r>
              <a:rPr lang="ru-RU" sz="3600" dirty="0" smtClean="0">
                <a:solidFill>
                  <a:srgbClr val="0070C0"/>
                </a:solidFill>
              </a:rPr>
              <a:t> </a:t>
            </a:r>
          </a:p>
          <a:p>
            <a:pPr marL="0" indent="0" algn="just">
              <a:buFont typeface="Arial" pitchFamily="34" charset="0"/>
              <a:buNone/>
            </a:pPr>
            <a:r>
              <a:rPr lang="ru-RU" sz="3600" dirty="0" smtClean="0">
                <a:solidFill>
                  <a:srgbClr val="0070C0"/>
                </a:solidFill>
              </a:rPr>
              <a:t> </a:t>
            </a:r>
            <a:r>
              <a:rPr lang="ru-RU" sz="3600" dirty="0" smtClean="0">
                <a:solidFill>
                  <a:srgbClr val="0070C0"/>
                </a:solidFill>
              </a:rPr>
              <a:t>    </a:t>
            </a:r>
            <a:r>
              <a:rPr lang="ru-RU" sz="3600" dirty="0" smtClean="0">
                <a:solidFill>
                  <a:srgbClr val="0070C0"/>
                </a:solidFill>
              </a:rPr>
              <a:t>завершение </a:t>
            </a:r>
            <a:r>
              <a:rPr lang="ru-RU" sz="3600" dirty="0" smtClean="0">
                <a:solidFill>
                  <a:srgbClr val="0070C0"/>
                </a:solidFill>
              </a:rPr>
              <a:t>экзамена. Для этого организатору в аудитории проведения </a:t>
            </a:r>
            <a:r>
              <a:rPr lang="ru-RU" sz="3600" dirty="0" smtClean="0">
                <a:solidFill>
                  <a:srgbClr val="0070C0"/>
                </a:solidFill>
              </a:rPr>
              <a:t>  </a:t>
            </a:r>
          </a:p>
          <a:p>
            <a:pPr marL="0" indent="0" algn="just">
              <a:buFont typeface="Arial" pitchFamily="34" charset="0"/>
              <a:buNone/>
            </a:pPr>
            <a:r>
              <a:rPr lang="ru-RU" sz="3600" dirty="0" smtClean="0">
                <a:solidFill>
                  <a:srgbClr val="0070C0"/>
                </a:solidFill>
              </a:rPr>
              <a:t> </a:t>
            </a:r>
            <a:r>
              <a:rPr lang="ru-RU" sz="3600" dirty="0" smtClean="0">
                <a:solidFill>
                  <a:srgbClr val="0070C0"/>
                </a:solidFill>
              </a:rPr>
              <a:t>    </a:t>
            </a:r>
            <a:r>
              <a:rPr lang="ru-RU" sz="3600" dirty="0" smtClean="0">
                <a:solidFill>
                  <a:srgbClr val="0070C0"/>
                </a:solidFill>
              </a:rPr>
              <a:t>следует </a:t>
            </a:r>
            <a:r>
              <a:rPr lang="ru-RU" sz="3600" dirty="0" smtClean="0">
                <a:solidFill>
                  <a:srgbClr val="0070C0"/>
                </a:solidFill>
              </a:rPr>
              <a:t>пригласить члена ГЭК.</a:t>
            </a:r>
          </a:p>
          <a:p>
            <a:pPr marL="0" indent="0" algn="just">
              <a:buFont typeface="Arial" pitchFamily="34" charset="0"/>
              <a:buNone/>
            </a:pP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84771" y="9326738"/>
            <a:ext cx="2333378" cy="23715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3948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Теоретические  </a:t>
            </a:r>
            <a:br>
              <a:rPr lang="ru-RU" dirty="0" smtClean="0"/>
            </a:br>
            <a:r>
              <a:rPr lang="ru-RU" dirty="0" smtClean="0"/>
              <a:t>и практические задания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Член ГЭК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940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441996" y="2282164"/>
            <a:ext cx="2277703" cy="8603023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4" name="Полилиния 3"/>
          <p:cNvSpPr/>
          <p:nvPr/>
        </p:nvSpPr>
        <p:spPr>
          <a:xfrm>
            <a:off x="3051925" y="2282164"/>
            <a:ext cx="3529961" cy="8603023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5" name="Полилиния 4"/>
          <p:cNvSpPr/>
          <p:nvPr/>
        </p:nvSpPr>
        <p:spPr>
          <a:xfrm>
            <a:off x="6755091" y="2295131"/>
            <a:ext cx="3257203" cy="859005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10185501" y="2282164"/>
            <a:ext cx="2690538" cy="8603023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7" name="Полилиния 6"/>
          <p:cNvSpPr/>
          <p:nvPr/>
        </p:nvSpPr>
        <p:spPr>
          <a:xfrm>
            <a:off x="13049244" y="2282164"/>
            <a:ext cx="2657320" cy="8603023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3495" y="2419238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59666" y="2557738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999569" y="2557738"/>
            <a:ext cx="2768249" cy="437214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Руководитель ППЭ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183961" y="2419238"/>
            <a:ext cx="2692078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подготовки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3109146" y="2282164"/>
            <a:ext cx="2600486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проведения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3507403" y="102214"/>
            <a:ext cx="10935646" cy="1360544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ППЭ</a:t>
            </a:r>
          </a:p>
          <a:p>
            <a:pPr lvl="0" algn="ctr">
              <a:spcBef>
                <a:spcPct val="0"/>
              </a:spcBef>
              <a:defRPr/>
            </a:pPr>
            <a:endParaRPr lang="en-US" sz="3800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680652" y="3581512"/>
            <a:ext cx="1724188" cy="123469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500" dirty="0"/>
              <a:t>7.30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680652" y="6811477"/>
            <a:ext cx="1724188" cy="127954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500" dirty="0"/>
              <a:t>8.00</a:t>
            </a:r>
          </a:p>
        </p:txBody>
      </p:sp>
      <p:sp>
        <p:nvSpPr>
          <p:cNvPr id="17" name="Полилиния 16"/>
          <p:cNvSpPr/>
          <p:nvPr/>
        </p:nvSpPr>
        <p:spPr>
          <a:xfrm>
            <a:off x="3141006" y="2999148"/>
            <a:ext cx="3351797" cy="2399422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 smtClean="0"/>
              <a:t>Прибыть в ППЭ </a:t>
            </a:r>
            <a:br>
              <a:rPr lang="ru-RU" sz="2000" dirty="0" smtClean="0"/>
            </a:br>
            <a:r>
              <a:rPr lang="ru-RU" sz="2000" dirty="0" smtClean="0"/>
              <a:t>с  экзаменационными материалами</a:t>
            </a:r>
            <a:endParaRPr lang="ru-RU" sz="2000" dirty="0"/>
          </a:p>
        </p:txBody>
      </p:sp>
      <p:sp>
        <p:nvSpPr>
          <p:cNvPr id="18" name="Полилиния 17"/>
          <p:cNvSpPr/>
          <p:nvPr/>
        </p:nvSpPr>
        <p:spPr>
          <a:xfrm>
            <a:off x="3141005" y="5824434"/>
            <a:ext cx="3351797" cy="3253630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Передать ЭМ </a:t>
            </a:r>
            <a:r>
              <a:rPr lang="ru-RU" sz="2000" dirty="0" smtClean="0"/>
              <a:t>(сейф-пакеты с электронными носителями, </a:t>
            </a:r>
            <a:r>
              <a:rPr lang="ru-RU" sz="2000" dirty="0"/>
              <a:t>формы ППЭ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пакете руководителя, возвратные доставочные пакеты – ВДП)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6813279" y="5824435"/>
            <a:ext cx="3140826" cy="3253630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Получить ЭМ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(сейф-пакеты </a:t>
            </a:r>
            <a:br>
              <a:rPr lang="ru-RU" sz="2000" dirty="0" smtClean="0"/>
            </a:br>
            <a:r>
              <a:rPr lang="ru-RU" sz="2000" dirty="0" smtClean="0"/>
              <a:t>с электронными </a:t>
            </a:r>
            <a:r>
              <a:rPr lang="ru-RU" sz="2000" dirty="0"/>
              <a:t>носителями, формы ППЭ в пакете руководителя, возвратные доставочные пакеты – ВДП)</a:t>
            </a:r>
          </a:p>
        </p:txBody>
      </p:sp>
    </p:spTree>
    <p:extLst>
      <p:ext uri="{BB962C8B-B14F-4D97-AF65-F5344CB8AC3E}">
        <p14:creationId xmlns="" xmlns:p14="http://schemas.microsoft.com/office/powerpoint/2010/main" val="361894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600" dirty="0"/>
              <a:t>Проведение единого государственного экзамена по иностранным языкам (раздел «Говорение»)</a:t>
            </a:r>
            <a:br>
              <a:rPr lang="ru-RU" sz="6600" dirty="0"/>
            </a:br>
            <a:endParaRPr lang="ru-RU" sz="6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Член ГЭК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536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507403" y="102214"/>
            <a:ext cx="10935646" cy="1360544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ППЭ</a:t>
            </a:r>
          </a:p>
          <a:p>
            <a:pPr lvl="0" algn="ctr">
              <a:spcBef>
                <a:spcPct val="0"/>
              </a:spcBef>
              <a:defRPr/>
            </a:pPr>
            <a:endParaRPr lang="en-US" sz="3800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  <p:sp>
        <p:nvSpPr>
          <p:cNvPr id="22" name="Полилиния 21"/>
          <p:cNvSpPr/>
          <p:nvPr/>
        </p:nvSpPr>
        <p:spPr>
          <a:xfrm>
            <a:off x="441996" y="2112676"/>
            <a:ext cx="2277703" cy="9018172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000" b="1" dirty="0"/>
          </a:p>
        </p:txBody>
      </p:sp>
      <p:sp>
        <p:nvSpPr>
          <p:cNvPr id="23" name="Полилиния 22"/>
          <p:cNvSpPr/>
          <p:nvPr/>
        </p:nvSpPr>
        <p:spPr>
          <a:xfrm>
            <a:off x="719067" y="3585418"/>
            <a:ext cx="1724188" cy="123469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/>
              <a:t>8.00 – 9.00</a:t>
            </a:r>
          </a:p>
        </p:txBody>
      </p:sp>
      <p:sp>
        <p:nvSpPr>
          <p:cNvPr id="24" name="Полилиния 23"/>
          <p:cNvSpPr/>
          <p:nvPr/>
        </p:nvSpPr>
        <p:spPr>
          <a:xfrm>
            <a:off x="704257" y="9107026"/>
            <a:ext cx="1724188" cy="127954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/>
              <a:t>9.00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54040" y="2200632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26" name="Полилиния 25"/>
          <p:cNvSpPr/>
          <p:nvPr/>
        </p:nvSpPr>
        <p:spPr>
          <a:xfrm>
            <a:off x="3051926" y="2112676"/>
            <a:ext cx="1818936" cy="9018172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204153" y="2295132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sp>
        <p:nvSpPr>
          <p:cNvPr id="28" name="Полилиния 27"/>
          <p:cNvSpPr/>
          <p:nvPr/>
        </p:nvSpPr>
        <p:spPr>
          <a:xfrm>
            <a:off x="5123940" y="2112676"/>
            <a:ext cx="2030703" cy="9018172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29" name="Полилиния 28"/>
          <p:cNvSpPr/>
          <p:nvPr/>
        </p:nvSpPr>
        <p:spPr>
          <a:xfrm>
            <a:off x="7378745" y="2112676"/>
            <a:ext cx="4198685" cy="9018171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30" name="Полилиния 29"/>
          <p:cNvSpPr/>
          <p:nvPr/>
        </p:nvSpPr>
        <p:spPr>
          <a:xfrm>
            <a:off x="11801532" y="2112676"/>
            <a:ext cx="3898954" cy="9018171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31" name="Полилиния 30"/>
          <p:cNvSpPr/>
          <p:nvPr/>
        </p:nvSpPr>
        <p:spPr>
          <a:xfrm>
            <a:off x="7353589" y="3568546"/>
            <a:ext cx="4223841" cy="5448950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Оформить на доске образец для заполнения регистрационных полей бланка регистрации </a:t>
            </a:r>
          </a:p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Получить и разложить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на </a:t>
            </a:r>
            <a:r>
              <a:rPr lang="ru-RU" sz="2000" dirty="0"/>
              <a:t>места краткую инструкцию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по </a:t>
            </a:r>
            <a:r>
              <a:rPr lang="ru-RU" sz="2000" dirty="0"/>
              <a:t>использованию станции записи </a:t>
            </a:r>
          </a:p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Получить и разложить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на </a:t>
            </a:r>
            <a:r>
              <a:rPr lang="ru-RU" sz="2000" dirty="0"/>
              <a:t>места материалы, которые могут использовать </a:t>
            </a:r>
            <a:r>
              <a:rPr lang="ru-RU" sz="2000" dirty="0" smtClean="0"/>
              <a:t>участники </a:t>
            </a:r>
            <a:r>
              <a:rPr lang="ru-RU" sz="2000" dirty="0"/>
              <a:t>ЕГЭ в период ожидания своей очереди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8077314" y="2233391"/>
            <a:ext cx="2692078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подготовки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888274" y="2233391"/>
            <a:ext cx="2513268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Руководитель ППЭ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2471782" y="2189205"/>
            <a:ext cx="2600486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проведения</a:t>
            </a:r>
          </a:p>
        </p:txBody>
      </p:sp>
      <p:sp>
        <p:nvSpPr>
          <p:cNvPr id="35" name="Полилиния 34"/>
          <p:cNvSpPr/>
          <p:nvPr/>
        </p:nvSpPr>
        <p:spPr>
          <a:xfrm>
            <a:off x="12493380" y="3660617"/>
            <a:ext cx="2628645" cy="982926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Указать на доске номер аудитории </a:t>
            </a:r>
          </a:p>
        </p:txBody>
      </p:sp>
      <p:sp>
        <p:nvSpPr>
          <p:cNvPr id="36" name="Полилиния 35"/>
          <p:cNvSpPr/>
          <p:nvPr/>
        </p:nvSpPr>
        <p:spPr>
          <a:xfrm>
            <a:off x="12000478" y="7860621"/>
            <a:ext cx="3543094" cy="2492810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Получить код активации экзамена рабочего места участника ЕГЭ, присутствовать при запуске ПО Станции записи</a:t>
            </a:r>
          </a:p>
        </p:txBody>
      </p:sp>
    </p:spTree>
    <p:extLst>
      <p:ext uri="{BB962C8B-B14F-4D97-AF65-F5344CB8AC3E}">
        <p14:creationId xmlns="" xmlns:p14="http://schemas.microsoft.com/office/powerpoint/2010/main" val="300129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5" grpId="0" animBg="1"/>
      <p:bldP spid="3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507403" y="102214"/>
            <a:ext cx="11007654" cy="1360544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ППЭ</a:t>
            </a:r>
          </a:p>
          <a:p>
            <a:pPr lvl="0" algn="ctr">
              <a:spcBef>
                <a:spcPct val="0"/>
              </a:spcBef>
              <a:defRPr/>
            </a:pPr>
            <a:endParaRPr lang="ru-RU" sz="3800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41996" y="2125896"/>
            <a:ext cx="2277703" cy="9004952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000" b="1" dirty="0"/>
          </a:p>
        </p:txBody>
      </p:sp>
      <p:sp>
        <p:nvSpPr>
          <p:cNvPr id="5" name="Полилиния 4"/>
          <p:cNvSpPr/>
          <p:nvPr/>
        </p:nvSpPr>
        <p:spPr>
          <a:xfrm>
            <a:off x="3051926" y="2125896"/>
            <a:ext cx="1818936" cy="9004952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5123940" y="2125896"/>
            <a:ext cx="2030703" cy="9004952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7" name="Полилиния 6"/>
          <p:cNvSpPr/>
          <p:nvPr/>
        </p:nvSpPr>
        <p:spPr>
          <a:xfrm>
            <a:off x="7378746" y="2125896"/>
            <a:ext cx="3954386" cy="9004951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8" name="Полилиния 7"/>
          <p:cNvSpPr/>
          <p:nvPr/>
        </p:nvSpPr>
        <p:spPr>
          <a:xfrm>
            <a:off x="11557235" y="2125896"/>
            <a:ext cx="4149331" cy="9004952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9" name="Полилиния 8"/>
          <p:cNvSpPr/>
          <p:nvPr/>
        </p:nvSpPr>
        <p:spPr>
          <a:xfrm>
            <a:off x="11718448" y="6014642"/>
            <a:ext cx="3762557" cy="4913211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На всех рабочих местах участников ЕГЭ  проверить корректность сведений об экзамене: регион, код ППЭ, номер аудитории и экзамен (предмет и дата)</a:t>
            </a:r>
          </a:p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Получить краткую инструкцию участника ЕГЭ по использованию станции записи ответов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331657" y="2236740"/>
            <a:ext cx="2600486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проведения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957464" y="2125897"/>
            <a:ext cx="2692078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подготовки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7509254" y="3568546"/>
            <a:ext cx="3726094" cy="2366885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lvl="0" algn="ctr"/>
            <a:r>
              <a:rPr lang="ru-RU" sz="2000" dirty="0"/>
              <a:t>При входе участников ЕГЭ проверить их персональные данные и распределить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по местам </a:t>
            </a:r>
            <a:r>
              <a:rPr lang="ru-RU" sz="2000" dirty="0"/>
              <a:t>согласно ведомости ППЭ-05-02-У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888274" y="2233391"/>
            <a:ext cx="2513268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Руководитель ППЭ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04153" y="2295132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54040" y="2200632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754744" y="3589835"/>
            <a:ext cx="1724188" cy="123469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/>
              <a:t>с 9.00</a:t>
            </a:r>
          </a:p>
        </p:txBody>
      </p:sp>
      <p:sp>
        <p:nvSpPr>
          <p:cNvPr id="17" name="Полилиния 16"/>
          <p:cNvSpPr/>
          <p:nvPr/>
        </p:nvSpPr>
        <p:spPr>
          <a:xfrm>
            <a:off x="754744" y="6086579"/>
            <a:ext cx="1724188" cy="127954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/>
              <a:t>до 9.30</a:t>
            </a:r>
          </a:p>
        </p:txBody>
      </p:sp>
    </p:spTree>
    <p:extLst>
      <p:ext uri="{BB962C8B-B14F-4D97-AF65-F5344CB8AC3E}">
        <p14:creationId xmlns="" xmlns:p14="http://schemas.microsoft.com/office/powerpoint/2010/main" val="238641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507403" y="102214"/>
            <a:ext cx="11367694" cy="775769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ППЭ</a:t>
            </a:r>
          </a:p>
        </p:txBody>
      </p:sp>
      <p:sp>
        <p:nvSpPr>
          <p:cNvPr id="4" name="Полилиния 3"/>
          <p:cNvSpPr/>
          <p:nvPr/>
        </p:nvSpPr>
        <p:spPr>
          <a:xfrm>
            <a:off x="441996" y="2041404"/>
            <a:ext cx="2277703" cy="9212274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5" name="Полилиния 4"/>
          <p:cNvSpPr/>
          <p:nvPr/>
        </p:nvSpPr>
        <p:spPr>
          <a:xfrm>
            <a:off x="2911618" y="2041404"/>
            <a:ext cx="3214519" cy="9212274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6364768" y="2041404"/>
            <a:ext cx="3647526" cy="9212274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7" name="Полилиния 6"/>
          <p:cNvSpPr/>
          <p:nvPr/>
        </p:nvSpPr>
        <p:spPr>
          <a:xfrm>
            <a:off x="10185501" y="2041404"/>
            <a:ext cx="2690538" cy="9212274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8" name="Полилиния 7"/>
          <p:cNvSpPr/>
          <p:nvPr/>
        </p:nvSpPr>
        <p:spPr>
          <a:xfrm>
            <a:off x="13049244" y="2041404"/>
            <a:ext cx="2657320" cy="9212274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9" name="Полилиния 8"/>
          <p:cNvSpPr/>
          <p:nvPr/>
        </p:nvSpPr>
        <p:spPr>
          <a:xfrm>
            <a:off x="13069232" y="8130668"/>
            <a:ext cx="2637332" cy="2961946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 smtClean="0"/>
              <a:t>Вскрыть сейф-пакеты</a:t>
            </a:r>
            <a:br>
              <a:rPr lang="ru-RU" sz="2000" dirty="0" smtClean="0"/>
            </a:br>
            <a:r>
              <a:rPr lang="ru-RU" sz="2000" dirty="0" smtClean="0"/>
              <a:t> с электронными носителями; диски для печати ЭМ </a:t>
            </a:r>
            <a:br>
              <a:rPr lang="ru-RU" sz="2000" dirty="0" smtClean="0"/>
            </a:br>
            <a:r>
              <a:rPr lang="ru-RU" sz="2000" dirty="0" smtClean="0"/>
              <a:t>в бумажной упаковке передать в аудиторию подготовки</a:t>
            </a:r>
            <a:endParaRPr lang="ru-RU" sz="2000" dirty="0"/>
          </a:p>
        </p:txBody>
      </p:sp>
      <p:sp>
        <p:nvSpPr>
          <p:cNvPr id="10" name="Полилиния 9"/>
          <p:cNvSpPr/>
          <p:nvPr/>
        </p:nvSpPr>
        <p:spPr>
          <a:xfrm>
            <a:off x="10250926" y="8130668"/>
            <a:ext cx="2623142" cy="2961946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Получить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из </a:t>
            </a:r>
            <a:r>
              <a:rPr lang="ru-RU" sz="2000" dirty="0"/>
              <a:t>аудиторий проведения </a:t>
            </a:r>
            <a:r>
              <a:rPr lang="ru-RU" sz="2000" dirty="0" smtClean="0"/>
              <a:t>диски для печати ЭМ</a:t>
            </a:r>
            <a:endParaRPr lang="ru-RU" sz="2000" dirty="0"/>
          </a:p>
        </p:txBody>
      </p:sp>
      <p:sp>
        <p:nvSpPr>
          <p:cNvPr id="11" name="Полилиния 10"/>
          <p:cNvSpPr/>
          <p:nvPr/>
        </p:nvSpPr>
        <p:spPr>
          <a:xfrm>
            <a:off x="6362797" y="3834352"/>
            <a:ext cx="3634272" cy="4598447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/>
            <a:r>
              <a:rPr lang="ru-RU" sz="2000" dirty="0" smtClean="0"/>
              <a:t>Выдать </a:t>
            </a:r>
            <a:r>
              <a:rPr lang="ru-RU" sz="2000" dirty="0"/>
              <a:t>организаторам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аудиториях </a:t>
            </a:r>
            <a:r>
              <a:rPr lang="ru-RU" sz="2000" dirty="0" smtClean="0"/>
              <a:t>проведения сейф-пакеты </a:t>
            </a:r>
            <a:br>
              <a:rPr lang="ru-RU" sz="2000" dirty="0" smtClean="0"/>
            </a:br>
            <a:r>
              <a:rPr lang="ru-RU" sz="2000" dirty="0" smtClean="0"/>
              <a:t>с электронными носителями; </a:t>
            </a:r>
            <a:r>
              <a:rPr lang="ru-RU" sz="2000" dirty="0"/>
              <a:t>формы ППЭ; </a:t>
            </a:r>
            <a:r>
              <a:rPr lang="ru-RU" sz="2000" dirty="0" smtClean="0"/>
              <a:t>ВДП </a:t>
            </a:r>
            <a:br>
              <a:rPr lang="ru-RU" sz="2000" dirty="0" smtClean="0"/>
            </a:br>
            <a:r>
              <a:rPr lang="ru-RU" sz="2000" dirty="0" smtClean="0"/>
              <a:t>для </a:t>
            </a:r>
            <a:r>
              <a:rPr lang="ru-RU" sz="2000" dirty="0"/>
              <a:t>упаковки </a:t>
            </a:r>
            <a:r>
              <a:rPr lang="ru-RU" sz="2000" dirty="0" smtClean="0"/>
              <a:t>материалов</a:t>
            </a:r>
            <a:endParaRPr lang="ru-RU" sz="2000" dirty="0"/>
          </a:p>
          <a:p>
            <a:pPr algn="ctr"/>
            <a:r>
              <a:rPr lang="ru-RU" sz="2000" dirty="0"/>
              <a:t>Выдать организаторам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аудитории </a:t>
            </a:r>
            <a:r>
              <a:rPr lang="ru-RU" sz="2000" dirty="0" smtClean="0"/>
              <a:t>подготовки </a:t>
            </a:r>
            <a:r>
              <a:rPr lang="ru-RU" sz="2000" dirty="0"/>
              <a:t>материалы, которые могут </a:t>
            </a:r>
            <a:r>
              <a:rPr lang="ru-RU" sz="2000" dirty="0" smtClean="0"/>
              <a:t>использоваться </a:t>
            </a:r>
            <a:r>
              <a:rPr lang="ru-RU" sz="2000" dirty="0"/>
              <a:t>участниками </a:t>
            </a:r>
            <a:r>
              <a:rPr lang="ru-RU" sz="2000" dirty="0" smtClean="0"/>
              <a:t>ЕГЭ, ВДП для упаковки испорченных или бракованных бланков регистрации </a:t>
            </a:r>
            <a:endParaRPr lang="ru-RU" sz="2000" dirty="0"/>
          </a:p>
        </p:txBody>
      </p:sp>
      <p:sp>
        <p:nvSpPr>
          <p:cNvPr id="13" name="Полилиния 12"/>
          <p:cNvSpPr/>
          <p:nvPr/>
        </p:nvSpPr>
        <p:spPr>
          <a:xfrm>
            <a:off x="3101470" y="3878999"/>
            <a:ext cx="2834814" cy="3316419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При содействии технического специалиста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 </a:t>
            </a:r>
            <a:r>
              <a:rPr lang="ru-RU" sz="2000" dirty="0"/>
              <a:t>использованием своего </a:t>
            </a:r>
            <a:r>
              <a:rPr lang="ru-RU" sz="2000" dirty="0" err="1"/>
              <a:t>токена</a:t>
            </a:r>
            <a:r>
              <a:rPr lang="ru-RU" sz="2000" dirty="0"/>
              <a:t> </a:t>
            </a:r>
            <a:r>
              <a:rPr lang="ru-RU" sz="2000" dirty="0" smtClean="0"/>
              <a:t>скачать </a:t>
            </a:r>
            <a:r>
              <a:rPr lang="ru-RU" sz="2000" dirty="0"/>
              <a:t>ключ доступа к КИМ на станции авторизации в штабе ППЭ</a:t>
            </a:r>
          </a:p>
        </p:txBody>
      </p:sp>
      <p:sp>
        <p:nvSpPr>
          <p:cNvPr id="14" name="Полилиния 13"/>
          <p:cNvSpPr/>
          <p:nvPr/>
        </p:nvSpPr>
        <p:spPr>
          <a:xfrm>
            <a:off x="708025" y="3878999"/>
            <a:ext cx="1724188" cy="123469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/>
              <a:t>9.30</a:t>
            </a:r>
          </a:p>
        </p:txBody>
      </p:sp>
      <p:sp>
        <p:nvSpPr>
          <p:cNvPr id="15" name="Полилиния 14"/>
          <p:cNvSpPr/>
          <p:nvPr/>
        </p:nvSpPr>
        <p:spPr>
          <a:xfrm>
            <a:off x="708025" y="8241622"/>
            <a:ext cx="1724188" cy="127954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 smtClean="0"/>
              <a:t>10.00</a:t>
            </a:r>
            <a:endParaRPr lang="ru-RU" sz="2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57809" y="2416040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761638" y="2471652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92353" y="2374699"/>
            <a:ext cx="2767824" cy="49991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5499" y="2279327"/>
            <a:ext cx="2688569" cy="98763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222439" y="2193392"/>
            <a:ext cx="2603218" cy="9937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3945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507402" y="102214"/>
            <a:ext cx="11563267" cy="775769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ППЭ</a:t>
            </a:r>
          </a:p>
        </p:txBody>
      </p:sp>
      <p:sp>
        <p:nvSpPr>
          <p:cNvPr id="4" name="Полилиния 3"/>
          <p:cNvSpPr/>
          <p:nvPr/>
        </p:nvSpPr>
        <p:spPr>
          <a:xfrm>
            <a:off x="441996" y="2295132"/>
            <a:ext cx="2277703" cy="88357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5" name="Полилиния 4"/>
          <p:cNvSpPr/>
          <p:nvPr/>
        </p:nvSpPr>
        <p:spPr>
          <a:xfrm>
            <a:off x="3051926" y="2309370"/>
            <a:ext cx="1818936" cy="8821478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5123940" y="2295132"/>
            <a:ext cx="2030703" cy="88357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7" name="Полилиния 6"/>
          <p:cNvSpPr/>
          <p:nvPr/>
        </p:nvSpPr>
        <p:spPr>
          <a:xfrm>
            <a:off x="7378745" y="2295132"/>
            <a:ext cx="4198685" cy="88357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8" name="Полилиния 7"/>
          <p:cNvSpPr/>
          <p:nvPr/>
        </p:nvSpPr>
        <p:spPr>
          <a:xfrm>
            <a:off x="11807611" y="2295132"/>
            <a:ext cx="3898954" cy="88357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9" name="Полилиния 8"/>
          <p:cNvSpPr/>
          <p:nvPr/>
        </p:nvSpPr>
        <p:spPr>
          <a:xfrm>
            <a:off x="11930743" y="6904173"/>
            <a:ext cx="3660784" cy="2492810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Установить компакт-диски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оптический привод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на </a:t>
            </a:r>
            <a:r>
              <a:rPr lang="ru-RU" sz="2000" dirty="0"/>
              <a:t>каждом рабочем месте участника ЕГЭ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7483905" y="6904173"/>
            <a:ext cx="3998251" cy="398101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Раздать в произвольном порядке участникам ЕГЭ </a:t>
            </a:r>
            <a:r>
              <a:rPr lang="ru-RU" sz="2000" dirty="0" smtClean="0"/>
              <a:t>напечатанные бланки регистрации </a:t>
            </a:r>
            <a:endParaRPr lang="ru-RU" sz="2000" dirty="0"/>
          </a:p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Провести контроль заполнения бланков регистрации участниками ЕГЭ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7509253" y="3568547"/>
            <a:ext cx="3972903" cy="2894750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lvl="0" algn="ctr"/>
            <a:r>
              <a:rPr lang="ru-RU" sz="2000" dirty="0"/>
              <a:t>Провести инструктаж участников ЕГЭ по процедуре проведения устного </a:t>
            </a:r>
            <a:r>
              <a:rPr lang="ru-RU" sz="2000" dirty="0" smtClean="0"/>
              <a:t>экзамена</a:t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/>
              <a:t>и заполнению бланков регистрации, объяснить их права и обязанности</a:t>
            </a:r>
          </a:p>
        </p:txBody>
      </p:sp>
      <p:sp>
        <p:nvSpPr>
          <p:cNvPr id="13" name="Полилиния 12"/>
          <p:cNvSpPr/>
          <p:nvPr/>
        </p:nvSpPr>
        <p:spPr>
          <a:xfrm>
            <a:off x="650888" y="6912568"/>
            <a:ext cx="1724188" cy="159679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/>
              <a:t>не ранее 10.00</a:t>
            </a:r>
          </a:p>
        </p:txBody>
      </p:sp>
      <p:sp>
        <p:nvSpPr>
          <p:cNvPr id="14" name="Полилиния 13"/>
          <p:cNvSpPr/>
          <p:nvPr/>
        </p:nvSpPr>
        <p:spPr>
          <a:xfrm>
            <a:off x="650888" y="3589834"/>
            <a:ext cx="1724188" cy="123469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/>
              <a:t>с 9.50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68535" y="2433630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04155" y="2433630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882657" y="2433631"/>
            <a:ext cx="2513268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Руководитель ППЭ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110065" y="2309370"/>
            <a:ext cx="2692078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подготовки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2533816" y="2295132"/>
            <a:ext cx="2600486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проведения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131323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507403" y="102214"/>
            <a:ext cx="11295686" cy="775769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ППЭ</a:t>
            </a:r>
          </a:p>
        </p:txBody>
      </p:sp>
      <p:sp>
        <p:nvSpPr>
          <p:cNvPr id="4" name="Полилиния 3"/>
          <p:cNvSpPr/>
          <p:nvPr/>
        </p:nvSpPr>
        <p:spPr>
          <a:xfrm>
            <a:off x="441996" y="2282164"/>
            <a:ext cx="2277703" cy="8971514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5" name="Полилиния 4"/>
          <p:cNvSpPr/>
          <p:nvPr/>
        </p:nvSpPr>
        <p:spPr>
          <a:xfrm>
            <a:off x="3051925" y="2282164"/>
            <a:ext cx="3740133" cy="8971514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7001192" y="2282164"/>
            <a:ext cx="2672665" cy="8971514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7" name="Полилиния 6"/>
          <p:cNvSpPr/>
          <p:nvPr/>
        </p:nvSpPr>
        <p:spPr>
          <a:xfrm>
            <a:off x="9882993" y="2282164"/>
            <a:ext cx="2993046" cy="8945381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8" name="Полилиния 7"/>
          <p:cNvSpPr/>
          <p:nvPr/>
        </p:nvSpPr>
        <p:spPr>
          <a:xfrm>
            <a:off x="13049244" y="2282164"/>
            <a:ext cx="2657320" cy="8971514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9" name="Полилиния 8"/>
          <p:cNvSpPr/>
          <p:nvPr/>
        </p:nvSpPr>
        <p:spPr>
          <a:xfrm>
            <a:off x="568535" y="3862532"/>
            <a:ext cx="2024623" cy="2610839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 smtClean="0"/>
              <a:t>По</a:t>
            </a:r>
            <a:r>
              <a:rPr lang="en-US" sz="2000" dirty="0" smtClean="0"/>
              <a:t>c</a:t>
            </a:r>
            <a:r>
              <a:rPr lang="ru-RU" sz="2000" dirty="0" err="1" smtClean="0"/>
              <a:t>ле</a:t>
            </a:r>
            <a:r>
              <a:rPr lang="ru-RU" sz="2000" dirty="0" smtClean="0"/>
              <a:t> </a:t>
            </a:r>
            <a:r>
              <a:rPr lang="ru-RU" sz="2000" dirty="0"/>
              <a:t>загрузки техническим специалистом ключа доступа к КИМ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518917" y="7912287"/>
            <a:ext cx="2132479" cy="2219536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3164072" y="3728386"/>
            <a:ext cx="3475484" cy="408604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 smtClean="0"/>
              <a:t>Выполнить </a:t>
            </a:r>
            <a:r>
              <a:rPr lang="ru-RU" sz="2000" dirty="0"/>
              <a:t>его активацию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 </a:t>
            </a:r>
            <a:r>
              <a:rPr lang="ru-RU" sz="2000" dirty="0"/>
              <a:t>использованием своего </a:t>
            </a:r>
            <a:r>
              <a:rPr lang="ru-RU" sz="2000" dirty="0" err="1"/>
              <a:t>токена</a:t>
            </a:r>
            <a:r>
              <a:rPr lang="ru-RU" sz="2000" dirty="0"/>
              <a:t> </a:t>
            </a:r>
            <a:r>
              <a:rPr lang="ru-RU" sz="2000" dirty="0" smtClean="0"/>
              <a:t> </a:t>
            </a:r>
            <a:r>
              <a:rPr lang="ru-RU" sz="2000" dirty="0"/>
              <a:t>на всех рабочих местах во всех аудиториях проведения экзамена</a:t>
            </a:r>
            <a:r>
              <a:rPr lang="ru-RU" sz="2400" dirty="0"/>
              <a:t>.</a:t>
            </a:r>
          </a:p>
        </p:txBody>
      </p:sp>
      <p:sp>
        <p:nvSpPr>
          <p:cNvPr id="13" name="Полилиния 12"/>
          <p:cNvSpPr/>
          <p:nvPr/>
        </p:nvSpPr>
        <p:spPr>
          <a:xfrm>
            <a:off x="9882991" y="7821201"/>
            <a:ext cx="2993048" cy="3070758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Заполнить в форме ППЭ-05-02-У время начала экзамена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аудитории и время вскрытия доставочных пакетов с ИК</a:t>
            </a:r>
          </a:p>
        </p:txBody>
      </p:sp>
      <p:sp>
        <p:nvSpPr>
          <p:cNvPr id="15" name="Полилиния 14"/>
          <p:cNvSpPr/>
          <p:nvPr/>
        </p:nvSpPr>
        <p:spPr>
          <a:xfrm>
            <a:off x="13124316" y="7814430"/>
            <a:ext cx="2582247" cy="3077530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При входе участников ЕГЭ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аудитории проверить их персональные данные согласно ведомости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ППЭ-05-03-У</a:t>
            </a:r>
            <a:endParaRPr lang="ru-RU" sz="2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68535" y="2433630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144575" y="2571180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001192" y="2434236"/>
            <a:ext cx="2513268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Руководитель ППЭ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041584" y="2433630"/>
            <a:ext cx="2692078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подготовки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3124317" y="2433630"/>
            <a:ext cx="2600486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проведения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18940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441996" y="2283732"/>
            <a:ext cx="2333989" cy="88471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4" name="Полилиния 3"/>
          <p:cNvSpPr/>
          <p:nvPr/>
        </p:nvSpPr>
        <p:spPr>
          <a:xfrm>
            <a:off x="3051926" y="2283732"/>
            <a:ext cx="1818936" cy="88471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5" name="Полилиния 4"/>
          <p:cNvSpPr/>
          <p:nvPr/>
        </p:nvSpPr>
        <p:spPr>
          <a:xfrm>
            <a:off x="5123940" y="2283732"/>
            <a:ext cx="2030703" cy="88471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7378745" y="2283732"/>
            <a:ext cx="4198685" cy="88471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7" name="Полилиния 6"/>
          <p:cNvSpPr/>
          <p:nvPr/>
        </p:nvSpPr>
        <p:spPr>
          <a:xfrm>
            <a:off x="11807611" y="2283732"/>
            <a:ext cx="3898954" cy="88471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2432" y="2283732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04155" y="2422232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904627" y="2369486"/>
            <a:ext cx="2513268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Руководитель ППЭ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149665" y="2364357"/>
            <a:ext cx="2692078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подготовки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2456845" y="2324406"/>
            <a:ext cx="2600486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проведения</a:t>
            </a:r>
          </a:p>
        </p:txBody>
      </p:sp>
      <p:sp>
        <p:nvSpPr>
          <p:cNvPr id="13" name="Полилиния 12"/>
          <p:cNvSpPr/>
          <p:nvPr/>
        </p:nvSpPr>
        <p:spPr>
          <a:xfrm>
            <a:off x="512320" y="3568546"/>
            <a:ext cx="2199316" cy="159679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  <p:sp>
        <p:nvSpPr>
          <p:cNvPr id="14" name="Полилиния 13"/>
          <p:cNvSpPr/>
          <p:nvPr/>
        </p:nvSpPr>
        <p:spPr>
          <a:xfrm>
            <a:off x="525086" y="6912568"/>
            <a:ext cx="2199316" cy="159679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  <p:sp>
        <p:nvSpPr>
          <p:cNvPr id="15" name="Полилиния 14"/>
          <p:cNvSpPr/>
          <p:nvPr/>
        </p:nvSpPr>
        <p:spPr>
          <a:xfrm>
            <a:off x="7407721" y="3568547"/>
            <a:ext cx="4169709" cy="2131437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lvl="0" algn="ctr"/>
            <a:r>
              <a:rPr lang="ru-RU" sz="2000" dirty="0"/>
              <a:t>Сообщить организатору вне аудитории об окончании заполнения бланков регистрации участниками ЕГЭ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7417895" y="6904174"/>
            <a:ext cx="4159535" cy="3121201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lvl="0" algn="ctr"/>
            <a:r>
              <a:rPr lang="ru-RU" sz="2000" dirty="0"/>
              <a:t>При вызове группы участников ЕГЭ каждой очереди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аудиторию проведения сделать отметку «Бланк регистрации получен» </a:t>
            </a:r>
            <a:r>
              <a:rPr lang="ru-RU" sz="2000" dirty="0" smtClean="0"/>
              <a:t>и </a:t>
            </a:r>
            <a:r>
              <a:rPr lang="ru-RU" sz="2000" dirty="0"/>
              <a:t>получить подпись участника ЕГЭ</a:t>
            </a:r>
          </a:p>
        </p:txBody>
      </p:sp>
      <p:sp>
        <p:nvSpPr>
          <p:cNvPr id="17" name="Полилиния 16"/>
          <p:cNvSpPr/>
          <p:nvPr/>
        </p:nvSpPr>
        <p:spPr>
          <a:xfrm>
            <a:off x="11801531" y="3548545"/>
            <a:ext cx="3905033" cy="2423429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После входа в аудиторию группы участников ЕГЭ каждой очереди распределить участников ЕГЭ по рабочим местам в аудитории</a:t>
            </a:r>
          </a:p>
        </p:txBody>
      </p:sp>
      <p:sp>
        <p:nvSpPr>
          <p:cNvPr id="18" name="Полилиния 17"/>
          <p:cNvSpPr/>
          <p:nvPr/>
        </p:nvSpPr>
        <p:spPr>
          <a:xfrm>
            <a:off x="11801532" y="6904173"/>
            <a:ext cx="3905033" cy="2492810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Для каждой новой группы участников ЕГЭ провести краткий инструктаж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по </a:t>
            </a:r>
            <a:r>
              <a:rPr lang="ru-RU" sz="2000" dirty="0"/>
              <a:t>процедуре сдачи экзамена</a:t>
            </a: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3507403" y="102214"/>
            <a:ext cx="11295686" cy="775769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ППЭ</a:t>
            </a:r>
          </a:p>
        </p:txBody>
      </p:sp>
    </p:spTree>
    <p:extLst>
      <p:ext uri="{BB962C8B-B14F-4D97-AF65-F5344CB8AC3E}">
        <p14:creationId xmlns="" xmlns:p14="http://schemas.microsoft.com/office/powerpoint/2010/main" val="364727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441996" y="2200632"/>
            <a:ext cx="2333989" cy="89302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4" name="Полилиния 3"/>
          <p:cNvSpPr/>
          <p:nvPr/>
        </p:nvSpPr>
        <p:spPr>
          <a:xfrm>
            <a:off x="3051926" y="2200632"/>
            <a:ext cx="1818936" cy="89302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5" name="Полилиния 4"/>
          <p:cNvSpPr/>
          <p:nvPr/>
        </p:nvSpPr>
        <p:spPr>
          <a:xfrm>
            <a:off x="5123940" y="2200632"/>
            <a:ext cx="2030703" cy="89302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7378746" y="2200632"/>
            <a:ext cx="3724805" cy="89302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7" name="Полилиния 6"/>
          <p:cNvSpPr/>
          <p:nvPr/>
        </p:nvSpPr>
        <p:spPr>
          <a:xfrm>
            <a:off x="11303206" y="2200632"/>
            <a:ext cx="4385787" cy="8930216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8" name="Полилиния 7"/>
          <p:cNvSpPr/>
          <p:nvPr/>
        </p:nvSpPr>
        <p:spPr>
          <a:xfrm>
            <a:off x="11327653" y="6463296"/>
            <a:ext cx="4361339" cy="4421891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Сверить персональные данные участника ЕГЭ, указанные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регистрационном </a:t>
            </a:r>
            <a:r>
              <a:rPr lang="ru-RU" sz="2000" dirty="0" smtClean="0"/>
              <a:t>бланке, </a:t>
            </a:r>
            <a:br>
              <a:rPr lang="ru-RU" sz="2000" dirty="0" smtClean="0"/>
            </a:br>
            <a:r>
              <a:rPr lang="ru-RU" sz="2000" dirty="0" smtClean="0"/>
              <a:t>с </a:t>
            </a:r>
            <a:r>
              <a:rPr lang="ru-RU" sz="2000" dirty="0"/>
              <a:t>предъявленным документом, удостоверяющим личность</a:t>
            </a:r>
          </a:p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Проверить правильность заполнения номера аудитории в бланке регистрации</a:t>
            </a:r>
          </a:p>
        </p:txBody>
      </p:sp>
      <p:sp>
        <p:nvSpPr>
          <p:cNvPr id="9" name="Полилиния 8"/>
          <p:cNvSpPr/>
          <p:nvPr/>
        </p:nvSpPr>
        <p:spPr>
          <a:xfrm>
            <a:off x="11327653" y="3548545"/>
            <a:ext cx="4361339" cy="2423429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Заполнить в форме ППЭ-05-03-У время начала экзамена и время вскрытия доставочных </a:t>
            </a:r>
            <a:r>
              <a:rPr lang="ru-RU" sz="2000" dirty="0" smtClean="0"/>
              <a:t>пакетов</a:t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/>
              <a:t>с экзаменационными материалами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195856" y="2311672"/>
            <a:ext cx="2600486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проведения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28280" y="2339274"/>
            <a:ext cx="2692078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подготовки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7503886" y="3548545"/>
            <a:ext cx="3483427" cy="2423429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/>
            <a:r>
              <a:rPr lang="ru-RU" sz="2000" dirty="0" smtClean="0"/>
              <a:t>Проконтролировать </a:t>
            </a:r>
            <a:r>
              <a:rPr lang="ru-RU" sz="2000" dirty="0"/>
              <a:t>наличие </a:t>
            </a:r>
            <a:r>
              <a:rPr lang="ru-RU" sz="2000" dirty="0" smtClean="0"/>
              <a:t>бланка регистрации и ручки</a:t>
            </a:r>
            <a:br>
              <a:rPr lang="ru-RU" sz="2000" dirty="0" smtClean="0"/>
            </a:br>
            <a:r>
              <a:rPr lang="ru-RU" sz="2000" dirty="0" smtClean="0"/>
              <a:t> у</a:t>
            </a:r>
            <a:r>
              <a:rPr lang="ru-RU" sz="2000" dirty="0"/>
              <a:t> </a:t>
            </a:r>
            <a:r>
              <a:rPr lang="ru-RU" sz="2000" dirty="0" smtClean="0"/>
              <a:t>участников ЕГЭ, покидающих аудиторию</a:t>
            </a:r>
            <a:endParaRPr lang="ru-RU" sz="2000" dirty="0"/>
          </a:p>
        </p:txBody>
      </p:sp>
      <p:sp>
        <p:nvSpPr>
          <p:cNvPr id="13" name="Полилиния 12"/>
          <p:cNvSpPr/>
          <p:nvPr/>
        </p:nvSpPr>
        <p:spPr>
          <a:xfrm>
            <a:off x="512320" y="3568546"/>
            <a:ext cx="2199316" cy="159679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  <p:sp>
        <p:nvSpPr>
          <p:cNvPr id="14" name="Полилиния 13"/>
          <p:cNvSpPr/>
          <p:nvPr/>
        </p:nvSpPr>
        <p:spPr>
          <a:xfrm>
            <a:off x="514124" y="6573339"/>
            <a:ext cx="2199316" cy="159679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54040" y="2200632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04153" y="2295132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888274" y="2233391"/>
            <a:ext cx="2513268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Руководитель ППЭ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3507403" y="102214"/>
            <a:ext cx="11295686" cy="775769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ППЭ</a:t>
            </a:r>
          </a:p>
        </p:txBody>
      </p:sp>
    </p:spTree>
    <p:extLst>
      <p:ext uri="{BB962C8B-B14F-4D97-AF65-F5344CB8AC3E}">
        <p14:creationId xmlns="" xmlns:p14="http://schemas.microsoft.com/office/powerpoint/2010/main" val="17416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507403" y="102214"/>
            <a:ext cx="11909806" cy="1360544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ППЭ</a:t>
            </a:r>
          </a:p>
          <a:p>
            <a:pPr lvl="0" algn="ctr">
              <a:spcBef>
                <a:spcPct val="0"/>
              </a:spcBef>
              <a:defRPr/>
            </a:pPr>
            <a:endParaRPr lang="en-US" sz="3800" b="1" dirty="0">
              <a:solidFill>
                <a:srgbClr val="FF0000"/>
              </a:solidFill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41996" y="2200630"/>
            <a:ext cx="2333989" cy="8930218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5" name="Полилиния 4"/>
          <p:cNvSpPr/>
          <p:nvPr/>
        </p:nvSpPr>
        <p:spPr>
          <a:xfrm>
            <a:off x="3051926" y="2200630"/>
            <a:ext cx="1818936" cy="8930217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5123940" y="2200630"/>
            <a:ext cx="2030703" cy="8930218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7" name="Полилиния 6"/>
          <p:cNvSpPr/>
          <p:nvPr/>
        </p:nvSpPr>
        <p:spPr>
          <a:xfrm>
            <a:off x="7378747" y="2200630"/>
            <a:ext cx="2553677" cy="8930218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8" name="Полилиния 7"/>
          <p:cNvSpPr/>
          <p:nvPr/>
        </p:nvSpPr>
        <p:spPr>
          <a:xfrm>
            <a:off x="10237127" y="2200630"/>
            <a:ext cx="5469440" cy="9053048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95486" y="2393578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181137" y="2538743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824826" y="2428835"/>
            <a:ext cx="2513268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Руководитель ППЭ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293244" y="2375397"/>
            <a:ext cx="2692078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подготовки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471216" y="2255078"/>
            <a:ext cx="2600486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проведения</a:t>
            </a:r>
          </a:p>
        </p:txBody>
      </p:sp>
      <p:sp>
        <p:nvSpPr>
          <p:cNvPr id="14" name="Полилиния 13"/>
          <p:cNvSpPr/>
          <p:nvPr/>
        </p:nvSpPr>
        <p:spPr>
          <a:xfrm>
            <a:off x="10467051" y="3350384"/>
            <a:ext cx="5033091" cy="3601959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/>
              <a:t>Сверить номер бланка регистрации, введенный участником в ПО Станции записи, с указанным на бумажном бланке </a:t>
            </a:r>
            <a:r>
              <a:rPr lang="ru-RU" sz="2000" dirty="0" smtClean="0"/>
              <a:t>регистрации</a:t>
            </a:r>
          </a:p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000" dirty="0" smtClean="0"/>
              <a:t>Инициировать </a:t>
            </a:r>
            <a:r>
              <a:rPr lang="ru-RU" sz="2000" dirty="0"/>
              <a:t>процесс сдачи экзамена (организатор – оператор ПК), ввести код активации, далее инициировать в ПО след. участника </a:t>
            </a:r>
            <a:r>
              <a:rPr lang="ru-RU" sz="2000" dirty="0" smtClean="0"/>
              <a:t>кнопка </a:t>
            </a:r>
            <a:r>
              <a:rPr lang="ru-RU" sz="2000" dirty="0"/>
              <a:t>«Следующий участник» </a:t>
            </a:r>
          </a:p>
        </p:txBody>
      </p:sp>
      <p:sp>
        <p:nvSpPr>
          <p:cNvPr id="15" name="Полилиния 14"/>
          <p:cNvSpPr/>
          <p:nvPr/>
        </p:nvSpPr>
        <p:spPr>
          <a:xfrm>
            <a:off x="10521429" y="7437507"/>
            <a:ext cx="4986958" cy="1880663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/>
            <a:r>
              <a:rPr lang="ru-RU" sz="2000" dirty="0"/>
              <a:t>Если участник сообщил о плохом качестве записи, в аудиторию необходимо пригласить технического специалиста для устранения проблем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10515073" y="9706588"/>
            <a:ext cx="4986958" cy="1424259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/>
            <a:r>
              <a:rPr lang="ru-RU" sz="2000" dirty="0"/>
              <a:t>Завершить</a:t>
            </a:r>
            <a:r>
              <a:rPr lang="ru-RU" sz="2100" dirty="0"/>
              <a:t> в ПО рабочего места участника ЕГЭ сдачу экзамена участником</a:t>
            </a:r>
          </a:p>
        </p:txBody>
      </p:sp>
      <p:sp>
        <p:nvSpPr>
          <p:cNvPr id="17" name="Полилиния 16"/>
          <p:cNvSpPr/>
          <p:nvPr/>
        </p:nvSpPr>
        <p:spPr>
          <a:xfrm>
            <a:off x="547907" y="3350384"/>
            <a:ext cx="2199316" cy="110505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  <p:sp>
        <p:nvSpPr>
          <p:cNvPr id="18" name="Полилиния 17"/>
          <p:cNvSpPr/>
          <p:nvPr/>
        </p:nvSpPr>
        <p:spPr>
          <a:xfrm>
            <a:off x="512590" y="7433340"/>
            <a:ext cx="2199045" cy="1086545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512964" y="9706588"/>
            <a:ext cx="2198671" cy="1103092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</p:spTree>
    <p:extLst>
      <p:ext uri="{BB962C8B-B14F-4D97-AF65-F5344CB8AC3E}">
        <p14:creationId xmlns="" xmlns:p14="http://schemas.microsoft.com/office/powerpoint/2010/main" val="127325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507403" y="102214"/>
            <a:ext cx="10935646" cy="1360544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Обязанности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работников ППЭ</a:t>
            </a:r>
          </a:p>
          <a:p>
            <a:pPr lvl="0" algn="ctr">
              <a:spcBef>
                <a:spcPct val="0"/>
              </a:spcBef>
              <a:defRPr/>
            </a:pPr>
            <a:endParaRPr lang="en-US" sz="3800" b="1" dirty="0" smtClean="0">
              <a:solidFill>
                <a:srgbClr val="FF0000"/>
              </a:solidFill>
              <a:ea typeface="+mj-ea"/>
              <a:cs typeface="+mj-cs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442820" y="2309035"/>
            <a:ext cx="2333989" cy="8688809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400" b="1" dirty="0"/>
          </a:p>
        </p:txBody>
      </p:sp>
      <p:sp>
        <p:nvSpPr>
          <p:cNvPr id="5" name="Полилиния 4"/>
          <p:cNvSpPr/>
          <p:nvPr/>
        </p:nvSpPr>
        <p:spPr>
          <a:xfrm>
            <a:off x="3051926" y="2309036"/>
            <a:ext cx="1818936" cy="8688809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5123940" y="2309036"/>
            <a:ext cx="2030703" cy="8688809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7" name="Полилиния 6"/>
          <p:cNvSpPr/>
          <p:nvPr/>
        </p:nvSpPr>
        <p:spPr>
          <a:xfrm>
            <a:off x="7378747" y="2309036"/>
            <a:ext cx="2553677" cy="8688809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8" name="Полилиния 7"/>
          <p:cNvSpPr/>
          <p:nvPr/>
        </p:nvSpPr>
        <p:spPr>
          <a:xfrm>
            <a:off x="10237127" y="2309036"/>
            <a:ext cx="5469440" cy="8688809"/>
          </a:xfrm>
          <a:custGeom>
            <a:avLst/>
            <a:gdLst>
              <a:gd name="connsiteX0" fmla="*/ 0 w 1934765"/>
              <a:gd name="connsiteY0" fmla="*/ 193477 h 4064000"/>
              <a:gd name="connsiteX1" fmla="*/ 193477 w 1934765"/>
              <a:gd name="connsiteY1" fmla="*/ 0 h 4064000"/>
              <a:gd name="connsiteX2" fmla="*/ 1741289 w 1934765"/>
              <a:gd name="connsiteY2" fmla="*/ 0 h 4064000"/>
              <a:gd name="connsiteX3" fmla="*/ 1934766 w 1934765"/>
              <a:gd name="connsiteY3" fmla="*/ 193477 h 4064000"/>
              <a:gd name="connsiteX4" fmla="*/ 1934765 w 1934765"/>
              <a:gd name="connsiteY4" fmla="*/ 3870524 h 4064000"/>
              <a:gd name="connsiteX5" fmla="*/ 1741288 w 1934765"/>
              <a:gd name="connsiteY5" fmla="*/ 4064001 h 4064000"/>
              <a:gd name="connsiteX6" fmla="*/ 193477 w 1934765"/>
              <a:gd name="connsiteY6" fmla="*/ 4064000 h 4064000"/>
              <a:gd name="connsiteX7" fmla="*/ 0 w 1934765"/>
              <a:gd name="connsiteY7" fmla="*/ 3870523 h 4064000"/>
              <a:gd name="connsiteX8" fmla="*/ 0 w 1934765"/>
              <a:gd name="connsiteY8" fmla="*/ 193477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4765" h="4064000">
                <a:moveTo>
                  <a:pt x="0" y="193477"/>
                </a:moveTo>
                <a:cubicBezTo>
                  <a:pt x="0" y="86623"/>
                  <a:pt x="86623" y="0"/>
                  <a:pt x="193477" y="0"/>
                </a:cubicBezTo>
                <a:lnTo>
                  <a:pt x="1741289" y="0"/>
                </a:lnTo>
                <a:cubicBezTo>
                  <a:pt x="1848143" y="0"/>
                  <a:pt x="1934766" y="86623"/>
                  <a:pt x="1934766" y="193477"/>
                </a:cubicBezTo>
                <a:cubicBezTo>
                  <a:pt x="1934766" y="1419159"/>
                  <a:pt x="1934765" y="2644842"/>
                  <a:pt x="1934765" y="3870524"/>
                </a:cubicBezTo>
                <a:cubicBezTo>
                  <a:pt x="1934765" y="3977378"/>
                  <a:pt x="1848142" y="4064001"/>
                  <a:pt x="1741288" y="4064001"/>
                </a:cubicBezTo>
                <a:lnTo>
                  <a:pt x="193477" y="4064000"/>
                </a:lnTo>
                <a:cubicBezTo>
                  <a:pt x="86623" y="4064000"/>
                  <a:pt x="0" y="3977377"/>
                  <a:pt x="0" y="3870523"/>
                </a:cubicBezTo>
                <a:lnTo>
                  <a:pt x="0" y="193477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7500" tIns="297500" rIns="297500" bIns="5233797" numCol="1" spcCol="2204" anchor="ctr" anchorCtr="0">
            <a:no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dirty="0"/>
          </a:p>
        </p:txBody>
      </p:sp>
      <p:sp>
        <p:nvSpPr>
          <p:cNvPr id="9" name="Полилиния 8"/>
          <p:cNvSpPr/>
          <p:nvPr/>
        </p:nvSpPr>
        <p:spPr>
          <a:xfrm>
            <a:off x="10375155" y="3568546"/>
            <a:ext cx="5263015" cy="3209625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400" dirty="0"/>
              <a:t>Получить от участника ЕГЭ бланк </a:t>
            </a:r>
            <a:r>
              <a:rPr lang="ru-RU" sz="2400" dirty="0" smtClean="0"/>
              <a:t>регистрации</a:t>
            </a:r>
            <a:endParaRPr lang="ru-RU" sz="2400" dirty="0"/>
          </a:p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400" dirty="0"/>
              <a:t>Сделать отметки «Ответ прослушан» и «Бланк регистрации сдан» </a:t>
            </a:r>
            <a:r>
              <a:rPr lang="ru-RU" sz="2400" dirty="0" smtClean="0"/>
              <a:t> </a:t>
            </a:r>
            <a:r>
              <a:rPr lang="ru-RU" sz="2400" dirty="0"/>
              <a:t>в ведомости ППЭ-05-03-У </a:t>
            </a:r>
          </a:p>
          <a:p>
            <a:pPr marL="495833" indent="-495833" algn="just">
              <a:buFont typeface="Wingdings" panose="05000000000000000000" pitchFamily="2" charset="2"/>
              <a:buChar char="ü"/>
            </a:pPr>
            <a:r>
              <a:rPr lang="ru-RU" sz="2400" dirty="0"/>
              <a:t>Получить подпись участника ЕГЭ</a:t>
            </a:r>
            <a:endParaRPr lang="ru-RU" sz="2300" dirty="0"/>
          </a:p>
        </p:txBody>
      </p:sp>
      <p:sp>
        <p:nvSpPr>
          <p:cNvPr id="10" name="Полилиния 9"/>
          <p:cNvSpPr/>
          <p:nvPr/>
        </p:nvSpPr>
        <p:spPr>
          <a:xfrm>
            <a:off x="10375155" y="7691600"/>
            <a:ext cx="5263015" cy="2236172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/>
            <a:r>
              <a:rPr lang="ru-RU" sz="2400" dirty="0"/>
              <a:t>Сообщить организатору вне аудитории о завершении сдачи экзамена группой участников ЕГЭ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на </a:t>
            </a:r>
            <a:r>
              <a:rPr lang="ru-RU" sz="2400" dirty="0"/>
              <a:t>всех рабочих местах в аудитории</a:t>
            </a:r>
            <a:endParaRPr lang="ru-RU" sz="23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536419" y="2380906"/>
            <a:ext cx="2600486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проведения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322652" y="2497955"/>
            <a:ext cx="2692078" cy="99121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Организатор в аудитории подготовки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891689" y="2447535"/>
            <a:ext cx="2513268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Руководитель ППЭ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04155" y="2477631"/>
            <a:ext cx="1514478" cy="437214"/>
          </a:xfrm>
          <a:prstGeom prst="rect">
            <a:avLst/>
          </a:prstGeom>
        </p:spPr>
        <p:txBody>
          <a:bodyPr wrap="non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Член ГЭК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34269" y="2339131"/>
            <a:ext cx="2024623" cy="71421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 defTabSz="3470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/>
              <a:t>Период времени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512320" y="3568546"/>
            <a:ext cx="2199316" cy="159679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  <p:sp>
        <p:nvSpPr>
          <p:cNvPr id="17" name="Полилиния 16"/>
          <p:cNvSpPr/>
          <p:nvPr/>
        </p:nvSpPr>
        <p:spPr>
          <a:xfrm>
            <a:off x="546923" y="7691599"/>
            <a:ext cx="2199316" cy="1596794"/>
          </a:xfrm>
          <a:custGeom>
            <a:avLst/>
            <a:gdLst>
              <a:gd name="connsiteX0" fmla="*/ 0 w 1547812"/>
              <a:gd name="connsiteY0" fmla="*/ 122535 h 1225351"/>
              <a:gd name="connsiteX1" fmla="*/ 122535 w 1547812"/>
              <a:gd name="connsiteY1" fmla="*/ 0 h 1225351"/>
              <a:gd name="connsiteX2" fmla="*/ 1425277 w 1547812"/>
              <a:gd name="connsiteY2" fmla="*/ 0 h 1225351"/>
              <a:gd name="connsiteX3" fmla="*/ 1547812 w 1547812"/>
              <a:gd name="connsiteY3" fmla="*/ 122535 h 1225351"/>
              <a:gd name="connsiteX4" fmla="*/ 1547812 w 1547812"/>
              <a:gd name="connsiteY4" fmla="*/ 1102816 h 1225351"/>
              <a:gd name="connsiteX5" fmla="*/ 1425277 w 1547812"/>
              <a:gd name="connsiteY5" fmla="*/ 1225351 h 1225351"/>
              <a:gd name="connsiteX6" fmla="*/ 122535 w 1547812"/>
              <a:gd name="connsiteY6" fmla="*/ 1225351 h 1225351"/>
              <a:gd name="connsiteX7" fmla="*/ 0 w 1547812"/>
              <a:gd name="connsiteY7" fmla="*/ 1102816 h 1225351"/>
              <a:gd name="connsiteX8" fmla="*/ 0 w 1547812"/>
              <a:gd name="connsiteY8" fmla="*/ 122535 h 122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7812" h="1225351">
                <a:moveTo>
                  <a:pt x="0" y="122535"/>
                </a:moveTo>
                <a:cubicBezTo>
                  <a:pt x="0" y="54861"/>
                  <a:pt x="54861" y="0"/>
                  <a:pt x="122535" y="0"/>
                </a:cubicBezTo>
                <a:lnTo>
                  <a:pt x="1425277" y="0"/>
                </a:lnTo>
                <a:cubicBezTo>
                  <a:pt x="1492951" y="0"/>
                  <a:pt x="1547812" y="54861"/>
                  <a:pt x="1547812" y="122535"/>
                </a:cubicBezTo>
                <a:lnTo>
                  <a:pt x="1547812" y="1102816"/>
                </a:lnTo>
                <a:cubicBezTo>
                  <a:pt x="1547812" y="1170490"/>
                  <a:pt x="1492951" y="1225351"/>
                  <a:pt x="1425277" y="1225351"/>
                </a:cubicBezTo>
                <a:lnTo>
                  <a:pt x="122535" y="1225351"/>
                </a:lnTo>
                <a:cubicBezTo>
                  <a:pt x="54861" y="1225351"/>
                  <a:pt x="0" y="1170490"/>
                  <a:pt x="0" y="1102816"/>
                </a:cubicBezTo>
                <a:lnTo>
                  <a:pt x="0" y="12253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0941" tIns="181275" rIns="220941" bIns="181275" numCol="1" spcCol="2204" anchor="ctr" anchorCtr="0">
            <a:noAutofit/>
          </a:bodyPr>
          <a:lstStyle/>
          <a:p>
            <a:pPr algn="ctr" defTabSz="2776667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dirty="0"/>
              <a:t>Проведение экзамена</a:t>
            </a:r>
          </a:p>
        </p:txBody>
      </p:sp>
    </p:spTree>
    <p:extLst>
      <p:ext uri="{BB962C8B-B14F-4D97-AF65-F5344CB8AC3E}">
        <p14:creationId xmlns="" xmlns:p14="http://schemas.microsoft.com/office/powerpoint/2010/main" val="402660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defTabSz="1708175">
              <a:defRPr/>
            </a:pPr>
            <a:r>
              <a:rPr lang="ru-RU" sz="4000" dirty="0">
                <a:solidFill>
                  <a:srgbClr val="FF0000"/>
                </a:solidFill>
              </a:rPr>
              <a:t>Особенности подготовки ППЭ к проведению </a:t>
            </a:r>
            <a:r>
              <a:rPr lang="ru-RU" sz="4000" dirty="0" smtClean="0">
                <a:solidFill>
                  <a:srgbClr val="FF0000"/>
                </a:solidFill>
              </a:rPr>
              <a:t>экзамена. Практическое занятие.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86" name="Содержимое 8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303213" y="2239963"/>
            <a:ext cx="15490825" cy="922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11151" y="2246313"/>
            <a:ext cx="7727950" cy="785812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039101" y="2247900"/>
            <a:ext cx="7731125" cy="785812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311151" y="3032125"/>
            <a:ext cx="7727950" cy="1147762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39101" y="3033713"/>
            <a:ext cx="7731125" cy="1147762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311151" y="4179888"/>
            <a:ext cx="7727950" cy="1149350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8039101" y="4181475"/>
            <a:ext cx="7731125" cy="1147762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311151" y="5329238"/>
            <a:ext cx="7727950" cy="1147762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8039101" y="5329238"/>
            <a:ext cx="7731125" cy="1147762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311151" y="6477000"/>
            <a:ext cx="7727950" cy="1147762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8039101" y="6477000"/>
            <a:ext cx="7731125" cy="1147762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311151" y="7624763"/>
            <a:ext cx="7727950" cy="216693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8039101" y="7624763"/>
            <a:ext cx="7731125" cy="216693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311151" y="9791700"/>
            <a:ext cx="7727950" cy="1657350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8039101" y="9791700"/>
            <a:ext cx="7731125" cy="1657350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>
            <a:off x="8039101" y="2239963"/>
            <a:ext cx="0" cy="9215437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>
            <a:off x="304801" y="3033713"/>
            <a:ext cx="15470188" cy="0"/>
          </a:xfrm>
          <a:prstGeom prst="line">
            <a:avLst/>
          </a:prstGeom>
          <a:noFill/>
          <a:ln w="381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>
            <a:off x="304801" y="4181475"/>
            <a:ext cx="15470188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>
            <a:off x="304801" y="5329238"/>
            <a:ext cx="15470188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>
            <a:off x="304801" y="6477000"/>
            <a:ext cx="15470188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>
            <a:off x="304801" y="7624763"/>
            <a:ext cx="15470188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Line 25"/>
          <p:cNvSpPr>
            <a:spLocks noChangeShapeType="1"/>
          </p:cNvSpPr>
          <p:nvPr/>
        </p:nvSpPr>
        <p:spPr bwMode="auto">
          <a:xfrm>
            <a:off x="304801" y="9791700"/>
            <a:ext cx="15470188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Line 26"/>
          <p:cNvSpPr>
            <a:spLocks noChangeShapeType="1"/>
          </p:cNvSpPr>
          <p:nvPr/>
        </p:nvSpPr>
        <p:spPr bwMode="auto">
          <a:xfrm>
            <a:off x="311151" y="2239963"/>
            <a:ext cx="0" cy="9215437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Line 27"/>
          <p:cNvSpPr>
            <a:spLocks noChangeShapeType="1"/>
          </p:cNvSpPr>
          <p:nvPr/>
        </p:nvSpPr>
        <p:spPr bwMode="auto">
          <a:xfrm>
            <a:off x="15770226" y="2239963"/>
            <a:ext cx="0" cy="9215437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Line 28"/>
          <p:cNvSpPr>
            <a:spLocks noChangeShapeType="1"/>
          </p:cNvSpPr>
          <p:nvPr/>
        </p:nvSpPr>
        <p:spPr bwMode="auto">
          <a:xfrm>
            <a:off x="300038" y="2246313"/>
            <a:ext cx="15470188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Line 29"/>
          <p:cNvSpPr>
            <a:spLocks noChangeShapeType="1"/>
          </p:cNvSpPr>
          <p:nvPr/>
        </p:nvSpPr>
        <p:spPr bwMode="auto">
          <a:xfrm>
            <a:off x="304801" y="11449050"/>
            <a:ext cx="15470188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Rectangle 30"/>
          <p:cNvSpPr>
            <a:spLocks noChangeArrowheads="1"/>
          </p:cNvSpPr>
          <p:nvPr/>
        </p:nvSpPr>
        <p:spPr bwMode="auto">
          <a:xfrm>
            <a:off x="2244507" y="2395995"/>
            <a:ext cx="385387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Функции работника ППЭ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3" name="Rectangle 31"/>
          <p:cNvSpPr>
            <a:spLocks noChangeArrowheads="1"/>
          </p:cNvSpPr>
          <p:nvPr/>
        </p:nvSpPr>
        <p:spPr bwMode="auto">
          <a:xfrm>
            <a:off x="9993881" y="2423775"/>
            <a:ext cx="403225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Категория работника ППЭ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4" name="Rectangle 32"/>
          <p:cNvSpPr>
            <a:spLocks noChangeArrowheads="1"/>
          </p:cNvSpPr>
          <p:nvPr/>
        </p:nvSpPr>
        <p:spPr bwMode="auto">
          <a:xfrm>
            <a:off x="2112963" y="3236913"/>
            <a:ext cx="32273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Отметить в форме ППЭ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33"/>
          <p:cNvSpPr>
            <a:spLocks noChangeArrowheads="1"/>
          </p:cNvSpPr>
          <p:nvPr/>
        </p:nvSpPr>
        <p:spPr bwMode="auto">
          <a:xfrm>
            <a:off x="5175251" y="3236913"/>
            <a:ext cx="2555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34"/>
          <p:cNvSpPr>
            <a:spLocks noChangeArrowheads="1"/>
          </p:cNvSpPr>
          <p:nvPr/>
        </p:nvSpPr>
        <p:spPr bwMode="auto">
          <a:xfrm>
            <a:off x="5268913" y="3236913"/>
            <a:ext cx="4714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05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35"/>
          <p:cNvSpPr>
            <a:spLocks noChangeArrowheads="1"/>
          </p:cNvSpPr>
          <p:nvPr/>
        </p:nvSpPr>
        <p:spPr bwMode="auto">
          <a:xfrm>
            <a:off x="5576888" y="3236913"/>
            <a:ext cx="2555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angle 36"/>
          <p:cNvSpPr>
            <a:spLocks noChangeArrowheads="1"/>
          </p:cNvSpPr>
          <p:nvPr/>
        </p:nvSpPr>
        <p:spPr bwMode="auto">
          <a:xfrm>
            <a:off x="5668963" y="3236913"/>
            <a:ext cx="4714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02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37"/>
          <p:cNvSpPr>
            <a:spLocks noChangeArrowheads="1"/>
          </p:cNvSpPr>
          <p:nvPr/>
        </p:nvSpPr>
        <p:spPr bwMode="auto">
          <a:xfrm>
            <a:off x="5976938" y="3236913"/>
            <a:ext cx="2555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38"/>
          <p:cNvSpPr>
            <a:spLocks noChangeArrowheads="1"/>
          </p:cNvSpPr>
          <p:nvPr/>
        </p:nvSpPr>
        <p:spPr bwMode="auto">
          <a:xfrm>
            <a:off x="6070601" y="3236913"/>
            <a:ext cx="39846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У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39"/>
          <p:cNvSpPr>
            <a:spLocks noChangeArrowheads="1"/>
          </p:cNvSpPr>
          <p:nvPr/>
        </p:nvSpPr>
        <p:spPr bwMode="auto">
          <a:xfrm>
            <a:off x="2347913" y="3603625"/>
            <a:ext cx="10699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время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Rectangle 40"/>
          <p:cNvSpPr>
            <a:spLocks noChangeArrowheads="1"/>
          </p:cNvSpPr>
          <p:nvPr/>
        </p:nvSpPr>
        <p:spPr bwMode="auto">
          <a:xfrm>
            <a:off x="3252788" y="3603625"/>
            <a:ext cx="291941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окончания экзамена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0" name="Группа 79"/>
          <p:cNvGrpSpPr/>
          <p:nvPr/>
        </p:nvGrpSpPr>
        <p:grpSpPr>
          <a:xfrm>
            <a:off x="9418638" y="3419475"/>
            <a:ext cx="5151438" cy="454025"/>
            <a:chOff x="9418638" y="3419475"/>
            <a:chExt cx="5151438" cy="454025"/>
          </a:xfrm>
        </p:grpSpPr>
        <p:sp>
          <p:nvSpPr>
            <p:cNvPr id="43" name="Rectangle 41"/>
            <p:cNvSpPr>
              <a:spLocks noChangeArrowheads="1"/>
            </p:cNvSpPr>
            <p:nvPr/>
          </p:nvSpPr>
          <p:spPr bwMode="auto">
            <a:xfrm>
              <a:off x="9418638" y="3419475"/>
              <a:ext cx="3636963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Организатор в аудитории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42"/>
            <p:cNvSpPr>
              <a:spLocks noChangeArrowheads="1"/>
            </p:cNvSpPr>
            <p:nvPr/>
          </p:nvSpPr>
          <p:spPr bwMode="auto">
            <a:xfrm>
              <a:off x="12874626" y="3419475"/>
              <a:ext cx="1695450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подготовки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45" name="Rectangle 43"/>
          <p:cNvSpPr>
            <a:spLocks noChangeArrowheads="1"/>
          </p:cNvSpPr>
          <p:nvPr/>
        </p:nvSpPr>
        <p:spPr bwMode="auto">
          <a:xfrm>
            <a:off x="1030288" y="4384675"/>
            <a:ext cx="18049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Собрать все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Rectangle 44"/>
          <p:cNvSpPr>
            <a:spLocks noChangeArrowheads="1"/>
          </p:cNvSpPr>
          <p:nvPr/>
        </p:nvSpPr>
        <p:spPr bwMode="auto">
          <a:xfrm>
            <a:off x="2668588" y="4384675"/>
            <a:ext cx="48831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бракованные и (или) испорченные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Rectangle 45"/>
          <p:cNvSpPr>
            <a:spLocks noChangeArrowheads="1"/>
          </p:cNvSpPr>
          <p:nvPr/>
        </p:nvSpPr>
        <p:spPr bwMode="auto">
          <a:xfrm>
            <a:off x="1684338" y="4751388"/>
            <a:ext cx="194786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участниками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Rectangle 46"/>
          <p:cNvSpPr>
            <a:spLocks noChangeArrowheads="1"/>
          </p:cNvSpPr>
          <p:nvPr/>
        </p:nvSpPr>
        <p:spPr bwMode="auto">
          <a:xfrm>
            <a:off x="3463926" y="4751388"/>
            <a:ext cx="33686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ЕГЭ бланки регистрации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1" name="Группа 80"/>
          <p:cNvGrpSpPr/>
          <p:nvPr/>
        </p:nvGrpSpPr>
        <p:grpSpPr>
          <a:xfrm>
            <a:off x="9418638" y="4567238"/>
            <a:ext cx="5151438" cy="454025"/>
            <a:chOff x="9418638" y="4567238"/>
            <a:chExt cx="5151438" cy="454025"/>
          </a:xfrm>
        </p:grpSpPr>
        <p:sp>
          <p:nvSpPr>
            <p:cNvPr id="49" name="Rectangle 47"/>
            <p:cNvSpPr>
              <a:spLocks noChangeArrowheads="1"/>
            </p:cNvSpPr>
            <p:nvPr/>
          </p:nvSpPr>
          <p:spPr bwMode="auto">
            <a:xfrm>
              <a:off x="9418638" y="4567238"/>
              <a:ext cx="3636963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Организатор в аудитории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48"/>
            <p:cNvSpPr>
              <a:spLocks noChangeArrowheads="1"/>
            </p:cNvSpPr>
            <p:nvPr/>
          </p:nvSpPr>
          <p:spPr bwMode="auto">
            <a:xfrm>
              <a:off x="12874626" y="4567238"/>
              <a:ext cx="1695450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подготовки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1" name="Rectangle 49"/>
          <p:cNvSpPr>
            <a:spLocks noChangeArrowheads="1"/>
          </p:cNvSpPr>
          <p:nvPr/>
        </p:nvSpPr>
        <p:spPr bwMode="auto">
          <a:xfrm>
            <a:off x="722313" y="5532438"/>
            <a:ext cx="71818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Получить от организаторов в аудитории подготовки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Rectangle 50"/>
          <p:cNvSpPr>
            <a:spLocks noChangeArrowheads="1"/>
          </p:cNvSpPr>
          <p:nvPr/>
        </p:nvSpPr>
        <p:spPr bwMode="auto">
          <a:xfrm>
            <a:off x="471488" y="5897563"/>
            <a:ext cx="48831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бракованные и (или) испорченные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Rectangle 51"/>
          <p:cNvSpPr>
            <a:spLocks noChangeArrowheads="1"/>
          </p:cNvSpPr>
          <p:nvPr/>
        </p:nvSpPr>
        <p:spPr bwMode="auto">
          <a:xfrm>
            <a:off x="5192713" y="5897563"/>
            <a:ext cx="11906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бланки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52"/>
          <p:cNvSpPr>
            <a:spLocks noChangeArrowheads="1"/>
          </p:cNvSpPr>
          <p:nvPr/>
        </p:nvSpPr>
        <p:spPr bwMode="auto">
          <a:xfrm>
            <a:off x="6215063" y="5897563"/>
            <a:ext cx="182721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регистрации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2" name="Группа 81"/>
          <p:cNvGrpSpPr/>
          <p:nvPr/>
        </p:nvGrpSpPr>
        <p:grpSpPr>
          <a:xfrm>
            <a:off x="10672763" y="5715000"/>
            <a:ext cx="2627313" cy="454025"/>
            <a:chOff x="10672763" y="5715000"/>
            <a:chExt cx="2627313" cy="454025"/>
          </a:xfrm>
        </p:grpSpPr>
        <p:sp>
          <p:nvSpPr>
            <p:cNvPr id="55" name="Rectangle 53"/>
            <p:cNvSpPr>
              <a:spLocks noChangeArrowheads="1"/>
            </p:cNvSpPr>
            <p:nvPr/>
          </p:nvSpPr>
          <p:spPr bwMode="auto">
            <a:xfrm>
              <a:off x="10672763" y="5715000"/>
              <a:ext cx="2098675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Руководитель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54"/>
            <p:cNvSpPr>
              <a:spLocks noChangeArrowheads="1"/>
            </p:cNvSpPr>
            <p:nvPr/>
          </p:nvSpPr>
          <p:spPr bwMode="auto">
            <a:xfrm>
              <a:off x="12588876" y="5715000"/>
              <a:ext cx="711200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ППЭ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7" name="Rectangle 55"/>
          <p:cNvSpPr>
            <a:spLocks noChangeArrowheads="1"/>
          </p:cNvSpPr>
          <p:nvPr/>
        </p:nvSpPr>
        <p:spPr bwMode="auto">
          <a:xfrm>
            <a:off x="2112963" y="6680200"/>
            <a:ext cx="32273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Отметить в форме ППЭ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56"/>
          <p:cNvSpPr>
            <a:spLocks noChangeArrowheads="1"/>
          </p:cNvSpPr>
          <p:nvPr/>
        </p:nvSpPr>
        <p:spPr bwMode="auto">
          <a:xfrm>
            <a:off x="5175251" y="6680200"/>
            <a:ext cx="2555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Rectangle 57"/>
          <p:cNvSpPr>
            <a:spLocks noChangeArrowheads="1"/>
          </p:cNvSpPr>
          <p:nvPr/>
        </p:nvSpPr>
        <p:spPr bwMode="auto">
          <a:xfrm>
            <a:off x="5268913" y="6680200"/>
            <a:ext cx="4714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05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58"/>
          <p:cNvSpPr>
            <a:spLocks noChangeArrowheads="1"/>
          </p:cNvSpPr>
          <p:nvPr/>
        </p:nvSpPr>
        <p:spPr bwMode="auto">
          <a:xfrm>
            <a:off x="5576888" y="6680200"/>
            <a:ext cx="2555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tangle 59"/>
          <p:cNvSpPr>
            <a:spLocks noChangeArrowheads="1"/>
          </p:cNvSpPr>
          <p:nvPr/>
        </p:nvSpPr>
        <p:spPr bwMode="auto">
          <a:xfrm>
            <a:off x="5668963" y="6680200"/>
            <a:ext cx="4714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03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60"/>
          <p:cNvSpPr>
            <a:spLocks noChangeArrowheads="1"/>
          </p:cNvSpPr>
          <p:nvPr/>
        </p:nvSpPr>
        <p:spPr bwMode="auto">
          <a:xfrm>
            <a:off x="5976938" y="6680200"/>
            <a:ext cx="25558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61"/>
          <p:cNvSpPr>
            <a:spLocks noChangeArrowheads="1"/>
          </p:cNvSpPr>
          <p:nvPr/>
        </p:nvSpPr>
        <p:spPr bwMode="auto">
          <a:xfrm>
            <a:off x="6070601" y="6680200"/>
            <a:ext cx="39846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У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Rectangle 62"/>
          <p:cNvSpPr>
            <a:spLocks noChangeArrowheads="1"/>
          </p:cNvSpPr>
          <p:nvPr/>
        </p:nvSpPr>
        <p:spPr bwMode="auto">
          <a:xfrm>
            <a:off x="2347913" y="7045325"/>
            <a:ext cx="10699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время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Rectangle 63"/>
          <p:cNvSpPr>
            <a:spLocks noChangeArrowheads="1"/>
          </p:cNvSpPr>
          <p:nvPr/>
        </p:nvSpPr>
        <p:spPr bwMode="auto">
          <a:xfrm>
            <a:off x="3252788" y="7045325"/>
            <a:ext cx="291941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окончания экзамена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3" name="Группа 82"/>
          <p:cNvGrpSpPr/>
          <p:nvPr/>
        </p:nvGrpSpPr>
        <p:grpSpPr>
          <a:xfrm>
            <a:off x="9374188" y="6862763"/>
            <a:ext cx="5232401" cy="454025"/>
            <a:chOff x="9374188" y="6862763"/>
            <a:chExt cx="5232401" cy="454025"/>
          </a:xfrm>
        </p:grpSpPr>
        <p:sp>
          <p:nvSpPr>
            <p:cNvPr id="66" name="Rectangle 64"/>
            <p:cNvSpPr>
              <a:spLocks noChangeArrowheads="1"/>
            </p:cNvSpPr>
            <p:nvPr/>
          </p:nvSpPr>
          <p:spPr bwMode="auto">
            <a:xfrm>
              <a:off x="9374188" y="6862763"/>
              <a:ext cx="3636963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Организатор в аудитории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5"/>
            <p:cNvSpPr>
              <a:spLocks noChangeArrowheads="1"/>
            </p:cNvSpPr>
            <p:nvPr/>
          </p:nvSpPr>
          <p:spPr bwMode="auto">
            <a:xfrm>
              <a:off x="12830176" y="6862763"/>
              <a:ext cx="1776413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проведения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68" name="Rectangle 66"/>
          <p:cNvSpPr>
            <a:spLocks noChangeArrowheads="1"/>
          </p:cNvSpPr>
          <p:nvPr/>
        </p:nvSpPr>
        <p:spPr bwMode="auto">
          <a:xfrm>
            <a:off x="925513" y="7972425"/>
            <a:ext cx="67468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Вызвать технического специалиста для выгрузки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Rectangle 67"/>
          <p:cNvSpPr>
            <a:spLocks noChangeArrowheads="1"/>
          </p:cNvSpPr>
          <p:nvPr/>
        </p:nvSpPr>
        <p:spPr bwMode="auto">
          <a:xfrm>
            <a:off x="452438" y="8337550"/>
            <a:ext cx="77025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файлов аудиозаписей ответов участников ЕГЭ; провести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Rectangle 68"/>
          <p:cNvSpPr>
            <a:spLocks noChangeArrowheads="1"/>
          </p:cNvSpPr>
          <p:nvPr/>
        </p:nvSpPr>
        <p:spPr bwMode="auto">
          <a:xfrm>
            <a:off x="1131888" y="8704263"/>
            <a:ext cx="63436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контроль действий технического специалиста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tangle 69"/>
          <p:cNvSpPr>
            <a:spLocks noChangeArrowheads="1"/>
          </p:cNvSpPr>
          <p:nvPr/>
        </p:nvSpPr>
        <p:spPr bwMode="auto">
          <a:xfrm>
            <a:off x="857251" y="9069388"/>
            <a:ext cx="5588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70"/>
          <p:cNvSpPr>
            <a:spLocks noChangeArrowheads="1"/>
          </p:cNvSpPr>
          <p:nvPr/>
        </p:nvSpPr>
        <p:spPr bwMode="auto">
          <a:xfrm>
            <a:off x="1252538" y="9069388"/>
            <a:ext cx="6434138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экспорту аудиозаписей ответов участников ЕГЭ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4" name="Группа 83"/>
          <p:cNvGrpSpPr/>
          <p:nvPr/>
        </p:nvGrpSpPr>
        <p:grpSpPr>
          <a:xfrm>
            <a:off x="9374188" y="8521700"/>
            <a:ext cx="5232401" cy="454025"/>
            <a:chOff x="9374188" y="8521700"/>
            <a:chExt cx="5232401" cy="454025"/>
          </a:xfrm>
        </p:grpSpPr>
        <p:sp>
          <p:nvSpPr>
            <p:cNvPr id="73" name="Rectangle 71"/>
            <p:cNvSpPr>
              <a:spLocks noChangeArrowheads="1"/>
            </p:cNvSpPr>
            <p:nvPr/>
          </p:nvSpPr>
          <p:spPr bwMode="auto">
            <a:xfrm>
              <a:off x="9374188" y="8521700"/>
              <a:ext cx="3636963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Организатор в аудитории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2"/>
            <p:cNvSpPr>
              <a:spLocks noChangeArrowheads="1"/>
            </p:cNvSpPr>
            <p:nvPr/>
          </p:nvSpPr>
          <p:spPr bwMode="auto">
            <a:xfrm>
              <a:off x="12830176" y="8521700"/>
              <a:ext cx="1776413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проведения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75" name="Rectangle 73"/>
          <p:cNvSpPr>
            <a:spLocks noChangeArrowheads="1"/>
          </p:cNvSpPr>
          <p:nvPr/>
        </p:nvSpPr>
        <p:spPr bwMode="auto">
          <a:xfrm>
            <a:off x="998538" y="10067925"/>
            <a:ext cx="66008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После завершения сдачи экзамена в аудитории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" name="Rectangle 74"/>
          <p:cNvSpPr>
            <a:spLocks noChangeArrowheads="1"/>
          </p:cNvSpPr>
          <p:nvPr/>
        </p:nvSpPr>
        <p:spPr bwMode="auto">
          <a:xfrm>
            <a:off x="525463" y="10433050"/>
            <a:ext cx="75311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проведения пройти завершить экзамен в ПО «Станция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Rectangle 75"/>
          <p:cNvSpPr>
            <a:spLocks noChangeArrowheads="1"/>
          </p:cNvSpPr>
          <p:nvPr/>
        </p:nvSpPr>
        <p:spPr bwMode="auto">
          <a:xfrm>
            <a:off x="1276351" y="10799763"/>
            <a:ext cx="5972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записи» на всех рабочих местах участников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5" name="Группа 84"/>
          <p:cNvGrpSpPr/>
          <p:nvPr/>
        </p:nvGrpSpPr>
        <p:grpSpPr>
          <a:xfrm>
            <a:off x="10277476" y="10433050"/>
            <a:ext cx="3417888" cy="454025"/>
            <a:chOff x="10277476" y="10433050"/>
            <a:chExt cx="3417888" cy="454025"/>
          </a:xfrm>
        </p:grpSpPr>
        <p:sp>
          <p:nvSpPr>
            <p:cNvPr id="78" name="Rectangle 76"/>
            <p:cNvSpPr>
              <a:spLocks noChangeArrowheads="1"/>
            </p:cNvSpPr>
            <p:nvPr/>
          </p:nvSpPr>
          <p:spPr bwMode="auto">
            <a:xfrm>
              <a:off x="10277476" y="10433050"/>
              <a:ext cx="1931988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Технический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77"/>
            <p:cNvSpPr>
              <a:spLocks noChangeArrowheads="1"/>
            </p:cNvSpPr>
            <p:nvPr/>
          </p:nvSpPr>
          <p:spPr bwMode="auto">
            <a:xfrm>
              <a:off x="12020551" y="10433050"/>
              <a:ext cx="1674813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специалист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07478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Инструктивно-методическая документация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12846968" y="10373966"/>
            <a:ext cx="0" cy="61014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322787" y="10984108"/>
            <a:ext cx="252418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322787" y="10691691"/>
            <a:ext cx="4132243" cy="292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/>
              <a:t>3-ая страница оглавления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809" y="2173637"/>
            <a:ext cx="6415927" cy="89927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17640" y="2173636"/>
            <a:ext cx="6087853" cy="8532873"/>
          </a:xfrm>
          <a:prstGeom prst="rect">
            <a:avLst/>
          </a:prstGeom>
        </p:spPr>
      </p:pic>
      <p:sp>
        <p:nvSpPr>
          <p:cNvPr id="6" name="Нашивка 5"/>
          <p:cNvSpPr/>
          <p:nvPr/>
        </p:nvSpPr>
        <p:spPr>
          <a:xfrm>
            <a:off x="9547204" y="2771917"/>
            <a:ext cx="389582" cy="115508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9547204" y="3207564"/>
            <a:ext cx="389582" cy="115508"/>
          </a:xfrm>
          <a:prstGeom prst="chevr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885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Особенности </a:t>
            </a:r>
            <a:r>
              <a:rPr lang="ru-RU" sz="4000" dirty="0"/>
              <a:t>подготовки ППЭ к проведению </a:t>
            </a:r>
            <a:r>
              <a:rPr lang="ru-RU" sz="4000" dirty="0" smtClean="0"/>
              <a:t>экзамена. Практическое занятие.</a:t>
            </a:r>
            <a:endParaRPr lang="ru-RU" sz="4000" dirty="0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300038" y="2268538"/>
            <a:ext cx="15527337" cy="916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06388" y="2274888"/>
            <a:ext cx="9217025" cy="776287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9523413" y="2276475"/>
            <a:ext cx="6278562" cy="774700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06388" y="3051175"/>
            <a:ext cx="9217025" cy="118903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9523413" y="3051175"/>
            <a:ext cx="6278562" cy="118903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306388" y="4240213"/>
            <a:ext cx="9217025" cy="1095375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9523413" y="4240213"/>
            <a:ext cx="6278562" cy="1095375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306388" y="5335588"/>
            <a:ext cx="9217025" cy="118903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9523413" y="5335588"/>
            <a:ext cx="6278562" cy="118903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306388" y="6524625"/>
            <a:ext cx="9217025" cy="1092200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9523413" y="6524625"/>
            <a:ext cx="6278562" cy="1093787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306388" y="7616825"/>
            <a:ext cx="9217025" cy="118903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9523413" y="7618413"/>
            <a:ext cx="6278562" cy="118903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306388" y="8805863"/>
            <a:ext cx="9217025" cy="1290637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9523413" y="8807450"/>
            <a:ext cx="6278562" cy="1290637"/>
          </a:xfrm>
          <a:prstGeom prst="rect">
            <a:avLst/>
          </a:prstGeom>
          <a:solidFill>
            <a:srgbClr val="E9EDF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306388" y="10096500"/>
            <a:ext cx="9217025" cy="132238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Rectangle 20"/>
          <p:cNvSpPr>
            <a:spLocks noChangeArrowheads="1"/>
          </p:cNvSpPr>
          <p:nvPr/>
        </p:nvSpPr>
        <p:spPr bwMode="auto">
          <a:xfrm>
            <a:off x="9523413" y="10098088"/>
            <a:ext cx="6278562" cy="1322387"/>
          </a:xfrm>
          <a:prstGeom prst="rect">
            <a:avLst/>
          </a:prstGeom>
          <a:solidFill>
            <a:srgbClr val="D0D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9523413" y="2268538"/>
            <a:ext cx="0" cy="9158287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300038" y="3051175"/>
            <a:ext cx="15508287" cy="0"/>
          </a:xfrm>
          <a:prstGeom prst="line">
            <a:avLst/>
          </a:prstGeom>
          <a:noFill/>
          <a:ln w="381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>
            <a:off x="300038" y="4240213"/>
            <a:ext cx="15508287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>
            <a:off x="300038" y="5335588"/>
            <a:ext cx="15508287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300038" y="6524625"/>
            <a:ext cx="15508287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300038" y="7618413"/>
            <a:ext cx="15508287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300038" y="8807450"/>
            <a:ext cx="15508287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300038" y="10098088"/>
            <a:ext cx="15508287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Line 29"/>
          <p:cNvSpPr>
            <a:spLocks noChangeShapeType="1"/>
          </p:cNvSpPr>
          <p:nvPr/>
        </p:nvSpPr>
        <p:spPr bwMode="auto">
          <a:xfrm>
            <a:off x="306388" y="2268538"/>
            <a:ext cx="0" cy="9158287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Line 30"/>
          <p:cNvSpPr>
            <a:spLocks noChangeShapeType="1"/>
          </p:cNvSpPr>
          <p:nvPr/>
        </p:nvSpPr>
        <p:spPr bwMode="auto">
          <a:xfrm>
            <a:off x="15801975" y="2270125"/>
            <a:ext cx="0" cy="915670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>
            <a:off x="300038" y="2276475"/>
            <a:ext cx="15508287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300038" y="11420475"/>
            <a:ext cx="15508287" cy="0"/>
          </a:xfrm>
          <a:prstGeom prst="line">
            <a:avLst/>
          </a:prstGeom>
          <a:noFill/>
          <a:ln w="142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Rectangle 33"/>
          <p:cNvSpPr>
            <a:spLocks noChangeArrowheads="1"/>
          </p:cNvSpPr>
          <p:nvPr/>
        </p:nvSpPr>
        <p:spPr bwMode="auto">
          <a:xfrm>
            <a:off x="3006725" y="2446338"/>
            <a:ext cx="40068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Функции работника ППЭ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34"/>
          <p:cNvSpPr>
            <a:spLocks noChangeArrowheads="1"/>
          </p:cNvSpPr>
          <p:nvPr/>
        </p:nvSpPr>
        <p:spPr bwMode="auto">
          <a:xfrm>
            <a:off x="10666413" y="2446338"/>
            <a:ext cx="419100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Категория работника ППЭ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angle 35"/>
          <p:cNvSpPr>
            <a:spLocks noChangeArrowheads="1"/>
          </p:cNvSpPr>
          <p:nvPr/>
        </p:nvSpPr>
        <p:spPr bwMode="auto">
          <a:xfrm>
            <a:off x="534988" y="3094038"/>
            <a:ext cx="90011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Сверить данные в ПО рабочего места участника ЕГЭ о записанных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36"/>
          <p:cNvSpPr>
            <a:spLocks noChangeArrowheads="1"/>
          </p:cNvSpPr>
          <p:nvPr/>
        </p:nvSpPr>
        <p:spPr bwMode="auto">
          <a:xfrm>
            <a:off x="1292225" y="3459163"/>
            <a:ext cx="7496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ответах с данными в ведомости проведения экзамена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3530600" y="3825875"/>
            <a:ext cx="2571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38"/>
          <p:cNvSpPr>
            <a:spLocks noChangeArrowheads="1"/>
          </p:cNvSpPr>
          <p:nvPr/>
        </p:nvSpPr>
        <p:spPr bwMode="auto">
          <a:xfrm>
            <a:off x="3625850" y="3825875"/>
            <a:ext cx="16827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форма ППЭ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Rectangle 39"/>
          <p:cNvSpPr>
            <a:spLocks noChangeArrowheads="1"/>
          </p:cNvSpPr>
          <p:nvPr/>
        </p:nvSpPr>
        <p:spPr bwMode="auto">
          <a:xfrm>
            <a:off x="5145088" y="3825875"/>
            <a:ext cx="2555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auto">
          <a:xfrm>
            <a:off x="5238750" y="3825875"/>
            <a:ext cx="4714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05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Rectangle 41"/>
          <p:cNvSpPr>
            <a:spLocks noChangeArrowheads="1"/>
          </p:cNvSpPr>
          <p:nvPr/>
        </p:nvSpPr>
        <p:spPr bwMode="auto">
          <a:xfrm>
            <a:off x="5545138" y="3825875"/>
            <a:ext cx="2555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Rectangle 42"/>
          <p:cNvSpPr>
            <a:spLocks noChangeArrowheads="1"/>
          </p:cNvSpPr>
          <p:nvPr/>
        </p:nvSpPr>
        <p:spPr bwMode="auto">
          <a:xfrm>
            <a:off x="5638800" y="3825875"/>
            <a:ext cx="4714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03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Rectangle 43"/>
          <p:cNvSpPr>
            <a:spLocks noChangeArrowheads="1"/>
          </p:cNvSpPr>
          <p:nvPr/>
        </p:nvSpPr>
        <p:spPr bwMode="auto">
          <a:xfrm>
            <a:off x="5946775" y="3825875"/>
            <a:ext cx="2555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Rectangle 44"/>
          <p:cNvSpPr>
            <a:spLocks noChangeArrowheads="1"/>
          </p:cNvSpPr>
          <p:nvPr/>
        </p:nvSpPr>
        <p:spPr bwMode="auto">
          <a:xfrm>
            <a:off x="6040438" y="3825875"/>
            <a:ext cx="4921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У)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Rectangle 45"/>
          <p:cNvSpPr>
            <a:spLocks noChangeArrowheads="1"/>
          </p:cNvSpPr>
          <p:nvPr/>
        </p:nvSpPr>
        <p:spPr bwMode="auto">
          <a:xfrm>
            <a:off x="11034713" y="3459163"/>
            <a:ext cx="34448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Технический специалист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Rectangle 46"/>
          <p:cNvSpPr>
            <a:spLocks noChangeArrowheads="1"/>
          </p:cNvSpPr>
          <p:nvPr/>
        </p:nvSpPr>
        <p:spPr bwMode="auto">
          <a:xfrm>
            <a:off x="1138238" y="4418013"/>
            <a:ext cx="78120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Сформировать средствами ПО сопроводительный бланк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Rectangle 47"/>
          <p:cNvSpPr>
            <a:spLocks noChangeArrowheads="1"/>
          </p:cNvSpPr>
          <p:nvPr/>
        </p:nvSpPr>
        <p:spPr bwMode="auto">
          <a:xfrm>
            <a:off x="812800" y="4784725"/>
            <a:ext cx="3825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Rectangle 48"/>
          <p:cNvSpPr>
            <a:spLocks noChangeArrowheads="1"/>
          </p:cNvSpPr>
          <p:nvPr/>
        </p:nvSpPr>
        <p:spPr bwMode="auto">
          <a:xfrm>
            <a:off x="1031875" y="4784725"/>
            <a:ext cx="9159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флеш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Rectangle 49"/>
          <p:cNvSpPr>
            <a:spLocks noChangeArrowheads="1"/>
          </p:cNvSpPr>
          <p:nvPr/>
        </p:nvSpPr>
        <p:spPr bwMode="auto">
          <a:xfrm>
            <a:off x="1779588" y="4784725"/>
            <a:ext cx="2555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Rectangle 50"/>
          <p:cNvSpPr>
            <a:spLocks noChangeArrowheads="1"/>
          </p:cNvSpPr>
          <p:nvPr/>
        </p:nvSpPr>
        <p:spPr bwMode="auto">
          <a:xfrm>
            <a:off x="1873250" y="4784725"/>
            <a:ext cx="68103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накопителю и протокол создания аудионосителя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51"/>
          <p:cNvSpPr>
            <a:spLocks noChangeArrowheads="1"/>
          </p:cNvSpPr>
          <p:nvPr/>
        </p:nvSpPr>
        <p:spPr bwMode="auto">
          <a:xfrm>
            <a:off x="8469313" y="4784725"/>
            <a:ext cx="7112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ППЭ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52"/>
          <p:cNvSpPr>
            <a:spLocks noChangeArrowheads="1"/>
          </p:cNvSpPr>
          <p:nvPr/>
        </p:nvSpPr>
        <p:spPr bwMode="auto">
          <a:xfrm>
            <a:off x="11034713" y="4600575"/>
            <a:ext cx="34448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Технический специалист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53"/>
          <p:cNvSpPr>
            <a:spLocks noChangeArrowheads="1"/>
          </p:cNvSpPr>
          <p:nvPr/>
        </p:nvSpPr>
        <p:spPr bwMode="auto">
          <a:xfrm>
            <a:off x="1295400" y="5376863"/>
            <a:ext cx="61325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Получить от технического специалиста флэш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Rectangle 54"/>
          <p:cNvSpPr>
            <a:spLocks noChangeArrowheads="1"/>
          </p:cNvSpPr>
          <p:nvPr/>
        </p:nvSpPr>
        <p:spPr bwMode="auto">
          <a:xfrm>
            <a:off x="7237413" y="5376863"/>
            <a:ext cx="2555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55"/>
          <p:cNvSpPr>
            <a:spLocks noChangeArrowheads="1"/>
          </p:cNvSpPr>
          <p:nvPr/>
        </p:nvSpPr>
        <p:spPr bwMode="auto">
          <a:xfrm>
            <a:off x="7331075" y="5376863"/>
            <a:ext cx="144303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носитель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Rectangle 56"/>
          <p:cNvSpPr>
            <a:spLocks noChangeArrowheads="1"/>
          </p:cNvSpPr>
          <p:nvPr/>
        </p:nvSpPr>
        <p:spPr bwMode="auto">
          <a:xfrm>
            <a:off x="623888" y="5741988"/>
            <a:ext cx="36036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57"/>
          <p:cNvSpPr>
            <a:spLocks noChangeArrowheads="1"/>
          </p:cNvSpPr>
          <p:nvPr/>
        </p:nvSpPr>
        <p:spPr bwMode="auto">
          <a:xfrm>
            <a:off x="819150" y="5741988"/>
            <a:ext cx="86629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аудиозаписями ответов; сопроводительный бланк к носителю;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tangle 58"/>
          <p:cNvSpPr>
            <a:spLocks noChangeArrowheads="1"/>
          </p:cNvSpPr>
          <p:nvPr/>
        </p:nvSpPr>
        <p:spPr bwMode="auto">
          <a:xfrm>
            <a:off x="2303463" y="6108700"/>
            <a:ext cx="54244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протокол создания аудионосителя ППЭ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59"/>
          <p:cNvSpPr>
            <a:spLocks noChangeArrowheads="1"/>
          </p:cNvSpPr>
          <p:nvPr/>
        </p:nvSpPr>
        <p:spPr bwMode="auto">
          <a:xfrm>
            <a:off x="11430000" y="5741988"/>
            <a:ext cx="26479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Руководитель ППЭ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60"/>
          <p:cNvSpPr>
            <a:spLocks noChangeArrowheads="1"/>
          </p:cNvSpPr>
          <p:nvPr/>
        </p:nvSpPr>
        <p:spPr bwMode="auto">
          <a:xfrm>
            <a:off x="1812472" y="6700838"/>
            <a:ext cx="63417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Запечатать бланки регистрации участников ЕГЭ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Rectangle 63"/>
          <p:cNvSpPr>
            <a:spLocks noChangeArrowheads="1"/>
          </p:cNvSpPr>
          <p:nvPr/>
        </p:nvSpPr>
        <p:spPr bwMode="auto">
          <a:xfrm>
            <a:off x="2609850" y="7067550"/>
            <a:ext cx="3825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Rectangle 64"/>
          <p:cNvSpPr>
            <a:spLocks noChangeArrowheads="1"/>
          </p:cNvSpPr>
          <p:nvPr/>
        </p:nvSpPr>
        <p:spPr bwMode="auto">
          <a:xfrm>
            <a:off x="2830513" y="7067550"/>
            <a:ext cx="455930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возвратные доставочные пакеты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Rectangle 65"/>
          <p:cNvSpPr>
            <a:spLocks noChangeArrowheads="1"/>
          </p:cNvSpPr>
          <p:nvPr/>
        </p:nvSpPr>
        <p:spPr bwMode="auto">
          <a:xfrm>
            <a:off x="10131425" y="6884988"/>
            <a:ext cx="524986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Организатор в аудитории проведения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Rectangle 66"/>
          <p:cNvSpPr>
            <a:spLocks noChangeArrowheads="1"/>
          </p:cNvSpPr>
          <p:nvPr/>
        </p:nvSpPr>
        <p:spPr bwMode="auto">
          <a:xfrm>
            <a:off x="795338" y="7659688"/>
            <a:ext cx="41259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Передать руководителю ППЭ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Rectangle 67"/>
          <p:cNvSpPr>
            <a:spLocks noChangeArrowheads="1"/>
          </p:cNvSpPr>
          <p:nvPr/>
        </p:nvSpPr>
        <p:spPr bwMode="auto">
          <a:xfrm>
            <a:off x="4730750" y="7659688"/>
            <a:ext cx="45323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запечатанные регистрационные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tangle 68"/>
          <p:cNvSpPr>
            <a:spLocks noChangeArrowheads="1"/>
          </p:cNvSpPr>
          <p:nvPr/>
        </p:nvSpPr>
        <p:spPr bwMode="auto">
          <a:xfrm>
            <a:off x="1841500" y="8026400"/>
            <a:ext cx="446246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бланки участников ЕГЭ, компакт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69"/>
          <p:cNvSpPr>
            <a:spLocks noChangeArrowheads="1"/>
          </p:cNvSpPr>
          <p:nvPr/>
        </p:nvSpPr>
        <p:spPr bwMode="auto">
          <a:xfrm>
            <a:off x="6118225" y="8026400"/>
            <a:ext cx="2555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70"/>
          <p:cNvSpPr>
            <a:spLocks noChangeArrowheads="1"/>
          </p:cNvSpPr>
          <p:nvPr/>
        </p:nvSpPr>
        <p:spPr bwMode="auto">
          <a:xfrm>
            <a:off x="6210300" y="8026400"/>
            <a:ext cx="193833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диски с КИМ,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4" name="Rectangle 71"/>
          <p:cNvSpPr>
            <a:spLocks noChangeArrowheads="1"/>
          </p:cNvSpPr>
          <p:nvPr/>
        </p:nvSpPr>
        <p:spPr bwMode="auto">
          <a:xfrm>
            <a:off x="2851150" y="8391525"/>
            <a:ext cx="43068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сопроводительные документы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5" name="Rectangle 72"/>
          <p:cNvSpPr>
            <a:spLocks noChangeArrowheads="1"/>
          </p:cNvSpPr>
          <p:nvPr/>
        </p:nvSpPr>
        <p:spPr bwMode="auto">
          <a:xfrm>
            <a:off x="10131425" y="8026400"/>
            <a:ext cx="524986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Организатор в аудитории проведения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" name="Rectangle 73"/>
          <p:cNvSpPr>
            <a:spLocks noChangeArrowheads="1"/>
          </p:cNvSpPr>
          <p:nvPr/>
        </p:nvSpPr>
        <p:spPr bwMode="auto">
          <a:xfrm>
            <a:off x="441325" y="8899525"/>
            <a:ext cx="719296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Сверить данные протокола создания аудионосителя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Rectangle 74"/>
          <p:cNvSpPr>
            <a:spLocks noChangeArrowheads="1"/>
          </p:cNvSpPr>
          <p:nvPr/>
        </p:nvSpPr>
        <p:spPr bwMode="auto">
          <a:xfrm>
            <a:off x="7437438" y="8899525"/>
            <a:ext cx="2208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содержащего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" name="Rectangle 75"/>
          <p:cNvSpPr>
            <a:spLocks noChangeArrowheads="1"/>
          </p:cNvSpPr>
          <p:nvPr/>
        </p:nvSpPr>
        <p:spPr bwMode="auto">
          <a:xfrm>
            <a:off x="455613" y="9264650"/>
            <a:ext cx="92011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аудиозаписи ответов, с ведомостями сдачи экзамена в аудиториях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" name="Rectangle 76"/>
          <p:cNvSpPr>
            <a:spLocks noChangeArrowheads="1"/>
          </p:cNvSpPr>
          <p:nvPr/>
        </p:nvSpPr>
        <p:spPr bwMode="auto">
          <a:xfrm>
            <a:off x="3530600" y="9631363"/>
            <a:ext cx="17764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(форма ППЭ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0" name="Rectangle 77"/>
          <p:cNvSpPr>
            <a:spLocks noChangeArrowheads="1"/>
          </p:cNvSpPr>
          <p:nvPr/>
        </p:nvSpPr>
        <p:spPr bwMode="auto">
          <a:xfrm>
            <a:off x="5145088" y="9631363"/>
            <a:ext cx="2555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1" name="Rectangle 78"/>
          <p:cNvSpPr>
            <a:spLocks noChangeArrowheads="1"/>
          </p:cNvSpPr>
          <p:nvPr/>
        </p:nvSpPr>
        <p:spPr bwMode="auto">
          <a:xfrm>
            <a:off x="5238750" y="9631363"/>
            <a:ext cx="4714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05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2" name="Rectangle 79"/>
          <p:cNvSpPr>
            <a:spLocks noChangeArrowheads="1"/>
          </p:cNvSpPr>
          <p:nvPr/>
        </p:nvSpPr>
        <p:spPr bwMode="auto">
          <a:xfrm>
            <a:off x="5545138" y="9631363"/>
            <a:ext cx="2555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3" name="Rectangle 80"/>
          <p:cNvSpPr>
            <a:spLocks noChangeArrowheads="1"/>
          </p:cNvSpPr>
          <p:nvPr/>
        </p:nvSpPr>
        <p:spPr bwMode="auto">
          <a:xfrm>
            <a:off x="5638800" y="9631363"/>
            <a:ext cx="4714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03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Rectangle 81"/>
          <p:cNvSpPr>
            <a:spLocks noChangeArrowheads="1"/>
          </p:cNvSpPr>
          <p:nvPr/>
        </p:nvSpPr>
        <p:spPr bwMode="auto">
          <a:xfrm>
            <a:off x="5946775" y="9631363"/>
            <a:ext cx="2555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5" name="Rectangle 82"/>
          <p:cNvSpPr>
            <a:spLocks noChangeArrowheads="1"/>
          </p:cNvSpPr>
          <p:nvPr/>
        </p:nvSpPr>
        <p:spPr bwMode="auto">
          <a:xfrm>
            <a:off x="6040438" y="9631363"/>
            <a:ext cx="42386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У)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" name="Rectangle 83"/>
          <p:cNvSpPr>
            <a:spLocks noChangeArrowheads="1"/>
          </p:cNvSpPr>
          <p:nvPr/>
        </p:nvSpPr>
        <p:spPr bwMode="auto">
          <a:xfrm>
            <a:off x="10775950" y="9264650"/>
            <a:ext cx="39608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Руководитель ППЭ, член ГЭК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Rectangle 84"/>
          <p:cNvSpPr>
            <a:spLocks noChangeArrowheads="1"/>
          </p:cNvSpPr>
          <p:nvPr/>
        </p:nvSpPr>
        <p:spPr bwMode="auto">
          <a:xfrm>
            <a:off x="1393825" y="10390188"/>
            <a:ext cx="287496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Выполнить приемку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8" name="Rectangle 85"/>
          <p:cNvSpPr>
            <a:spLocks noChangeArrowheads="1"/>
          </p:cNvSpPr>
          <p:nvPr/>
        </p:nvSpPr>
        <p:spPr bwMode="auto">
          <a:xfrm>
            <a:off x="4100513" y="10390188"/>
            <a:ext cx="25558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Rectangle 86"/>
          <p:cNvSpPr>
            <a:spLocks noChangeArrowheads="1"/>
          </p:cNvSpPr>
          <p:nvPr/>
        </p:nvSpPr>
        <p:spPr bwMode="auto">
          <a:xfrm>
            <a:off x="4194175" y="10390188"/>
            <a:ext cx="447833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передачу материалов экзамена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0" name="Rectangle 87"/>
          <p:cNvSpPr>
            <a:spLocks noChangeArrowheads="1"/>
          </p:cNvSpPr>
          <p:nvPr/>
        </p:nvSpPr>
        <p:spPr bwMode="auto">
          <a:xfrm>
            <a:off x="3024188" y="10755313"/>
            <a:ext cx="10017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после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Rectangle 88"/>
          <p:cNvSpPr>
            <a:spLocks noChangeArrowheads="1"/>
          </p:cNvSpPr>
          <p:nvPr/>
        </p:nvSpPr>
        <p:spPr bwMode="auto">
          <a:xfrm>
            <a:off x="3860800" y="10755313"/>
            <a:ext cx="31083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завершения экзамена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2" name="Rectangle 89"/>
          <p:cNvSpPr>
            <a:spLocks noChangeArrowheads="1"/>
          </p:cNvSpPr>
          <p:nvPr/>
        </p:nvSpPr>
        <p:spPr bwMode="auto">
          <a:xfrm>
            <a:off x="10763250" y="10572750"/>
            <a:ext cx="3986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Член ГЭК, руководитель ППЭ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658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55" grpId="0"/>
      <p:bldP spid="62" grpId="0"/>
      <p:bldP spid="68" grpId="0"/>
      <p:bldP spid="75" grpId="0"/>
      <p:bldP spid="86" grpId="0"/>
      <p:bldP spid="9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Особенности проведения ГИА</a:t>
            </a:r>
            <a:br>
              <a:rPr lang="ru-RU" sz="4000" dirty="0"/>
            </a:br>
            <a:r>
              <a:rPr lang="ru-RU" sz="4000" dirty="0"/>
              <a:t>по иностранным </a:t>
            </a:r>
            <a:r>
              <a:rPr lang="ru-RU" sz="4000" dirty="0" smtClean="0"/>
              <a:t>языкам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73443" y="2135674"/>
            <a:ext cx="120507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+mj-cs"/>
              </a:rPr>
              <a:t>Устный и письменный экзамены </a:t>
            </a:r>
          </a:p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+mj-cs"/>
              </a:rPr>
              <a:t>проводятся 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ea typeface="+mj-ea"/>
                <a:cs typeface="+mj-cs"/>
              </a:rPr>
              <a:t>в два дня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7399" y="3522216"/>
            <a:ext cx="13266046" cy="18167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263873" y="3631954"/>
            <a:ext cx="6602540" cy="7986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6123" y="5586752"/>
            <a:ext cx="12737322" cy="54117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02866" y="5974404"/>
            <a:ext cx="4322439" cy="7559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328959" y="5926879"/>
            <a:ext cx="3657917" cy="798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32048" y="5586752"/>
            <a:ext cx="3376263" cy="39717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58242" y="6895937"/>
            <a:ext cx="3011685" cy="41639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679509" y="7065652"/>
            <a:ext cx="2956816" cy="32860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62685" y="9591244"/>
            <a:ext cx="5114987" cy="145707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755788" y="8977901"/>
            <a:ext cx="2816596" cy="71939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898984" y="8903804"/>
            <a:ext cx="2517866" cy="7254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699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Основные технологические решения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0" y="10842625"/>
            <a:ext cx="5089525" cy="6223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1994" y="2569447"/>
            <a:ext cx="14115161" cy="4410011"/>
          </a:xfrm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800" dirty="0">
                <a:latin typeface="Cambria" panose="02040503050406030204" pitchFamily="18" charset="0"/>
                <a:cs typeface="Times New Roman" panose="02020603050405020304" pitchFamily="18" charset="0"/>
              </a:rPr>
              <a:t>Экзамен проводится в форме </a:t>
            </a:r>
            <a:r>
              <a:rPr lang="ru-RU" sz="3800" b="1" i="1" dirty="0">
                <a:latin typeface="Cambria" panose="02040503050406030204" pitchFamily="18" charset="0"/>
                <a:cs typeface="Times New Roman" panose="02020603050405020304" pitchFamily="18" charset="0"/>
              </a:rPr>
              <a:t>монологических высказываний</a:t>
            </a:r>
            <a:endParaRPr lang="en-US" sz="3800" b="1" i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800" dirty="0">
                <a:latin typeface="Cambria" panose="02040503050406030204" pitchFamily="18" charset="0"/>
                <a:cs typeface="Times New Roman" panose="02020603050405020304" pitchFamily="18" charset="0"/>
              </a:rPr>
              <a:t>Проверяются навыки </a:t>
            </a:r>
            <a:r>
              <a:rPr lang="ru-RU" sz="3800" b="1" i="1" dirty="0">
                <a:latin typeface="Cambria" panose="02040503050406030204" pitchFamily="18" charset="0"/>
                <a:cs typeface="Times New Roman" panose="02020603050405020304" pitchFamily="18" charset="0"/>
              </a:rPr>
              <a:t>спонтанной</a:t>
            </a:r>
            <a:r>
              <a:rPr lang="ru-RU" sz="3800" dirty="0">
                <a:latin typeface="Cambria" panose="02040503050406030204" pitchFamily="18" charset="0"/>
                <a:cs typeface="Times New Roman" panose="02020603050405020304" pitchFamily="18" charset="0"/>
              </a:rPr>
              <a:t> речи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800" dirty="0">
                <a:latin typeface="Cambria" panose="02040503050406030204" pitchFamily="18" charset="0"/>
                <a:cs typeface="Times New Roman" panose="02020603050405020304" pitchFamily="18" charset="0"/>
              </a:rPr>
              <a:t>Участник самостоятельно сдает экзамен на </a:t>
            </a:r>
            <a:r>
              <a:rPr lang="ru-RU" sz="3800" b="1" i="1" dirty="0">
                <a:latin typeface="Cambria" panose="02040503050406030204" pitchFamily="18" charset="0"/>
                <a:cs typeface="Times New Roman" panose="02020603050405020304" pitchFamily="18" charset="0"/>
              </a:rPr>
              <a:t>компьютере </a:t>
            </a:r>
            <a:r>
              <a:rPr lang="ru-RU" sz="3800" b="1" i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/>
            </a:r>
            <a:br>
              <a:rPr lang="ru-RU" sz="3800" b="1" i="1" dirty="0" smtClean="0">
                <a:latin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sz="3800" b="1" i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с </a:t>
            </a:r>
            <a:r>
              <a:rPr lang="ru-RU" sz="3800" b="1" i="1" dirty="0">
                <a:latin typeface="Cambria" panose="02040503050406030204" pitchFamily="18" charset="0"/>
                <a:cs typeface="Times New Roman" panose="02020603050405020304" pitchFamily="18" charset="0"/>
              </a:rPr>
              <a:t>гарнитурой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800" dirty="0">
                <a:latin typeface="Cambria" panose="02040503050406030204" pitchFamily="18" charset="0"/>
                <a:cs typeface="Times New Roman" panose="02020603050405020304" pitchFamily="18" charset="0"/>
              </a:rPr>
              <a:t>Задания КИМ отображаются на мониторе компьютера</a:t>
            </a:r>
          </a:p>
        </p:txBody>
      </p:sp>
      <p:pic>
        <p:nvPicPr>
          <p:cNvPr id="7" name="Picture 2" descr="C:\Users\adeynichenko\Desktop\УСКОМ 2014\Презентация по технологии для обучающего семинара\картинки\audio-headset_878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8325" y="7746303"/>
            <a:ext cx="1898086" cy="18424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veryicon.com/icon/png/Folder/Vista%20Style/My%20computer.png"/>
          <p:cNvPicPr>
            <a:picLocks noChangeAspect="1" noChangeArrowheads="1"/>
          </p:cNvPicPr>
          <p:nvPr/>
        </p:nvPicPr>
        <p:blipFill>
          <a:blip r:embed="rId3" cstate="print"/>
          <a:srcRect b="6952"/>
          <a:stretch>
            <a:fillRect/>
          </a:stretch>
        </p:blipFill>
        <p:spPr bwMode="auto">
          <a:xfrm>
            <a:off x="7022022" y="7696053"/>
            <a:ext cx="2151164" cy="1942956"/>
          </a:xfrm>
          <a:prstGeom prst="rect">
            <a:avLst/>
          </a:prstGeom>
          <a:noFill/>
        </p:spPr>
      </p:pic>
      <p:sp>
        <p:nvSpPr>
          <p:cNvPr id="9" name="Плюс 8"/>
          <p:cNvSpPr/>
          <p:nvPr/>
        </p:nvSpPr>
        <p:spPr>
          <a:xfrm>
            <a:off x="4573580" y="8053379"/>
            <a:ext cx="1353789" cy="122830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0" name="Плюс 9"/>
          <p:cNvSpPr/>
          <p:nvPr/>
        </p:nvSpPr>
        <p:spPr>
          <a:xfrm>
            <a:off x="9867223" y="8053379"/>
            <a:ext cx="1353789" cy="122830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adeynichenko\Desktop\УСКОМ 2014\Презентация по технологии для обучающего семинара\картинки\emblem-peopl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589" y="7627683"/>
            <a:ext cx="2142490" cy="20796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V="1">
            <a:off x="1193331" y="7529807"/>
            <a:ext cx="13808545" cy="84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0976012" y="9588758"/>
            <a:ext cx="3922711" cy="1260004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400" dirty="0">
                <a:latin typeface="Verdana" pitchFamily="34" charset="0"/>
                <a:cs typeface="Times New Roman" pitchFamily="18" charset="0"/>
              </a:rPr>
              <a:t>Компьютерная гарнитура: наушники с микрофоном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756631" y="9639009"/>
            <a:ext cx="4681945" cy="1260004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400" dirty="0">
                <a:latin typeface="Verdana" pitchFamily="34" charset="0"/>
                <a:cs typeface="Times New Roman" pitchFamily="18" charset="0"/>
              </a:rPr>
              <a:t>Компьютер </a:t>
            </a:r>
            <a:r>
              <a:rPr lang="ru-RU" sz="2400" dirty="0" smtClean="0">
                <a:latin typeface="Verdana" pitchFamily="34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Verdana" pitchFamily="34" charset="0"/>
                <a:cs typeface="Times New Roman" pitchFamily="18" charset="0"/>
              </a:rPr>
            </a:br>
            <a:r>
              <a:rPr lang="ru-RU" sz="2400" dirty="0" smtClean="0">
                <a:latin typeface="Verdana" pitchFamily="34" charset="0"/>
                <a:cs typeface="Times New Roman" pitchFamily="18" charset="0"/>
              </a:rPr>
              <a:t>с </a:t>
            </a:r>
            <a:r>
              <a:rPr lang="ru-RU" sz="2400" dirty="0">
                <a:latin typeface="Verdana" pitchFamily="34" charset="0"/>
                <a:cs typeface="Times New Roman" pitchFamily="18" charset="0"/>
              </a:rPr>
              <a:t>установленным специализированным ПО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13862" y="9710724"/>
            <a:ext cx="4681945" cy="529547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400" dirty="0">
                <a:latin typeface="Verdana" pitchFamily="34" charset="0"/>
                <a:cs typeface="Times New Roman" pitchFamily="18" charset="0"/>
              </a:rPr>
              <a:t>Участник устного экзамена</a:t>
            </a:r>
          </a:p>
        </p:txBody>
      </p:sp>
      <p:sp>
        <p:nvSpPr>
          <p:cNvPr id="32" name="Номер слайда 1"/>
          <p:cNvSpPr txBox="1">
            <a:spLocks/>
          </p:cNvSpPr>
          <p:nvPr/>
        </p:nvSpPr>
        <p:spPr>
          <a:xfrm>
            <a:off x="11850105" y="11213595"/>
            <a:ext cx="4133407" cy="247702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="" xmlns:p14="http://schemas.microsoft.com/office/powerpoint/2010/main" val="19020812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/>
              <a:t>Особенности экзаменационных материалов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0" y="10842625"/>
            <a:ext cx="5089525" cy="6223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5676" y="2861282"/>
            <a:ext cx="14772130" cy="5356510"/>
          </a:xfrm>
          <a:prstGeom prst="rect">
            <a:avLst/>
          </a:prstGeom>
          <a:solidFill>
            <a:schemeClr val="bg1"/>
          </a:solidFill>
        </p:spPr>
        <p:txBody>
          <a:bodyPr wrap="square" lIns="158667" tIns="79333" rIns="158667" bIns="79333" anchor="ctr">
            <a:spAutoFit/>
          </a:bodyPr>
          <a:lstStyle/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5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Сейф-пакеты</a:t>
            </a:r>
            <a:endParaRPr lang="ru-RU" sz="3500" b="1" i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/>
              <a:t>Сейф-пакет содержит электронный носитель с электронными КИМ и электронный носитель с ЭМ, включающими электронный бланк регистрации устного экзамена. Печать бланков регистрации обеспечивается в аудитории подготовки.</a:t>
            </a:r>
            <a:endParaRPr lang="ru-RU" sz="2800" dirty="0"/>
          </a:p>
          <a:p>
            <a:pPr algn="just"/>
            <a:r>
              <a:rPr lang="ru-RU" sz="3600" dirty="0"/>
              <a:t>Все электронные носители для проведения экзамена содержат по 5 </a:t>
            </a:r>
            <a:r>
              <a:rPr lang="ru-RU" sz="3600" dirty="0" smtClean="0"/>
              <a:t>ИК, </a:t>
            </a:r>
            <a:r>
              <a:rPr lang="ru-RU" sz="3600" dirty="0"/>
              <a:t>электронные носители по 15 </a:t>
            </a:r>
            <a:r>
              <a:rPr lang="ru-RU" sz="3600" dirty="0" smtClean="0"/>
              <a:t>ИК</a:t>
            </a:r>
            <a:r>
              <a:rPr lang="ru-RU" sz="3600" dirty="0"/>
              <a:t> не используются.</a:t>
            </a:r>
            <a:endParaRPr lang="ru-RU" sz="2800" dirty="0"/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Ø"/>
              <a:defRPr/>
            </a:pPr>
            <a:r>
              <a:rPr lang="ru-RU" sz="35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На </a:t>
            </a:r>
            <a:r>
              <a:rPr lang="ru-RU" sz="3500" dirty="0">
                <a:latin typeface="Cambria" panose="02040503050406030204" pitchFamily="18" charset="0"/>
                <a:cs typeface="Times New Roman" panose="02020603050405020304" pitchFamily="18" charset="0"/>
              </a:rPr>
              <a:t>одной рабочей станции за один день может сдать экзамен </a:t>
            </a:r>
            <a:r>
              <a:rPr lang="ru-RU" sz="3500" b="1" i="1" dirty="0">
                <a:latin typeface="Cambria" panose="02040503050406030204" pitchFamily="18" charset="0"/>
                <a:cs typeface="Times New Roman" panose="02020603050405020304" pitchFamily="18" charset="0"/>
              </a:rPr>
              <a:t>только 4 участника</a:t>
            </a:r>
          </a:p>
        </p:txBody>
      </p:sp>
      <p:sp>
        <p:nvSpPr>
          <p:cNvPr id="23" name="Номер слайда 1"/>
          <p:cNvSpPr txBox="1">
            <a:spLocks/>
          </p:cNvSpPr>
          <p:nvPr/>
        </p:nvSpPr>
        <p:spPr>
          <a:xfrm>
            <a:off x="11850105" y="11213595"/>
            <a:ext cx="4133407" cy="247702"/>
          </a:xfrm>
          <a:prstGeom prst="rect">
            <a:avLst/>
          </a:prstGeom>
        </p:spPr>
        <p:txBody>
          <a:bodyPr vert="horz" lIns="158667" tIns="79333" rIns="158667" bIns="79333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="" xmlns:p14="http://schemas.microsoft.com/office/powerpoint/2010/main" val="25939417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Общая схема ППЭ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12319000" y="10842625"/>
            <a:ext cx="3749675" cy="622300"/>
          </a:xfrm>
        </p:spPr>
        <p:txBody>
          <a:bodyPr/>
          <a:lstStyle/>
          <a:p>
            <a:fld id="{B1CE1BC5-3012-4DAD-88BA-CDCD47E0AA43}" type="slidenum">
              <a:rPr lang="ru-RU" sz="2400" b="1">
                <a:solidFill>
                  <a:schemeClr val="bg1"/>
                </a:solidFill>
              </a:rPr>
              <a:pPr/>
              <a:t>7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083103" y="2769512"/>
            <a:ext cx="6651748" cy="855982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58667" tIns="79333" rIns="158667" bIns="79333" rtlCol="0" anchor="b"/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Аудитории проведения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02943" y="2769512"/>
            <a:ext cx="5993988" cy="854330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58667" tIns="79333" rIns="158667" bIns="79333" rtlCol="0" anchor="b"/>
          <a:lstStyle/>
          <a:p>
            <a:pPr algn="ctr"/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Аудитории подготовки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6159" y="1667431"/>
            <a:ext cx="3852516" cy="190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49457" y="3045725"/>
            <a:ext cx="5346954" cy="347993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17315" y="6651604"/>
            <a:ext cx="5379096" cy="3711023"/>
          </a:xfrm>
          <a:prstGeom prst="rect">
            <a:avLst/>
          </a:prstGeom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576" y="2933130"/>
            <a:ext cx="4201600" cy="2981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335" y="6651604"/>
            <a:ext cx="4201600" cy="2981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313888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Техническое обеспечение ППЭ</a:t>
            </a:r>
            <a:r>
              <a:rPr lang="ru-RU" sz="3800" dirty="0">
                <a:latin typeface="Cambria" panose="02040503050406030204" pitchFamily="18" charset="0"/>
              </a:rPr>
              <a:t/>
            </a:r>
            <a:br>
              <a:rPr lang="ru-RU" sz="3800" dirty="0">
                <a:latin typeface="Cambria" panose="02040503050406030204" pitchFamily="18" charset="0"/>
              </a:rPr>
            </a:br>
            <a:endParaRPr lang="ru-RU" sz="3800" dirty="0">
              <a:latin typeface="Cambria" panose="02040503050406030204" pitchFamily="18" charset="0"/>
            </a:endParaRPr>
          </a:p>
        </p:txBody>
      </p:sp>
      <p:sp>
        <p:nvSpPr>
          <p:cNvPr id="50" name="Содержимое 4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12319000" y="10842625"/>
            <a:ext cx="3749675" cy="622300"/>
          </a:xfrm>
        </p:spPr>
        <p:txBody>
          <a:bodyPr/>
          <a:lstStyle/>
          <a:p>
            <a:fld id="{B1CE1BC5-3012-4DAD-88BA-CDCD47E0AA43}" type="slidenum">
              <a:rPr lang="ru-RU" sz="2400" b="1">
                <a:solidFill>
                  <a:schemeClr val="bg1"/>
                </a:solidFill>
              </a:rPr>
              <a:pPr/>
              <a:t>8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47569" y="2647539"/>
            <a:ext cx="7046813" cy="3996197"/>
            <a:chOff x="74616" y="1583579"/>
            <a:chExt cx="3495416" cy="2342729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74616" y="1583579"/>
              <a:ext cx="3495416" cy="234272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Picture 2" descr="http://www.veryicon.com/icon/png/Folder/Vista%20Style/My%20computer.png"/>
            <p:cNvPicPr>
              <a:picLocks noChangeAspect="1" noChangeArrowheads="1"/>
            </p:cNvPicPr>
            <p:nvPr/>
          </p:nvPicPr>
          <p:blipFill>
            <a:blip r:embed="rId3" cstate="print"/>
            <a:srcRect b="6952"/>
            <a:stretch>
              <a:fillRect/>
            </a:stretch>
          </p:blipFill>
          <p:spPr bwMode="auto">
            <a:xfrm>
              <a:off x="579615" y="1932207"/>
              <a:ext cx="1098927" cy="1022533"/>
            </a:xfrm>
            <a:prstGeom prst="rect">
              <a:avLst/>
            </a:prstGeom>
            <a:noFill/>
          </p:spPr>
        </p:pic>
        <p:sp>
          <p:nvSpPr>
            <p:cNvPr id="15" name="Прямоугольник 14"/>
            <p:cNvSpPr/>
            <p:nvPr/>
          </p:nvSpPr>
          <p:spPr>
            <a:xfrm>
              <a:off x="154619" y="2904943"/>
              <a:ext cx="1948918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300" b="1" dirty="0">
                  <a:latin typeface="Verdana" pitchFamily="34" charset="0"/>
                  <a:cs typeface="Times New Roman" pitchFamily="18" charset="0"/>
                </a:rPr>
                <a:t>Рабочие станции (без выхода в Интернет)</a:t>
              </a:r>
            </a:p>
          </p:txBody>
        </p:sp>
        <p:pic>
          <p:nvPicPr>
            <p:cNvPr id="18" name="Picture 2" descr="C:\Users\adeynichenko\Desktop\УСКОМ 2014\Презентация по технологии для обучающего семинара\картинки\audio-headset_8783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0261" y="1663348"/>
              <a:ext cx="901556" cy="90155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>
              <a:off x="1857595" y="2492896"/>
              <a:ext cx="1386889" cy="2616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300" b="1" dirty="0">
                  <a:latin typeface="Verdana" pitchFamily="34" charset="0"/>
                  <a:cs typeface="Times New Roman" pitchFamily="18" charset="0"/>
                </a:rPr>
                <a:t>Гарнитуры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269919" y="3580276"/>
              <a:ext cx="3046434" cy="306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800" b="1" i="1" dirty="0">
                  <a:solidFill>
                    <a:srgbClr val="0070C0"/>
                  </a:solidFill>
                  <a:latin typeface="Verdana" pitchFamily="34" charset="0"/>
                  <a:cs typeface="Shruti" panose="020B0502040204020203" pitchFamily="34" charset="0"/>
                </a:rPr>
                <a:t>Аудитории проведения</a:t>
              </a: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8116241" y="2696074"/>
            <a:ext cx="7244178" cy="8068695"/>
            <a:chOff x="3961772" y="1550596"/>
            <a:chExt cx="3896469" cy="4730189"/>
          </a:xfrm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4006894" y="4046612"/>
              <a:ext cx="3790312" cy="2234173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4006894" y="1550596"/>
              <a:ext cx="3790311" cy="2342729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4264865" y="3573405"/>
              <a:ext cx="3319868" cy="306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800" b="1" i="1" dirty="0">
                  <a:solidFill>
                    <a:srgbClr val="0070C0"/>
                  </a:solidFill>
                  <a:latin typeface="Verdana" pitchFamily="34" charset="0"/>
                  <a:cs typeface="Shruti" panose="020B0502040204020203" pitchFamily="34" charset="0"/>
                </a:rPr>
                <a:t>Штаб ППЭ</a:t>
              </a:r>
            </a:p>
          </p:txBody>
        </p:sp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0918" y="1739833"/>
              <a:ext cx="1000831" cy="786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Прямоугольник 29"/>
            <p:cNvSpPr/>
            <p:nvPr/>
          </p:nvSpPr>
          <p:spPr>
            <a:xfrm>
              <a:off x="3961772" y="2627320"/>
              <a:ext cx="1868753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300" b="1" dirty="0">
                  <a:latin typeface="Verdana" pitchFamily="34" charset="0"/>
                  <a:cs typeface="Times New Roman" pitchFamily="18" charset="0"/>
                </a:rPr>
                <a:t>Рабочая станция с выходом в Интернет</a:t>
              </a:r>
            </a:p>
          </p:txBody>
        </p:sp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0811" y="2668632"/>
              <a:ext cx="723922" cy="650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Прямоугольник 33"/>
            <p:cNvSpPr/>
            <p:nvPr/>
          </p:nvSpPr>
          <p:spPr>
            <a:xfrm>
              <a:off x="6495416" y="3349046"/>
              <a:ext cx="1362825" cy="2706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latin typeface="Verdana" pitchFamily="34" charset="0"/>
                  <a:cs typeface="Times New Roman" pitchFamily="18" charset="0"/>
                </a:rPr>
                <a:t>USB-</a:t>
              </a:r>
              <a:r>
                <a:rPr lang="ru-RU" sz="2400" b="1" dirty="0">
                  <a:latin typeface="Verdana" pitchFamily="34" charset="0"/>
                  <a:cs typeface="Times New Roman" pitchFamily="18" charset="0"/>
                </a:rPr>
                <a:t>модем</a:t>
              </a: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356455" y="5944294"/>
              <a:ext cx="3319868" cy="306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800" b="1" i="1" dirty="0">
                  <a:solidFill>
                    <a:srgbClr val="0070C0"/>
                  </a:solidFill>
                  <a:latin typeface="Verdana" pitchFamily="34" charset="0"/>
                  <a:cs typeface="Shruti" panose="020B0502040204020203" pitchFamily="34" charset="0"/>
                </a:rPr>
                <a:t>Резервное оборудование</a:t>
              </a:r>
            </a:p>
          </p:txBody>
        </p:sp>
      </p:grpSp>
      <p:pic>
        <p:nvPicPr>
          <p:cNvPr id="8196" name="Picture 4" descr="C:\Users\adeynichenko\Desktop\УСКОМ 2014\Презентация по технологии для обучающего семинара\картинки\usb_999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0456" y="3206533"/>
            <a:ext cx="998368" cy="9691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13303454" y="4070044"/>
            <a:ext cx="1813713" cy="514159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Принтер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11389666" y="4512941"/>
            <a:ext cx="1984594" cy="86810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Флеш-носители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47568" y="6898883"/>
            <a:ext cx="7046813" cy="38529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582844" y="10160731"/>
            <a:ext cx="5353473" cy="591103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800" b="1" i="1" dirty="0">
                <a:solidFill>
                  <a:srgbClr val="0070C0"/>
                </a:solidFill>
                <a:latin typeface="Verdana" pitchFamily="34" charset="0"/>
                <a:cs typeface="Shruti" panose="020B0502040204020203" pitchFamily="34" charset="0"/>
              </a:rPr>
              <a:t>Аудитории подготовки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242" y="7116815"/>
            <a:ext cx="1894765" cy="1357790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5298459" y="8692537"/>
            <a:ext cx="2599335" cy="1575988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>
              <a:defRPr/>
            </a:pPr>
            <a:r>
              <a:rPr lang="ru-RU" sz="2300" b="1" dirty="0" smtClean="0">
                <a:latin typeface="Verdana" pitchFamily="34" charset="0"/>
                <a:cs typeface="Times New Roman" pitchFamily="18" charset="0"/>
              </a:rPr>
              <a:t>Инструкции </a:t>
            </a:r>
          </a:p>
          <a:p>
            <a:pPr>
              <a:defRPr/>
            </a:pPr>
            <a:r>
              <a:rPr lang="ru-RU" sz="2300" b="1" dirty="0" smtClean="0">
                <a:latin typeface="Verdana" pitchFamily="34" charset="0"/>
                <a:cs typeface="Times New Roman" pitchFamily="18" charset="0"/>
              </a:rPr>
              <a:t>и материалы </a:t>
            </a:r>
            <a:r>
              <a:rPr lang="ru-RU" sz="2300" b="1" dirty="0">
                <a:latin typeface="Verdana" pitchFamily="34" charset="0"/>
                <a:cs typeface="Times New Roman" pitchFamily="18" charset="0"/>
              </a:rPr>
              <a:t>на период ожидания </a:t>
            </a:r>
          </a:p>
        </p:txBody>
      </p:sp>
      <p:pic>
        <p:nvPicPr>
          <p:cNvPr id="43" name="Picture 2" descr="C:\Users\adeynichenko\Desktop\УСКОМ 2014\Презентация по технологии для обучающего семинара\картинки\audio-headset_878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7897" y="7211994"/>
            <a:ext cx="1584297" cy="15378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Прямоугольник 43"/>
          <p:cNvSpPr/>
          <p:nvPr/>
        </p:nvSpPr>
        <p:spPr>
          <a:xfrm>
            <a:off x="12868877" y="9072049"/>
            <a:ext cx="2437168" cy="86810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Резервные гарнитуры</a:t>
            </a:r>
          </a:p>
        </p:txBody>
      </p:sp>
      <p:pic>
        <p:nvPicPr>
          <p:cNvPr id="45" name="Picture 2" descr="http://www.veryicon.com/icon/png/Folder/Vista%20Style/My%20computer.png"/>
          <p:cNvPicPr>
            <a:picLocks noChangeAspect="1" noChangeArrowheads="1"/>
          </p:cNvPicPr>
          <p:nvPr/>
        </p:nvPicPr>
        <p:blipFill>
          <a:blip r:embed="rId3" cstate="print"/>
          <a:srcRect b="6952"/>
          <a:stretch>
            <a:fillRect/>
          </a:stretch>
        </p:blipFill>
        <p:spPr bwMode="auto">
          <a:xfrm>
            <a:off x="8735048" y="7113723"/>
            <a:ext cx="1931135" cy="1744224"/>
          </a:xfrm>
          <a:prstGeom prst="rect">
            <a:avLst/>
          </a:prstGeom>
          <a:noFill/>
        </p:spPr>
      </p:pic>
      <p:sp>
        <p:nvSpPr>
          <p:cNvPr id="46" name="Прямоугольник 45"/>
          <p:cNvSpPr/>
          <p:nvPr/>
        </p:nvSpPr>
        <p:spPr>
          <a:xfrm>
            <a:off x="7921287" y="8995172"/>
            <a:ext cx="3424817" cy="868102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Резервные станции</a:t>
            </a:r>
          </a:p>
        </p:txBody>
      </p:sp>
      <p:pic>
        <p:nvPicPr>
          <p:cNvPr id="12" name="Picture 8" descr="http://www.ok24it.ru/images/general/printer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282494" y="2696074"/>
            <a:ext cx="1780766" cy="1500637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360" y="7069412"/>
            <a:ext cx="1714537" cy="1664285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0532343" y="8754128"/>
            <a:ext cx="2779081" cy="1222045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Резервные внешние </a:t>
            </a:r>
            <a:r>
              <a:rPr lang="en-US" sz="2300" b="1" dirty="0">
                <a:latin typeface="Verdana" pitchFamily="34" charset="0"/>
                <a:cs typeface="Times New Roman" pitchFamily="18" charset="0"/>
              </a:rPr>
              <a:t>CD</a:t>
            </a:r>
            <a:r>
              <a:rPr lang="ru-RU" sz="2300" b="1" dirty="0">
                <a:latin typeface="Verdana" pitchFamily="34" charset="0"/>
                <a:cs typeface="Times New Roman" pitchFamily="18" charset="0"/>
              </a:rPr>
              <a:t> приводы</a:t>
            </a: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12" y="7125022"/>
            <a:ext cx="1860710" cy="1341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8" descr="http://www.ok24it.ru/images/general/printer3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17693" y="6849805"/>
            <a:ext cx="1780766" cy="1500637"/>
          </a:xfrm>
          <a:prstGeom prst="rect">
            <a:avLst/>
          </a:prstGeom>
          <a:noFill/>
        </p:spPr>
      </p:pic>
      <p:sp>
        <p:nvSpPr>
          <p:cNvPr id="47" name="Прямоугольник 46"/>
          <p:cNvSpPr/>
          <p:nvPr/>
        </p:nvSpPr>
        <p:spPr>
          <a:xfrm>
            <a:off x="3495637" y="8252475"/>
            <a:ext cx="1813713" cy="514159"/>
          </a:xfrm>
          <a:prstGeom prst="rect">
            <a:avLst/>
          </a:prstGeom>
        </p:spPr>
        <p:txBody>
          <a:bodyPr wrap="square" lIns="158667" tIns="79333" rIns="158667" bIns="79333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Принтер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991317" y="8804158"/>
            <a:ext cx="264649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300" b="1" dirty="0">
                <a:latin typeface="Verdana" pitchFamily="34" charset="0"/>
                <a:cs typeface="Times New Roman" pitchFamily="18" charset="0"/>
              </a:rPr>
              <a:t>С</a:t>
            </a:r>
            <a:r>
              <a:rPr lang="ru-RU" sz="2300" b="1" dirty="0" smtClean="0">
                <a:latin typeface="Verdana" pitchFamily="34" charset="0"/>
                <a:cs typeface="Times New Roman" pitchFamily="18" charset="0"/>
              </a:rPr>
              <a:t>танция</a:t>
            </a:r>
          </a:p>
          <a:p>
            <a:pPr algn="ctr">
              <a:defRPr/>
            </a:pPr>
            <a:r>
              <a:rPr lang="ru-RU" sz="2300" b="1" dirty="0" smtClean="0">
                <a:latin typeface="Verdana" pitchFamily="34" charset="0"/>
                <a:cs typeface="Times New Roman" pitchFamily="18" charset="0"/>
              </a:rPr>
              <a:t>печати ЭМ</a:t>
            </a:r>
            <a:endParaRPr lang="ru-RU" sz="2300" b="1" dirty="0">
              <a:latin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36669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Подготовка экзамена. </a:t>
            </a:r>
            <a:br>
              <a:rPr lang="ru-RU" sz="4000" dirty="0" smtClean="0"/>
            </a:br>
            <a:r>
              <a:rPr lang="ru-RU" sz="4000" dirty="0" smtClean="0"/>
              <a:t>Подготовка </a:t>
            </a:r>
            <a:r>
              <a:rPr lang="ru-RU" sz="4000" dirty="0"/>
              <a:t>ППЭ к проведению </a:t>
            </a:r>
            <a:r>
              <a:rPr lang="ru-RU" sz="4000" dirty="0" smtClean="0"/>
              <a:t>экзамена</a:t>
            </a:r>
            <a:endParaRPr lang="ru-RU" sz="4000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="" xmlns:p14="http://schemas.microsoft.com/office/powerpoint/2010/main" val="2544159451"/>
              </p:ext>
            </p:extLst>
          </p:nvPr>
        </p:nvGraphicFramePr>
        <p:xfrm>
          <a:off x="315455" y="2287065"/>
          <a:ext cx="13413140" cy="7615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Скругленный прямоугольник 17"/>
          <p:cNvSpPr/>
          <p:nvPr/>
        </p:nvSpPr>
        <p:spPr>
          <a:xfrm>
            <a:off x="11850106" y="2682655"/>
            <a:ext cx="3711711" cy="1383762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Технический специалист</a:t>
            </a:r>
            <a:b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Руководитель ППЭ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1850106" y="5195710"/>
            <a:ext cx="3711711" cy="1670215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Технический специалист</a:t>
            </a:r>
            <a:b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Руководитель ППЭ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Член ГЭК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1850106" y="7691599"/>
            <a:ext cx="3711711" cy="2081499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Технический специалист</a:t>
            </a:r>
            <a:b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Руководитель ППЭ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Член ГЭК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Организаторы</a:t>
            </a:r>
          </a:p>
        </p:txBody>
      </p:sp>
    </p:spTree>
    <p:extLst>
      <p:ext uri="{BB962C8B-B14F-4D97-AF65-F5344CB8AC3E}">
        <p14:creationId xmlns="" xmlns:p14="http://schemas.microsoft.com/office/powerpoint/2010/main" val="27301163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ФЦПРО-ЕГЭ</Template>
  <TotalTime>1127</TotalTime>
  <Words>1523</Words>
  <Application>Microsoft Office PowerPoint</Application>
  <PresentationFormat>Произвольный</PresentationFormat>
  <Paragraphs>398</Paragraphs>
  <Slides>30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ФЦПРО-ЕГЭ</vt:lpstr>
      <vt:lpstr>Шаблон</vt:lpstr>
      <vt:lpstr>Подготовка лиц,  задействованных при проведении государственной итоговой аттестации по образовательным программам среднего общего образования в пункте проведения экзаменов (член ГЭК)</vt:lpstr>
      <vt:lpstr>Проведение единого государственного экзамена по иностранным языкам (раздел «Говорение») </vt:lpstr>
      <vt:lpstr>Инструктивно-методическая документация</vt:lpstr>
      <vt:lpstr>Особенности проведения ГИА по иностранным языкам</vt:lpstr>
      <vt:lpstr>Основные технологические решения</vt:lpstr>
      <vt:lpstr>Особенности экзаменационных материалов</vt:lpstr>
      <vt:lpstr>Общая схема ППЭ </vt:lpstr>
      <vt:lpstr>Техническое обеспечение ППЭ </vt:lpstr>
      <vt:lpstr>Подготовка экзамена.  Подготовка ППЭ к проведению экзамена</vt:lpstr>
      <vt:lpstr>Слайд 10</vt:lpstr>
      <vt:lpstr>Слайд 11</vt:lpstr>
      <vt:lpstr>Слайд 12</vt:lpstr>
      <vt:lpstr>Слайд 13</vt:lpstr>
      <vt:lpstr>Слайд 14</vt:lpstr>
      <vt:lpstr>Организатор в аудитории подготовки. Подготовка к экзамену</vt:lpstr>
      <vt:lpstr> Особые ситуации </vt:lpstr>
      <vt:lpstr> Особые ситуации </vt:lpstr>
      <vt:lpstr>Теоретические   и практические задания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Особенности подготовки ППЭ к проведению экзамена. Практическое занятие.</vt:lpstr>
      <vt:lpstr>Особенности подготовки ППЭ к проведению экзамена. Практическое занятие.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«Подготовка организаторов пунктов проведения экзаменов  государственной итоговой аттестации обучающихся по образовательным программам среднего общего образования»</dc:title>
  <dc:creator>admin</dc:creator>
  <cp:lastModifiedBy>vdavyidenkova</cp:lastModifiedBy>
  <cp:revision>108</cp:revision>
  <dcterms:created xsi:type="dcterms:W3CDTF">2016-02-16T09:55:01Z</dcterms:created>
  <dcterms:modified xsi:type="dcterms:W3CDTF">2018-03-24T08:58:49Z</dcterms:modified>
</cp:coreProperties>
</file>