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311" r:id="rId3"/>
    <p:sldId id="257" r:id="rId4"/>
    <p:sldId id="258" r:id="rId5"/>
    <p:sldId id="312" r:id="rId6"/>
    <p:sldId id="313" r:id="rId7"/>
    <p:sldId id="261" r:id="rId8"/>
    <p:sldId id="263" r:id="rId9"/>
    <p:sldId id="264" r:id="rId10"/>
    <p:sldId id="282" r:id="rId11"/>
    <p:sldId id="259" r:id="rId12"/>
    <p:sldId id="260" r:id="rId13"/>
    <p:sldId id="283" r:id="rId14"/>
    <p:sldId id="284" r:id="rId15"/>
    <p:sldId id="299" r:id="rId16"/>
    <p:sldId id="302" r:id="rId17"/>
    <p:sldId id="286" r:id="rId18"/>
    <p:sldId id="300" r:id="rId19"/>
    <p:sldId id="288" r:id="rId20"/>
    <p:sldId id="290" r:id="rId21"/>
    <p:sldId id="291" r:id="rId22"/>
    <p:sldId id="272" r:id="rId23"/>
    <p:sldId id="273" r:id="rId24"/>
    <p:sldId id="274" r:id="rId25"/>
    <p:sldId id="275" r:id="rId26"/>
    <p:sldId id="276" r:id="rId27"/>
    <p:sldId id="277" r:id="rId28"/>
    <p:sldId id="278" r:id="rId29"/>
    <p:sldId id="279" r:id="rId30"/>
    <p:sldId id="280" r:id="rId31"/>
    <p:sldId id="303" r:id="rId32"/>
    <p:sldId id="304" r:id="rId33"/>
    <p:sldId id="305" r:id="rId34"/>
    <p:sldId id="306" r:id="rId35"/>
    <p:sldId id="307" r:id="rId36"/>
    <p:sldId id="308" r:id="rId37"/>
    <p:sldId id="309" r:id="rId38"/>
    <p:sldId id="310" r:id="rId39"/>
    <p:sldId id="301" r:id="rId40"/>
    <p:sldId id="292" r:id="rId41"/>
    <p:sldId id="293" r:id="rId42"/>
    <p:sldId id="294" r:id="rId43"/>
    <p:sldId id="295" r:id="rId44"/>
    <p:sldId id="296" r:id="rId45"/>
    <p:sldId id="297" r:id="rId46"/>
    <p:sldId id="298" r:id="rId4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3" d="100"/>
          <a:sy n="83" d="100"/>
        </p:scale>
        <p:origin x="-1426" y="-77"/>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1">
        <a:schemeClr val="bg2"/>
      </p:bgRef>
    </p:bg>
    <p:spTree>
      <p:nvGrpSpPr>
        <p:cNvPr id="1" name=""/>
        <p:cNvGrpSpPr/>
        <p:nvPr/>
      </p:nvGrpSpPr>
      <p:grpSpPr>
        <a:xfrm>
          <a:off x="0" y="0"/>
          <a:ext cx="0" cy="0"/>
          <a:chOff x="0" y="0"/>
          <a:chExt cx="0" cy="0"/>
        </a:xfrm>
      </p:grpSpPr>
      <p:sp>
        <p:nvSpPr>
          <p:cNvPr id="15" name="Прямоугольник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Прямоугольник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Прямоугольник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Прямоугольник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Прямоугольник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Подзаголовок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p:txBody>
          <a:bodyPr/>
          <a:lstStyle/>
          <a:p>
            <a:fld id="{5B106E36-FD25-4E2D-B0AA-010F637433A0}" type="datetimeFigureOut">
              <a:rPr lang="ru-RU" smtClean="0"/>
              <a:pPr/>
              <a:t>16.01.2024</a:t>
            </a:fld>
            <a:endParaRPr lang="ru-RU"/>
          </a:p>
        </p:txBody>
      </p:sp>
      <p:sp>
        <p:nvSpPr>
          <p:cNvPr id="17" name="Нижний колонтитул 16"/>
          <p:cNvSpPr>
            <a:spLocks noGrp="1"/>
          </p:cNvSpPr>
          <p:nvPr>
            <p:ph type="ftr" sz="quarter" idx="11"/>
          </p:nvPr>
        </p:nvSpPr>
        <p:spPr/>
        <p:txBody>
          <a:bodyPr/>
          <a:lstStyle/>
          <a:p>
            <a:endParaRPr lang="ru-RU"/>
          </a:p>
        </p:txBody>
      </p:sp>
      <p:sp>
        <p:nvSpPr>
          <p:cNvPr id="7" name="Прямая соединительная линия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Прямоугольник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Овал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Овал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Номер слайда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725C68B6-61C2-468F-89AB-4B9F7531AA68}" type="slidenum">
              <a:rPr lang="ru-RU" smtClean="0"/>
              <a:pPr/>
              <a:t>‹#›</a:t>
            </a:fld>
            <a:endParaRPr lang="ru-RU"/>
          </a:p>
        </p:txBody>
      </p:sp>
      <p:sp>
        <p:nvSpPr>
          <p:cNvPr id="8" name="Заголовок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ru-RU" smtClean="0"/>
              <a:t>Образец заголовка</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16.01.2024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bg>
      <p:bgRef idx="1001">
        <a:schemeClr val="bg2"/>
      </p:bgRef>
    </p:bg>
    <p:spTree>
      <p:nvGrpSpPr>
        <p:cNvPr id="1" name=""/>
        <p:cNvGrpSpPr/>
        <p:nvPr/>
      </p:nvGrpSpPr>
      <p:grpSpPr>
        <a:xfrm>
          <a:off x="0" y="0"/>
          <a:ext cx="0" cy="0"/>
          <a:chOff x="0" y="0"/>
          <a:chExt cx="0" cy="0"/>
        </a:xfrm>
      </p:grpSpPr>
      <p:sp>
        <p:nvSpPr>
          <p:cNvPr id="7" name="Прямоугольник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Прямоугольник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Прямоугольник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Прямоугольник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Прямоугольник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Прямоугольник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Прямая соединительная линия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Овал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Овал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Номер слайда 5"/>
          <p:cNvSpPr>
            <a:spLocks noGrp="1"/>
          </p:cNvSpPr>
          <p:nvPr>
            <p:ph type="sldNum" sz="quarter" idx="12"/>
          </p:nvPr>
        </p:nvSpPr>
        <p:spPr>
          <a:xfrm>
            <a:off x="6915912" y="3009901"/>
            <a:ext cx="457200" cy="441325"/>
          </a:xfrm>
        </p:spPr>
        <p:txBody>
          <a:bodyPr/>
          <a:lstStyle/>
          <a:p>
            <a:fld id="{725C68B6-61C2-468F-89AB-4B9F7531AA68}" type="slidenum">
              <a:rPr lang="ru-RU" smtClean="0"/>
              <a:pPr/>
              <a:t>‹#›</a:t>
            </a:fld>
            <a:endParaRPr lang="ru-RU"/>
          </a:p>
        </p:txBody>
      </p:sp>
      <p:sp>
        <p:nvSpPr>
          <p:cNvPr id="3" name="Вертикальный текст 2"/>
          <p:cNvSpPr>
            <a:spLocks noGrp="1"/>
          </p:cNvSpPr>
          <p:nvPr>
            <p:ph type="body" orient="vert" idx="1"/>
          </p:nvPr>
        </p:nvSpPr>
        <p:spPr>
          <a:xfrm>
            <a:off x="304800" y="304800"/>
            <a:ext cx="6553200" cy="5821366"/>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16.01.2024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2" name="Вертикальный заголовок 1"/>
          <p:cNvSpPr>
            <a:spLocks noGrp="1"/>
          </p:cNvSpPr>
          <p:nvPr>
            <p:ph type="title" orient="vert"/>
          </p:nvPr>
        </p:nvSpPr>
        <p:spPr>
          <a:xfrm>
            <a:off x="7391400" y="304801"/>
            <a:ext cx="1447800" cy="5851525"/>
          </a:xfrm>
        </p:spPr>
        <p:txBody>
          <a:bodyPr vert="eaVert"/>
          <a:lstStyle/>
          <a:p>
            <a:r>
              <a:rPr kumimoji="0" lang="ru-RU" smtClean="0"/>
              <a:t>Образец заголовка</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solidFill>
                  <a:schemeClr val="accent3">
                    <a:shade val="75000"/>
                  </a:schemeClr>
                </a:solidFill>
              </a:defRPr>
            </a:lvl1pPr>
          </a:lstStyle>
          <a:p>
            <a:r>
              <a:rPr kumimoji="0" lang="ru-RU" smtClean="0"/>
              <a:t>Образец заголовка</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16.01.2024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a:xfrm>
            <a:off x="4361688" y="1026372"/>
            <a:ext cx="457200" cy="441325"/>
          </a:xfrm>
        </p:spPr>
        <p:txBody>
          <a:bodyPr/>
          <a:lstStyle/>
          <a:p>
            <a:fld id="{725C68B6-61C2-468F-89AB-4B9F7531AA68}" type="slidenum">
              <a:rPr lang="ru-RU" smtClean="0"/>
              <a:pPr/>
              <a:t>‹#›</a:t>
            </a:fld>
            <a:endParaRPr lang="ru-RU"/>
          </a:p>
        </p:txBody>
      </p:sp>
      <p:sp>
        <p:nvSpPr>
          <p:cNvPr id="8" name="Содержимое 7"/>
          <p:cNvSpPr>
            <a:spLocks noGrp="1"/>
          </p:cNvSpPr>
          <p:nvPr>
            <p:ph sz="quarter" idx="1"/>
          </p:nvPr>
        </p:nvSpPr>
        <p:spPr>
          <a:xfrm>
            <a:off x="301752" y="1527048"/>
            <a:ext cx="850392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1"/>
      </p:bgRef>
    </p:bg>
    <p:spTree>
      <p:nvGrpSpPr>
        <p:cNvPr id="1" name=""/>
        <p:cNvGrpSpPr/>
        <p:nvPr/>
      </p:nvGrpSpPr>
      <p:grpSpPr>
        <a:xfrm>
          <a:off x="0" y="0"/>
          <a:ext cx="0" cy="0"/>
          <a:chOff x="0" y="0"/>
          <a:chExt cx="0" cy="0"/>
        </a:xfrm>
      </p:grpSpPr>
      <p:sp>
        <p:nvSpPr>
          <p:cNvPr id="17" name="Прямоугольник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Прямоугольник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Прямоугольник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Прямоугольник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Прямоугольник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Прямоугольник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Текст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13" name="Прямоугольник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Прямоугольник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Нижний колонтитул 4"/>
          <p:cNvSpPr>
            <a:spLocks noGrp="1"/>
          </p:cNvSpPr>
          <p:nvPr>
            <p:ph type="ftr" sz="quarter" idx="11"/>
          </p:nvPr>
        </p:nvSpPr>
        <p:spPr/>
        <p:txBody>
          <a:bodyPr/>
          <a:lstStyle/>
          <a:p>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16.01.2024</a:t>
            </a:fld>
            <a:endParaRPr lang="ru-RU"/>
          </a:p>
        </p:txBody>
      </p:sp>
      <p:sp>
        <p:nvSpPr>
          <p:cNvPr id="8" name="Прямая соединительная линия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Овал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Овал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Номер слайда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725C68B6-61C2-468F-89AB-4B9F7531AA68}" type="slidenum">
              <a:rPr lang="ru-RU" smtClean="0"/>
              <a:pPr/>
              <a:t>‹#›</a:t>
            </a:fld>
            <a:endParaRPr lang="ru-RU"/>
          </a:p>
        </p:txBody>
      </p:sp>
      <p:sp>
        <p:nvSpPr>
          <p:cNvPr id="2" name="Заголовок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ru-RU" smtClean="0"/>
              <a:t>Образец заголовка</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1752" y="228600"/>
            <a:ext cx="8534400" cy="758952"/>
          </a:xfrm>
        </p:spPr>
        <p:txBody>
          <a:bodyPr/>
          <a:lstStyle/>
          <a:p>
            <a:r>
              <a:rPr kumimoji="0" lang="ru-RU" smtClean="0"/>
              <a:t>Образец заголовка</a:t>
            </a:r>
            <a:endParaRPr kumimoji="0" lang="en-US"/>
          </a:p>
        </p:txBody>
      </p:sp>
      <p:sp>
        <p:nvSpPr>
          <p:cNvPr id="5" name="Дата 4"/>
          <p:cNvSpPr>
            <a:spLocks noGrp="1"/>
          </p:cNvSpPr>
          <p:nvPr>
            <p:ph type="dt" sz="half" idx="10"/>
          </p:nvPr>
        </p:nvSpPr>
        <p:spPr>
          <a:xfrm>
            <a:off x="5791200" y="6409944"/>
            <a:ext cx="3044952" cy="365760"/>
          </a:xfrm>
        </p:spPr>
        <p:txBody>
          <a:bodyPr/>
          <a:lstStyle/>
          <a:p>
            <a:fld id="{5B106E36-FD25-4E2D-B0AA-010F637433A0}" type="datetimeFigureOut">
              <a:rPr lang="ru-RU" smtClean="0"/>
              <a:pPr/>
              <a:t>16.01.2024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
        <p:nvSpPr>
          <p:cNvPr id="8" name="Прямая соединительная линия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Содержимое 9"/>
          <p:cNvSpPr>
            <a:spLocks noGrp="1"/>
          </p:cNvSpPr>
          <p:nvPr>
            <p:ph sz="half" idx="1"/>
          </p:nvPr>
        </p:nvSpPr>
        <p:spPr>
          <a:xfrm>
            <a:off x="301752" y="1371600"/>
            <a:ext cx="4038600" cy="4681728"/>
          </a:xfrm>
        </p:spPr>
        <p:txBody>
          <a:bodyPr/>
          <a:lstStyle>
            <a:lvl1pPr>
              <a:defRPr sz="2500"/>
            </a:lvl1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2" name="Содержимое 11"/>
          <p:cNvSpPr>
            <a:spLocks noGrp="1"/>
          </p:cNvSpPr>
          <p:nvPr>
            <p:ph sz="half" idx="2"/>
          </p:nvPr>
        </p:nvSpPr>
        <p:spPr>
          <a:xfrm>
            <a:off x="4800600" y="1371600"/>
            <a:ext cx="4038600" cy="4681728"/>
          </a:xfrm>
        </p:spPr>
        <p:txBody>
          <a:bodyPr/>
          <a:lstStyle>
            <a:lvl1pPr>
              <a:defRPr sz="2500"/>
            </a:lvl1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bg>
      <p:bgRef idx="1001">
        <a:schemeClr val="bg2"/>
      </p:bgRef>
    </p:bg>
    <p:spTree>
      <p:nvGrpSpPr>
        <p:cNvPr id="1" name=""/>
        <p:cNvGrpSpPr/>
        <p:nvPr/>
      </p:nvGrpSpPr>
      <p:grpSpPr>
        <a:xfrm>
          <a:off x="0" y="0"/>
          <a:ext cx="0" cy="0"/>
          <a:chOff x="0" y="0"/>
          <a:chExt cx="0" cy="0"/>
        </a:xfrm>
      </p:grpSpPr>
      <p:sp>
        <p:nvSpPr>
          <p:cNvPr id="10" name="Прямая соединительная линия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Прямоугольник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Прямоугольник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Прямоугольник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Прямоугольник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Прямоугольник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оугольник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Текст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7" name="Дата 6"/>
          <p:cNvSpPr>
            <a:spLocks noGrp="1"/>
          </p:cNvSpPr>
          <p:nvPr>
            <p:ph type="dt" sz="half" idx="10"/>
          </p:nvPr>
        </p:nvSpPr>
        <p:spPr/>
        <p:txBody>
          <a:bodyPr/>
          <a:lstStyle/>
          <a:p>
            <a:fld id="{5B106E36-FD25-4E2D-B0AA-010F637433A0}" type="datetimeFigureOut">
              <a:rPr lang="ru-RU" smtClean="0"/>
              <a:pPr/>
              <a:t>16.01.2024</a:t>
            </a:fld>
            <a:endParaRPr lang="ru-RU"/>
          </a:p>
        </p:txBody>
      </p:sp>
      <p:sp>
        <p:nvSpPr>
          <p:cNvPr id="8" name="Нижний колонтитул 7"/>
          <p:cNvSpPr>
            <a:spLocks noGrp="1"/>
          </p:cNvSpPr>
          <p:nvPr>
            <p:ph type="ftr" sz="quarter" idx="11"/>
          </p:nvPr>
        </p:nvSpPr>
        <p:spPr>
          <a:xfrm>
            <a:off x="304800" y="6409944"/>
            <a:ext cx="3581400" cy="365760"/>
          </a:xfrm>
        </p:spPr>
        <p:txBody>
          <a:bodyPr/>
          <a:lstStyle/>
          <a:p>
            <a:endParaRPr lang="ru-RU"/>
          </a:p>
        </p:txBody>
      </p:sp>
      <p:sp>
        <p:nvSpPr>
          <p:cNvPr id="15" name="Прямая соединительная линия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Прямоугольник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Содержимое 23"/>
          <p:cNvSpPr>
            <a:spLocks noGrp="1"/>
          </p:cNvSpPr>
          <p:nvPr>
            <p:ph sz="quarter" idx="2"/>
          </p:nvPr>
        </p:nvSpPr>
        <p:spPr>
          <a:xfrm>
            <a:off x="301752" y="2471383"/>
            <a:ext cx="4041648" cy="3818404"/>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6" name="Содержимое 25"/>
          <p:cNvSpPr>
            <a:spLocks noGrp="1"/>
          </p:cNvSpPr>
          <p:nvPr>
            <p:ph sz="quarter" idx="4"/>
          </p:nvPr>
        </p:nvSpPr>
        <p:spPr>
          <a:xfrm>
            <a:off x="4800600" y="2471383"/>
            <a:ext cx="4038600" cy="382219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Овал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Овал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Номер слайда 8"/>
          <p:cNvSpPr>
            <a:spLocks noGrp="1"/>
          </p:cNvSpPr>
          <p:nvPr>
            <p:ph type="sldNum" sz="quarter" idx="12"/>
          </p:nvPr>
        </p:nvSpPr>
        <p:spPr>
          <a:xfrm>
            <a:off x="4343400" y="1042416"/>
            <a:ext cx="457200" cy="441325"/>
          </a:xfrm>
        </p:spPr>
        <p:txBody>
          <a:bodyPr/>
          <a:lstStyle>
            <a:lvl1pPr algn="ctr">
              <a:defRPr/>
            </a:lvl1pPr>
          </a:lstStyle>
          <a:p>
            <a:fld id="{725C68B6-61C2-468F-89AB-4B9F7531AA68}" type="slidenum">
              <a:rPr lang="ru-RU" smtClean="0"/>
              <a:pPr/>
              <a:t>‹#›</a:t>
            </a:fld>
            <a:endParaRPr lang="ru-RU"/>
          </a:p>
        </p:txBody>
      </p:sp>
      <p:sp>
        <p:nvSpPr>
          <p:cNvPr id="23" name="Заголовок 22"/>
          <p:cNvSpPr>
            <a:spLocks noGrp="1"/>
          </p:cNvSpPr>
          <p:nvPr>
            <p:ph type="title"/>
          </p:nvPr>
        </p:nvSpPr>
        <p:spPr/>
        <p:txBody>
          <a:bodyPr rtlCol="0" anchor="b" anchorCtr="0"/>
          <a:lstStyle/>
          <a:p>
            <a:r>
              <a:rPr kumimoji="0" lang="ru-RU" smtClean="0"/>
              <a:t>Образец заголовка</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5B106E36-FD25-4E2D-B0AA-010F637433A0}" type="datetimeFigureOut">
              <a:rPr lang="ru-RU" smtClean="0"/>
              <a:pPr/>
              <a:t>16.01.2024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a:xfrm>
            <a:off x="4343400" y="1036020"/>
            <a:ext cx="457200" cy="441325"/>
          </a:xfrm>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7" name="Прямоугольник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Прямоугольник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Прямоугольник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Прямоугольник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Прямоугольник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Прямоугольник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Дата 1"/>
          <p:cNvSpPr>
            <a:spLocks noGrp="1"/>
          </p:cNvSpPr>
          <p:nvPr>
            <p:ph type="dt" sz="half" idx="10"/>
          </p:nvPr>
        </p:nvSpPr>
        <p:spPr/>
        <p:txBody>
          <a:bodyPr/>
          <a:lstStyle/>
          <a:p>
            <a:fld id="{5B106E36-FD25-4E2D-B0AA-010F637433A0}" type="datetimeFigureOut">
              <a:rPr lang="ru-RU" smtClean="0"/>
              <a:pPr/>
              <a:t>16.01.2024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a:xfrm>
            <a:off x="4267200" y="6324600"/>
            <a:ext cx="609600" cy="441324"/>
          </a:xfrm>
        </p:spPr>
        <p:txBody>
          <a:bodyPr/>
          <a:lstStyle>
            <a:lvl1pPr>
              <a:defRPr>
                <a:solidFill>
                  <a:srgbClr val="FFFFFF"/>
                </a:solidFill>
              </a:defRPr>
            </a:lvl1p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1">
        <a:schemeClr val="bg1"/>
      </p:bgRef>
    </p:bg>
    <p:spTree>
      <p:nvGrpSpPr>
        <p:cNvPr id="1" name=""/>
        <p:cNvGrpSpPr/>
        <p:nvPr/>
      </p:nvGrpSpPr>
      <p:grpSpPr>
        <a:xfrm>
          <a:off x="0" y="0"/>
          <a:ext cx="0" cy="0"/>
          <a:chOff x="0" y="0"/>
          <a:chExt cx="0" cy="0"/>
        </a:xfrm>
      </p:grpSpPr>
      <p:sp>
        <p:nvSpPr>
          <p:cNvPr id="19" name="Прямоугольник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Прямоугольник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Прямоугольник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Прямоугольник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Прямоугольник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Прямоугольник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Заголовок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8" name="Прямоугольник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Прямая соединительная линия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Содержимое 19"/>
          <p:cNvSpPr>
            <a:spLocks noGrp="1"/>
          </p:cNvSpPr>
          <p:nvPr>
            <p:ph sz="quarter" idx="1"/>
          </p:nvPr>
        </p:nvSpPr>
        <p:spPr>
          <a:xfrm>
            <a:off x="3124200" y="685800"/>
            <a:ext cx="5638800" cy="5410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0" name="Овал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Овал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Номер слайда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725C68B6-61C2-468F-89AB-4B9F7531AA68}" type="slidenum">
              <a:rPr lang="ru-RU" smtClean="0"/>
              <a:pPr/>
              <a:t>‹#›</a:t>
            </a:fld>
            <a:endParaRPr lang="ru-RU"/>
          </a:p>
        </p:txBody>
      </p:sp>
      <p:sp>
        <p:nvSpPr>
          <p:cNvPr id="21" name="Прямоугольник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16.01.2024</a:t>
            </a:fld>
            <a:endParaRPr lang="ru-RU"/>
          </a:p>
        </p:txBody>
      </p:sp>
      <p:sp>
        <p:nvSpPr>
          <p:cNvPr id="6" name="Нижний колонтитул 5"/>
          <p:cNvSpPr>
            <a:spLocks noGrp="1"/>
          </p:cNvSpPr>
          <p:nvPr>
            <p:ph type="ftr" sz="quarter" idx="11"/>
          </p:nvPr>
        </p:nvSpPr>
        <p:spPr>
          <a:xfrm>
            <a:off x="301752" y="6410848"/>
            <a:ext cx="3383280" cy="365760"/>
          </a:xfrm>
        </p:spPr>
        <p:txBody>
          <a:bodyPr/>
          <a:lstStyle/>
          <a:p>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1" name="Прямая соединительная линия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Прямоугольник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Прямоугольник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Прямоугольник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Прямоугольник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Прямоугольник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Прямоугольник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Прямоугольник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Овал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Овал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Номер слайда 6"/>
          <p:cNvSpPr>
            <a:spLocks noGrp="1"/>
          </p:cNvSpPr>
          <p:nvPr>
            <p:ph type="sldNum" sz="quarter" idx="12"/>
          </p:nvPr>
        </p:nvSpPr>
        <p:spPr>
          <a:xfrm>
            <a:off x="1371600" y="312738"/>
            <a:ext cx="457200" cy="441325"/>
          </a:xfrm>
        </p:spPr>
        <p:txBody>
          <a:bodyPr/>
          <a:lstStyle/>
          <a:p>
            <a:fld id="{725C68B6-61C2-468F-89AB-4B9F7531AA68}" type="slidenum">
              <a:rPr lang="ru-RU" smtClean="0"/>
              <a:pPr/>
              <a:t>‹#›</a:t>
            </a:fld>
            <a:endParaRPr lang="ru-RU"/>
          </a:p>
        </p:txBody>
      </p:sp>
      <p:sp>
        <p:nvSpPr>
          <p:cNvPr id="2" name="Заголовок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3000375" y="609600"/>
            <a:ext cx="5867400" cy="4267200"/>
          </a:xfrm>
        </p:spPr>
        <p:txBody>
          <a:bodyPr/>
          <a:lstStyle>
            <a:lvl1pPr marL="0" indent="0">
              <a:buNone/>
              <a:defRPr sz="3200"/>
            </a:lvl1pPr>
          </a:lstStyle>
          <a:p>
            <a:r>
              <a:rPr kumimoji="0" lang="ru-RU" smtClean="0"/>
              <a:t>Вставка рисунка</a:t>
            </a:r>
            <a:endParaRPr kumimoji="0" lang="en-US" dirty="0"/>
          </a:p>
        </p:txBody>
      </p:sp>
      <p:sp>
        <p:nvSpPr>
          <p:cNvPr id="4" name="Текст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22" name="Прямоугольник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Дата 4"/>
          <p:cNvSpPr>
            <a:spLocks noGrp="1"/>
          </p:cNvSpPr>
          <p:nvPr>
            <p:ph type="dt" sz="half" idx="10"/>
          </p:nvPr>
        </p:nvSpPr>
        <p:spPr>
          <a:xfrm>
            <a:off x="5788152" y="6404984"/>
            <a:ext cx="3044952" cy="365760"/>
          </a:xfrm>
        </p:spPr>
        <p:txBody>
          <a:bodyPr/>
          <a:lstStyle/>
          <a:p>
            <a:fld id="{5B106E36-FD25-4E2D-B0AA-010F637433A0}" type="datetimeFigureOut">
              <a:rPr lang="ru-RU" smtClean="0"/>
              <a:pPr/>
              <a:t>16.01.2024</a:t>
            </a:fld>
            <a:endParaRPr lang="ru-RU"/>
          </a:p>
        </p:txBody>
      </p:sp>
      <p:sp>
        <p:nvSpPr>
          <p:cNvPr id="6" name="Нижний колонтитул 5"/>
          <p:cNvSpPr>
            <a:spLocks noGrp="1"/>
          </p:cNvSpPr>
          <p:nvPr>
            <p:ph type="ftr" sz="quarter" idx="11"/>
          </p:nvPr>
        </p:nvSpPr>
        <p:spPr>
          <a:xfrm>
            <a:off x="301752" y="6410848"/>
            <a:ext cx="3584448" cy="365760"/>
          </a:xfrm>
        </p:spPr>
        <p:txBody>
          <a:bodyPr/>
          <a:lstStyle/>
          <a:p>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Прямоугольник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Прямоугольник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Прямоугольник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Прямоугольник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Прямоугольник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Дата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5B106E36-FD25-4E2D-B0AA-010F637433A0}" type="datetimeFigureOut">
              <a:rPr lang="ru-RU" smtClean="0"/>
              <a:pPr/>
              <a:t>16.01.2024</a:t>
            </a:fld>
            <a:endParaRPr lang="ru-RU"/>
          </a:p>
        </p:txBody>
      </p:sp>
      <p:sp>
        <p:nvSpPr>
          <p:cNvPr id="3" name="Нижний колонтитул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ru-RU"/>
          </a:p>
        </p:txBody>
      </p:sp>
      <p:sp>
        <p:nvSpPr>
          <p:cNvPr id="8" name="Прямоугольник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Прямая соединительная линия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Овал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Овал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Номер слайда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725C68B6-61C2-468F-89AB-4B9F7531AA68}" type="slidenum">
              <a:rPr lang="ru-RU" smtClean="0"/>
              <a:pPr/>
              <a:t>‹#›</a:t>
            </a:fld>
            <a:endParaRPr lang="ru-RU"/>
          </a:p>
        </p:txBody>
      </p:sp>
      <p:sp>
        <p:nvSpPr>
          <p:cNvPr id="22" name="Заголовок 21"/>
          <p:cNvSpPr>
            <a:spLocks noGrp="1"/>
          </p:cNvSpPr>
          <p:nvPr>
            <p:ph type="title"/>
          </p:nvPr>
        </p:nvSpPr>
        <p:spPr>
          <a:xfrm>
            <a:off x="301752" y="228600"/>
            <a:ext cx="8534400" cy="758952"/>
          </a:xfrm>
          <a:prstGeom prst="rect">
            <a:avLst/>
          </a:prstGeom>
        </p:spPr>
        <p:txBody>
          <a:bodyPr vert="horz" anchor="b">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p:txBody>
          <a:bodyPr/>
          <a:lstStyle/>
          <a:p>
            <a:r>
              <a:rPr lang="ru-RU" dirty="0" err="1" smtClean="0"/>
              <a:t>Шонтукова</a:t>
            </a:r>
            <a:r>
              <a:rPr lang="ru-RU" dirty="0" smtClean="0"/>
              <a:t> </a:t>
            </a:r>
            <a:r>
              <a:rPr lang="ru-RU" dirty="0" err="1" smtClean="0"/>
              <a:t>ирина</a:t>
            </a:r>
            <a:r>
              <a:rPr lang="ru-RU" dirty="0" smtClean="0"/>
              <a:t> </a:t>
            </a:r>
            <a:r>
              <a:rPr lang="ru-RU" dirty="0" err="1" smtClean="0"/>
              <a:t>васильевна</a:t>
            </a:r>
            <a:r>
              <a:rPr lang="ru-RU" dirty="0" smtClean="0"/>
              <a:t>, кандидат педагогических наук, доцент</a:t>
            </a:r>
            <a:endParaRPr lang="ru-RU" dirty="0"/>
          </a:p>
        </p:txBody>
      </p:sp>
      <p:sp>
        <p:nvSpPr>
          <p:cNvPr id="2" name="Заголовок 1"/>
          <p:cNvSpPr>
            <a:spLocks noGrp="1"/>
          </p:cNvSpPr>
          <p:nvPr>
            <p:ph type="ctrTitle"/>
          </p:nvPr>
        </p:nvSpPr>
        <p:spPr/>
        <p:txBody>
          <a:bodyPr/>
          <a:lstStyle/>
          <a:p>
            <a:r>
              <a:rPr lang="ru-RU" dirty="0" smtClean="0"/>
              <a:t>Нормативно-правовая основа системы образования РФ</a:t>
            </a:r>
            <a:endParaRPr lang="ru-RU"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1752" y="228600"/>
            <a:ext cx="8534400" cy="896144"/>
          </a:xfrm>
        </p:spPr>
        <p:txBody>
          <a:bodyPr>
            <a:normAutofit fontScale="90000"/>
          </a:bodyPr>
          <a:lstStyle/>
          <a:p>
            <a:r>
              <a:rPr lang="ru-RU" dirty="0"/>
              <a:t>Национальная система профессионального роста педагогов</a:t>
            </a:r>
          </a:p>
        </p:txBody>
      </p:sp>
      <p:sp>
        <p:nvSpPr>
          <p:cNvPr id="3" name="Объект 2"/>
          <p:cNvSpPr>
            <a:spLocks noGrp="1"/>
          </p:cNvSpPr>
          <p:nvPr>
            <p:ph sz="quarter" idx="1"/>
          </p:nvPr>
        </p:nvSpPr>
        <p:spPr/>
        <p:txBody>
          <a:bodyPr/>
          <a:lstStyle/>
          <a:p>
            <a:r>
              <a:rPr lang="ru-RU" dirty="0"/>
              <a:t>Распоряжение Правительства РФ от 31 декабря 2019 г. N 3273-р Об утверждении основных принципов национальной системы профессионального роста педагогических работников РФ, включая национальную систему учительского роста</a:t>
            </a:r>
          </a:p>
          <a:p>
            <a:pPr marL="0" indent="0">
              <a:buNone/>
            </a:pPr>
            <a:endParaRPr lang="ru-RU" dirty="0"/>
          </a:p>
        </p:txBody>
      </p:sp>
    </p:spTree>
    <p:extLst>
      <p:ext uri="{BB962C8B-B14F-4D97-AF65-F5344CB8AC3E}">
        <p14:creationId xmlns:p14="http://schemas.microsoft.com/office/powerpoint/2010/main" val="18196093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Основные мероприятия НСУР</a:t>
            </a:r>
            <a:endParaRPr lang="ru-RU" dirty="0"/>
          </a:p>
        </p:txBody>
      </p:sp>
      <p:sp>
        <p:nvSpPr>
          <p:cNvPr id="3" name="Содержимое 2"/>
          <p:cNvSpPr>
            <a:spLocks noGrp="1"/>
          </p:cNvSpPr>
          <p:nvPr>
            <p:ph sz="quarter" idx="1"/>
          </p:nvPr>
        </p:nvSpPr>
        <p:spPr/>
        <p:txBody>
          <a:bodyPr>
            <a:normAutofit lnSpcReduction="10000"/>
          </a:bodyPr>
          <a:lstStyle/>
          <a:p>
            <a:r>
              <a:rPr lang="ru-RU" dirty="0" smtClean="0"/>
              <a:t>1. Повышение уровня обеспеченности педагогическими кадрами региональных систем общего образования</a:t>
            </a:r>
          </a:p>
          <a:p>
            <a:r>
              <a:rPr lang="ru-RU" dirty="0" smtClean="0"/>
              <a:t> 2. Модернизация системы подготовки педагогических кадров</a:t>
            </a:r>
          </a:p>
          <a:p>
            <a:r>
              <a:rPr lang="ru-RU" dirty="0" smtClean="0"/>
              <a:t>3. Формирование инфраструктуры и применение инновационных технологий для адресной реализации программ профессионального развития педагогических работников</a:t>
            </a:r>
          </a:p>
          <a:p>
            <a:r>
              <a:rPr lang="ru-RU" dirty="0" smtClean="0"/>
              <a:t>4. Разработка модели аттестации руководителей общеобразовательных организаций</a:t>
            </a:r>
            <a:endParaRPr lang="ru-RU"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Основные мероприятия НСУР</a:t>
            </a:r>
            <a:endParaRPr lang="ru-RU" dirty="0"/>
          </a:p>
        </p:txBody>
      </p:sp>
      <p:sp>
        <p:nvSpPr>
          <p:cNvPr id="3" name="Содержимое 2"/>
          <p:cNvSpPr>
            <a:spLocks noGrp="1"/>
          </p:cNvSpPr>
          <p:nvPr>
            <p:ph sz="quarter" idx="1"/>
          </p:nvPr>
        </p:nvSpPr>
        <p:spPr/>
        <p:txBody>
          <a:bodyPr>
            <a:normAutofit fontScale="92500" lnSpcReduction="10000"/>
          </a:bodyPr>
          <a:lstStyle/>
          <a:p>
            <a:r>
              <a:rPr lang="ru-RU" dirty="0" smtClean="0"/>
              <a:t>5. Создание и внедрение единой федеральной системы научно-методического сопровождения педагогов </a:t>
            </a:r>
          </a:p>
          <a:p>
            <a:r>
              <a:rPr lang="ru-RU" dirty="0" smtClean="0"/>
              <a:t>6. Стимулирование профессионального роста педагогов:</a:t>
            </a:r>
          </a:p>
          <a:p>
            <a:r>
              <a:rPr lang="ru-RU" dirty="0" smtClean="0"/>
              <a:t>6.1. Проведение </a:t>
            </a:r>
            <a:r>
              <a:rPr lang="ru-RU" dirty="0" err="1" smtClean="0"/>
              <a:t>пилотной</a:t>
            </a:r>
            <a:r>
              <a:rPr lang="ru-RU" dirty="0" smtClean="0"/>
              <a:t> апробации внедрения обновленной системы квалификационных категорий в соответствии с утвержденным порядком проведения</a:t>
            </a:r>
          </a:p>
          <a:p>
            <a:r>
              <a:rPr lang="ru-RU" dirty="0" smtClean="0"/>
              <a:t>6.2. Разработка и внедрение системы наставничества педагогических работников в образовательных организациях</a:t>
            </a:r>
          </a:p>
          <a:p>
            <a:endParaRPr lang="ru-RU"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1752" y="228600"/>
            <a:ext cx="8534400" cy="968152"/>
          </a:xfrm>
        </p:spPr>
        <p:txBody>
          <a:bodyPr>
            <a:normAutofit/>
          </a:bodyPr>
          <a:lstStyle/>
          <a:p>
            <a:r>
              <a:rPr lang="ru-RU" sz="2800" dirty="0" smtClean="0"/>
              <a:t>4. Разработка </a:t>
            </a:r>
            <a:r>
              <a:rPr lang="ru-RU" sz="2800" dirty="0"/>
              <a:t>модели аттестации руководителей общеобразовательных организаций</a:t>
            </a:r>
          </a:p>
        </p:txBody>
      </p:sp>
      <p:sp>
        <p:nvSpPr>
          <p:cNvPr id="3" name="Объект 2"/>
          <p:cNvSpPr>
            <a:spLocks noGrp="1"/>
          </p:cNvSpPr>
          <p:nvPr>
            <p:ph sz="quarter" idx="1"/>
          </p:nvPr>
        </p:nvSpPr>
        <p:spPr/>
        <p:txBody>
          <a:bodyPr>
            <a:normAutofit lnSpcReduction="10000"/>
          </a:bodyPr>
          <a:lstStyle/>
          <a:p>
            <a:r>
              <a:rPr lang="ru-RU" dirty="0"/>
              <a:t>Приказ министерства труда и социальной защиты Российской Федерации от 19 апреля 2021 года № 250-н «Об утверждении профессионального стандарта «Руководитель образовательной организации (управление дошкольной образовательной организацией и общеобразовательной организацией)»</a:t>
            </a:r>
          </a:p>
          <a:p>
            <a:r>
              <a:rPr lang="ru-RU" dirty="0"/>
              <a:t>Распоряжение Минпросвещения России от 31.05.2021 N Р-117 "Об утверждении Концепции целевой модели аттестации руководителей общеобразовательных организаций</a:t>
            </a:r>
            <a:r>
              <a:rPr lang="ru-RU" dirty="0" smtClean="0"/>
              <a:t>"</a:t>
            </a:r>
            <a:endParaRPr lang="ru-RU" dirty="0"/>
          </a:p>
        </p:txBody>
      </p:sp>
    </p:spTree>
    <p:extLst>
      <p:ext uri="{BB962C8B-B14F-4D97-AF65-F5344CB8AC3E}">
        <p14:creationId xmlns:p14="http://schemas.microsoft.com/office/powerpoint/2010/main" val="14892599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228600"/>
            <a:ext cx="8712968" cy="758952"/>
          </a:xfrm>
        </p:spPr>
        <p:txBody>
          <a:bodyPr>
            <a:noAutofit/>
          </a:bodyPr>
          <a:lstStyle/>
          <a:p>
            <a:r>
              <a:rPr lang="ru-RU" sz="2200" b="1" dirty="0"/>
              <a:t>5. Создание и внедрение единой федеральной системы научно-методического сопровождения педагогов</a:t>
            </a:r>
          </a:p>
        </p:txBody>
      </p:sp>
      <p:sp>
        <p:nvSpPr>
          <p:cNvPr id="3" name="Объект 2"/>
          <p:cNvSpPr>
            <a:spLocks noGrp="1"/>
          </p:cNvSpPr>
          <p:nvPr>
            <p:ph sz="quarter" idx="1"/>
          </p:nvPr>
        </p:nvSpPr>
        <p:spPr>
          <a:xfrm>
            <a:off x="251520" y="1484784"/>
            <a:ext cx="8640960" cy="4752528"/>
          </a:xfrm>
        </p:spPr>
        <p:txBody>
          <a:bodyPr>
            <a:normAutofit fontScale="85000" lnSpcReduction="20000"/>
          </a:bodyPr>
          <a:lstStyle/>
          <a:p>
            <a:r>
              <a:rPr lang="ru-RU" dirty="0"/>
              <a:t>Распоряжение Министерства просвещения Российской Федерации от 6 августа 2020 года № Р-76 «Об утверждении Концепции создания единой федеральной системы научно-методического сопровождения педагогических работников»</a:t>
            </a:r>
          </a:p>
          <a:p>
            <a:r>
              <a:rPr lang="ru-RU" dirty="0"/>
              <a:t>Приказ Министерства просвещения, науки и по делам молодежи КБР от 19.07.2021г. № 22/677 «О создании региональной системы научно-методического сопровождения педагогических работников и управленческих кадров в Кабардино-Балкарской Республики</a:t>
            </a:r>
            <a:r>
              <a:rPr lang="ru-RU" dirty="0" smtClean="0"/>
              <a:t>»</a:t>
            </a:r>
          </a:p>
          <a:p>
            <a:r>
              <a:rPr lang="ru-RU" dirty="0"/>
              <a:t>Приказ Министерства просвещения, науки и по делам молодежи КБР от 23.05.2023г. № 22/532 «О региональной системе научно-методического сопровождения педагогических работников и управленческих кадров в Кабардино-Балкарской Республике</a:t>
            </a:r>
            <a:r>
              <a:rPr lang="ru-RU" dirty="0" smtClean="0"/>
              <a:t>»</a:t>
            </a:r>
            <a:endParaRPr lang="ru-RU" dirty="0"/>
          </a:p>
        </p:txBody>
      </p:sp>
    </p:spTree>
    <p:extLst>
      <p:ext uri="{BB962C8B-B14F-4D97-AF65-F5344CB8AC3E}">
        <p14:creationId xmlns:p14="http://schemas.microsoft.com/office/powerpoint/2010/main" val="14585898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2200" b="1" dirty="0">
                <a:solidFill>
                  <a:srgbClr val="8CADAE">
                    <a:shade val="75000"/>
                  </a:srgbClr>
                </a:solidFill>
              </a:rPr>
              <a:t>5. Создание и внедрение единой федеральной системы научно-методического сопровождения педагогов</a:t>
            </a:r>
            <a:endParaRPr lang="ru-RU" dirty="0"/>
          </a:p>
        </p:txBody>
      </p:sp>
      <p:pic>
        <p:nvPicPr>
          <p:cNvPr id="4" name="Picture 2" descr="C:\Users\User\Desktop\Школа Минпросвещения России\Структура РС НМС.png"/>
          <p:cNvPicPr>
            <a:picLocks noGrp="1" noChangeAspect="1" noChangeArrowheads="1"/>
          </p:cNvPicPr>
          <p:nvPr/>
        </p:nvPicPr>
        <p:blipFill>
          <a:blip r:embed="rId2" cstate="print"/>
          <a:srcRect/>
          <a:stretch>
            <a:fillRect/>
          </a:stretch>
        </p:blipFill>
        <p:spPr bwMode="auto">
          <a:xfrm>
            <a:off x="899592" y="1484784"/>
            <a:ext cx="7488831" cy="4824535"/>
          </a:xfrm>
          <a:prstGeom prst="rect">
            <a:avLst/>
          </a:prstGeom>
          <a:noFill/>
        </p:spPr>
      </p:pic>
      <p:sp>
        <p:nvSpPr>
          <p:cNvPr id="3" name="Объект 2"/>
          <p:cNvSpPr>
            <a:spLocks noGrp="1"/>
          </p:cNvSpPr>
          <p:nvPr>
            <p:ph sz="quarter" idx="1"/>
          </p:nvPr>
        </p:nvSpPr>
        <p:spPr/>
        <p:txBody>
          <a:bodyPr/>
          <a:lstStyle/>
          <a:p>
            <a:endParaRPr lang="ru-RU" dirty="0"/>
          </a:p>
        </p:txBody>
      </p:sp>
    </p:spTree>
    <p:extLst>
      <p:ext uri="{BB962C8B-B14F-4D97-AF65-F5344CB8AC3E}">
        <p14:creationId xmlns:p14="http://schemas.microsoft.com/office/powerpoint/2010/main" val="150783498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1752" y="228600"/>
            <a:ext cx="8534400" cy="968152"/>
          </a:xfrm>
        </p:spPr>
        <p:txBody>
          <a:bodyPr>
            <a:noAutofit/>
          </a:bodyPr>
          <a:lstStyle/>
          <a:p>
            <a:r>
              <a:rPr lang="ru-RU" sz="2000" b="1" dirty="0"/>
              <a:t>6.1. Проведение пилотной апробации внедрения обновленной системы квалификационных </a:t>
            </a:r>
            <a:r>
              <a:rPr lang="ru-RU" sz="2000" b="1" dirty="0" smtClean="0"/>
              <a:t>категорий</a:t>
            </a:r>
            <a:endParaRPr lang="ru-RU" sz="2000" b="1" dirty="0"/>
          </a:p>
        </p:txBody>
      </p:sp>
      <p:sp>
        <p:nvSpPr>
          <p:cNvPr id="3" name="Объект 2"/>
          <p:cNvSpPr>
            <a:spLocks noGrp="1"/>
          </p:cNvSpPr>
          <p:nvPr>
            <p:ph sz="quarter" idx="1"/>
          </p:nvPr>
        </p:nvSpPr>
        <p:spPr/>
        <p:txBody>
          <a:bodyPr/>
          <a:lstStyle/>
          <a:p>
            <a:r>
              <a:rPr lang="ru-RU" dirty="0" smtClean="0"/>
              <a:t>Приказ </a:t>
            </a:r>
            <a:r>
              <a:rPr lang="ru-RU" dirty="0"/>
              <a:t>Минпросвещения России от 24.03.2023 N </a:t>
            </a:r>
            <a:r>
              <a:rPr lang="ru-RU" dirty="0" smtClean="0"/>
              <a:t>196 «Об утверждении порядка проведения аттестации педагогических работников организаций, осуществляющих образовательную деятельность» (</a:t>
            </a:r>
            <a:r>
              <a:rPr lang="ru-RU" dirty="0"/>
              <a:t>Зарегистрировано в Минюсте РФ 02.06.2023 N 73696)</a:t>
            </a:r>
          </a:p>
        </p:txBody>
      </p:sp>
    </p:spTree>
    <p:extLst>
      <p:ext uri="{BB962C8B-B14F-4D97-AF65-F5344CB8AC3E}">
        <p14:creationId xmlns:p14="http://schemas.microsoft.com/office/powerpoint/2010/main" val="417444651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2200" b="1" dirty="0"/>
              <a:t>6.1. Проведение пилотной апробации внедрения обновленной системы квалификационных </a:t>
            </a:r>
            <a:r>
              <a:rPr lang="ru-RU" sz="2200" b="1" dirty="0" smtClean="0"/>
              <a:t>категорий</a:t>
            </a:r>
            <a:endParaRPr lang="ru-RU" sz="2200" b="1" dirty="0"/>
          </a:p>
        </p:txBody>
      </p:sp>
      <p:pic>
        <p:nvPicPr>
          <p:cNvPr id="2050"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395536" y="1412776"/>
            <a:ext cx="8352928" cy="4896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872304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1752" y="228600"/>
            <a:ext cx="8534400" cy="608112"/>
          </a:xfrm>
        </p:spPr>
        <p:txBody>
          <a:bodyPr>
            <a:normAutofit fontScale="90000"/>
          </a:bodyPr>
          <a:lstStyle/>
          <a:p>
            <a:r>
              <a:rPr lang="ru-RU" sz="2200" b="1" dirty="0">
                <a:solidFill>
                  <a:srgbClr val="8CADAE">
                    <a:shade val="75000"/>
                  </a:srgbClr>
                </a:solidFill>
              </a:rPr>
              <a:t>6.1. Проведение пилотной апробации внедрения обновленной системы квалификационных категорий</a:t>
            </a:r>
            <a:endParaRPr lang="ru-RU" dirty="0"/>
          </a:p>
        </p:txBody>
      </p:sp>
      <p:graphicFrame>
        <p:nvGraphicFramePr>
          <p:cNvPr id="4" name="Объект 3"/>
          <p:cNvGraphicFramePr>
            <a:graphicFrameLocks noGrp="1"/>
          </p:cNvGraphicFramePr>
          <p:nvPr>
            <p:ph sz="quarter" idx="1"/>
            <p:extLst>
              <p:ext uri="{D42A27DB-BD31-4B8C-83A1-F6EECF244321}">
                <p14:modId xmlns:p14="http://schemas.microsoft.com/office/powerpoint/2010/main" val="551550872"/>
              </p:ext>
            </p:extLst>
          </p:nvPr>
        </p:nvGraphicFramePr>
        <p:xfrm>
          <a:off x="179512" y="836712"/>
          <a:ext cx="8504238" cy="5474807"/>
        </p:xfrm>
        <a:graphic>
          <a:graphicData uri="http://schemas.openxmlformats.org/drawingml/2006/table">
            <a:tbl>
              <a:tblPr firstRow="1" bandRow="1">
                <a:tableStyleId>{5C22544A-7EE6-4342-B048-85BDC9FD1C3A}</a:tableStyleId>
              </a:tblPr>
              <a:tblGrid>
                <a:gridCol w="4252119"/>
                <a:gridCol w="4252119"/>
              </a:tblGrid>
              <a:tr h="369565">
                <a:tc>
                  <a:txBody>
                    <a:bodyPr/>
                    <a:lstStyle/>
                    <a:p>
                      <a:pPr algn="ctr"/>
                      <a:r>
                        <a:rPr lang="ru-RU" dirty="0" smtClean="0"/>
                        <a:t>Педагог-методист</a:t>
                      </a:r>
                      <a:endParaRPr lang="ru-RU" dirty="0"/>
                    </a:p>
                  </a:txBody>
                  <a:tcPr/>
                </a:tc>
                <a:tc>
                  <a:txBody>
                    <a:bodyPr/>
                    <a:lstStyle/>
                    <a:p>
                      <a:pPr algn="ctr"/>
                      <a:r>
                        <a:rPr lang="ru-RU" dirty="0" smtClean="0"/>
                        <a:t>Педагог-</a:t>
                      </a:r>
                      <a:r>
                        <a:rPr lang="ru-RU" dirty="0" err="1" smtClean="0"/>
                        <a:t>натавник</a:t>
                      </a:r>
                      <a:endParaRPr lang="ru-RU" dirty="0"/>
                    </a:p>
                  </a:txBody>
                  <a:tcPr/>
                </a:tc>
              </a:tr>
              <a:tr h="637880">
                <a:tc gridSpan="2">
                  <a:txBody>
                    <a:bodyPr/>
                    <a:lstStyle/>
                    <a:p>
                      <a:pPr algn="ctr"/>
                      <a:r>
                        <a:rPr lang="ru-RU" sz="1200" b="1" dirty="0" smtClean="0">
                          <a:solidFill>
                            <a:schemeClr val="accent6">
                              <a:lumMod val="50000"/>
                            </a:schemeClr>
                          </a:solidFill>
                        </a:rPr>
                        <a:t>Аттестация в целях установления квалификационной категории "педагог-методист" или "педагог-наставник" проводится по желанию педагогических работников. К указанной аттестации допускаются педагогические работники, имеющие высшую квалификационную категорию</a:t>
                      </a:r>
                      <a:endParaRPr lang="ru-RU" sz="1200" b="1" dirty="0">
                        <a:solidFill>
                          <a:schemeClr val="accent6">
                            <a:lumMod val="50000"/>
                          </a:schemeClr>
                        </a:solidFill>
                      </a:endParaRPr>
                    </a:p>
                  </a:txBody>
                  <a:tcPr/>
                </a:tc>
                <a:tc hMerge="1">
                  <a:txBody>
                    <a:bodyPr/>
                    <a:lstStyle/>
                    <a:p>
                      <a:endParaRPr lang="ru-RU" dirty="0"/>
                    </a:p>
                  </a:txBody>
                  <a:tcPr/>
                </a:tc>
              </a:tr>
              <a:tr h="4465162">
                <a:tc>
                  <a:txBody>
                    <a:bodyPr/>
                    <a:lstStyle/>
                    <a:p>
                      <a:r>
                        <a:rPr lang="ru-RU" sz="1100" b="1" dirty="0" smtClean="0"/>
                        <a:t>Квалификационная категория "педагог-методист" устанавливается педагогическим работникам на основе следующих показателей деятельности, не входящей в должностные обязанности по занимаемой в организации должности:</a:t>
                      </a:r>
                    </a:p>
                    <a:p>
                      <a:r>
                        <a:rPr lang="ru-RU" sz="1100" dirty="0" smtClean="0"/>
                        <a:t>- руководства методическим объединением педагогических работников образовательной организации и активного участия в методической работе образовательной организации;</a:t>
                      </a:r>
                    </a:p>
                    <a:p>
                      <a:r>
                        <a:rPr lang="ru-RU" sz="1100" dirty="0" smtClean="0"/>
                        <a:t>- руководства разработкой программно-методического сопровождения образовательного процесса, в том числе методического сопровождения реализации инновационных образовательных программ и проектов в образовательной организации;</a:t>
                      </a:r>
                    </a:p>
                    <a:p>
                      <a:r>
                        <a:rPr lang="ru-RU" sz="1100" dirty="0" smtClean="0"/>
                        <a:t>- методической поддержки педагогических работников образовательной организации при подготовке к участию в профессиональных конкурсах;</a:t>
                      </a:r>
                    </a:p>
                    <a:p>
                      <a:r>
                        <a:rPr lang="ru-RU" sz="1100" dirty="0" smtClean="0"/>
                        <a:t>- участия в методической поддержке (сопровождении) педагогических работников образовательной организации, направленной на их профессиональное развитие, преодоление профессиональных дефицитов;</a:t>
                      </a:r>
                    </a:p>
                    <a:p>
                      <a:r>
                        <a:rPr lang="ru-RU" sz="1100" dirty="0" smtClean="0"/>
                        <a:t>- передачи опыта по применению в образовательной организации авторских учебных и (или) учебно-методических разработок.</a:t>
                      </a:r>
                    </a:p>
                  </a:txBody>
                  <a:tcPr/>
                </a:tc>
                <a:tc>
                  <a:txBody>
                    <a:bodyPr/>
                    <a:lstStyle/>
                    <a:p>
                      <a:r>
                        <a:rPr lang="ru-RU" sz="1200" b="1" dirty="0" smtClean="0"/>
                        <a:t>Квалификационная категория "педагог-наставник" устанавливается педагогическим работникам на основе следующих показателей деятельности, не входящей в должностные обязанности по занимаемой в организации должности:</a:t>
                      </a:r>
                    </a:p>
                    <a:p>
                      <a:r>
                        <a:rPr lang="ru-RU" sz="1200" dirty="0" smtClean="0"/>
                        <a:t>- руководства практической подготовкой студентов, обучающихся по образовательным программам среднего профессионального образования и (или) образовательным программам высшего образования;</a:t>
                      </a:r>
                    </a:p>
                    <a:p>
                      <a:r>
                        <a:rPr lang="ru-RU" sz="1200" dirty="0" smtClean="0"/>
                        <a:t>- наставничества в отношении педагогических работников образовательной организации, активного сопровождения их профессионального развития в образовательной организации;</a:t>
                      </a:r>
                    </a:p>
                    <a:p>
                      <a:r>
                        <a:rPr lang="ru-RU" sz="1200" dirty="0" smtClean="0"/>
                        <a:t>- содействия в подготовке педагогических работников, в том числе из числа молодых специалистов, к участию в конкурсах профессионального (педагогического) мастерства;</a:t>
                      </a:r>
                    </a:p>
                    <a:p>
                      <a:r>
                        <a:rPr lang="ru-RU" sz="1200" dirty="0" smtClean="0"/>
                        <a:t>- распространения авторских подходов и методических разработок в области наставнической деятельности в образовательной организации.</a:t>
                      </a:r>
                    </a:p>
                  </a:txBody>
                  <a:tcPr/>
                </a:tc>
              </a:tr>
            </a:tbl>
          </a:graphicData>
        </a:graphic>
      </p:graphicFrame>
    </p:spTree>
    <p:extLst>
      <p:ext uri="{BB962C8B-B14F-4D97-AF65-F5344CB8AC3E}">
        <p14:creationId xmlns:p14="http://schemas.microsoft.com/office/powerpoint/2010/main" val="36921940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2000" b="1" dirty="0">
                <a:solidFill>
                  <a:srgbClr val="8CADAE">
                    <a:shade val="75000"/>
                  </a:srgbClr>
                </a:solidFill>
              </a:rPr>
              <a:t>6.1. Проведение пилотной апробации внедрения обновленной системы квалификационных категорий</a:t>
            </a:r>
            <a:endParaRPr lang="ru-RU" dirty="0"/>
          </a:p>
        </p:txBody>
      </p:sp>
      <p:pic>
        <p:nvPicPr>
          <p:cNvPr id="4098"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251520" y="1412776"/>
            <a:ext cx="8640960" cy="4896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449726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Что такое государственная образовательная политика?</a:t>
            </a:r>
            <a:endParaRPr lang="ru-RU" dirty="0"/>
          </a:p>
        </p:txBody>
      </p:sp>
      <p:sp>
        <p:nvSpPr>
          <p:cNvPr id="3" name="Объект 2"/>
          <p:cNvSpPr>
            <a:spLocks noGrp="1"/>
          </p:cNvSpPr>
          <p:nvPr>
            <p:ph sz="quarter" idx="1"/>
          </p:nvPr>
        </p:nvSpPr>
        <p:spPr/>
        <p:txBody>
          <a:bodyPr/>
          <a:lstStyle/>
          <a:p>
            <a:r>
              <a:rPr lang="ru-RU" dirty="0"/>
              <a:t>ГОСУДАРСТВЕННАЯ ПОЛИТИКА В ОБЛАСТИ ОБРАЗОВАНИЯ –</a:t>
            </a:r>
          </a:p>
          <a:p>
            <a:r>
              <a:rPr lang="ru-RU" dirty="0"/>
              <a:t>комплекс законодательных актов и практических мероприятий в сфере образования и воспитания подрастающего поколения, а также образования взрослых.</a:t>
            </a:r>
          </a:p>
          <a:p>
            <a:r>
              <a:rPr lang="ru-RU" dirty="0"/>
              <a:t>(Бим-</a:t>
            </a:r>
            <a:r>
              <a:rPr lang="ru-RU" dirty="0" err="1"/>
              <a:t>Бад</a:t>
            </a:r>
            <a:r>
              <a:rPr lang="ru-RU" dirty="0"/>
              <a:t> Б.М. Педагогический энциклопедический словарь).</a:t>
            </a:r>
          </a:p>
          <a:p>
            <a:pPr marL="0" indent="0">
              <a:buNone/>
            </a:pPr>
            <a:endParaRPr lang="ru-RU" dirty="0"/>
          </a:p>
        </p:txBody>
      </p:sp>
    </p:spTree>
    <p:extLst>
      <p:ext uri="{BB962C8B-B14F-4D97-AF65-F5344CB8AC3E}">
        <p14:creationId xmlns:p14="http://schemas.microsoft.com/office/powerpoint/2010/main" val="9653238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2000" b="1" dirty="0">
                <a:solidFill>
                  <a:srgbClr val="8CADAE">
                    <a:shade val="75000"/>
                  </a:srgbClr>
                </a:solidFill>
              </a:rPr>
              <a:t>6.1. Проведение пилотной апробации внедрения обновленной системы квалификационных категорий</a:t>
            </a:r>
            <a:endParaRPr lang="ru-RU" dirty="0"/>
          </a:p>
        </p:txBody>
      </p:sp>
      <p:pic>
        <p:nvPicPr>
          <p:cNvPr id="6146"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179512" y="1412776"/>
            <a:ext cx="8784975" cy="4968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752188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2200" dirty="0"/>
              <a:t>6.2. Разработка и внедрение системы наставничества педагогических работников в образовательных </a:t>
            </a:r>
            <a:r>
              <a:rPr lang="ru-RU" sz="2200" dirty="0" smtClean="0"/>
              <a:t>организациях</a:t>
            </a:r>
            <a:endParaRPr lang="ru-RU" sz="2200" dirty="0"/>
          </a:p>
        </p:txBody>
      </p:sp>
      <p:sp>
        <p:nvSpPr>
          <p:cNvPr id="3" name="Объект 2"/>
          <p:cNvSpPr>
            <a:spLocks noGrp="1"/>
          </p:cNvSpPr>
          <p:nvPr>
            <p:ph sz="quarter" idx="1"/>
          </p:nvPr>
        </p:nvSpPr>
        <p:spPr>
          <a:xfrm>
            <a:off x="251520" y="1527048"/>
            <a:ext cx="8640960" cy="4782272"/>
          </a:xfrm>
        </p:spPr>
        <p:txBody>
          <a:bodyPr>
            <a:normAutofit fontScale="85000" lnSpcReduction="20000"/>
          </a:bodyPr>
          <a:lstStyle/>
          <a:p>
            <a:r>
              <a:rPr lang="ru-RU" dirty="0"/>
              <a:t>Методология (целевая модель) наставничества обучающихся для организаций, осуществляющих образовательную деятельность по общеобразовательным, дополнительным общеобразовательным и программам среднего профессионального образования, в том числе с применением лучших практик обмена опытом между обучающимися (утверждена распоряжением Министерства просвещения Российской Федерации от 25 декабря 2019 г. N Р-145</a:t>
            </a:r>
            <a:r>
              <a:rPr lang="ru-RU" dirty="0" smtClean="0"/>
              <a:t>)</a:t>
            </a:r>
          </a:p>
          <a:p>
            <a:r>
              <a:rPr lang="ru-RU" dirty="0" smtClean="0"/>
              <a:t>Методические рекомендации по разработке и внедрению системы (Целевой модели) наставничества педагогических работников в образовательных организациях  </a:t>
            </a:r>
            <a:r>
              <a:rPr lang="ru-RU" dirty="0"/>
              <a:t>2021 </a:t>
            </a:r>
            <a:r>
              <a:rPr lang="ru-RU" dirty="0" smtClean="0"/>
              <a:t>год</a:t>
            </a:r>
          </a:p>
          <a:p>
            <a:r>
              <a:rPr lang="ru-RU" dirty="0"/>
              <a:t>Приказ Минпросвещения КБР от 21 марта 2023 года №22/294 «Об утверждении положения о системе наставничества в образовательных организациях в Кабардино-Балкарской Республике</a:t>
            </a:r>
            <a:r>
              <a:rPr lang="ru-RU" dirty="0" smtClean="0"/>
              <a:t>»</a:t>
            </a:r>
            <a:endParaRPr lang="ru-RU" dirty="0"/>
          </a:p>
        </p:txBody>
      </p:sp>
    </p:spTree>
    <p:extLst>
      <p:ext uri="{BB962C8B-B14F-4D97-AF65-F5344CB8AC3E}">
        <p14:creationId xmlns:p14="http://schemas.microsoft.com/office/powerpoint/2010/main" val="26957673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1752" y="228600"/>
            <a:ext cx="8534400" cy="896144"/>
          </a:xfrm>
        </p:spPr>
        <p:txBody>
          <a:bodyPr>
            <a:normAutofit fontScale="90000"/>
          </a:bodyPr>
          <a:lstStyle/>
          <a:p>
            <a:r>
              <a:rPr lang="ru-RU" dirty="0" smtClean="0"/>
              <a:t/>
            </a:r>
            <a:br>
              <a:rPr lang="ru-RU" dirty="0" smtClean="0"/>
            </a:br>
            <a:r>
              <a:rPr lang="ru-RU" dirty="0"/>
              <a:t/>
            </a:r>
            <a:br>
              <a:rPr lang="ru-RU" dirty="0"/>
            </a:br>
            <a:r>
              <a:rPr lang="ru-RU" dirty="0" smtClean="0"/>
              <a:t>Изменения </a:t>
            </a:r>
            <a:r>
              <a:rPr lang="ru-RU" dirty="0"/>
              <a:t>в ФЗ «Об образовании в Российской Федерации</a:t>
            </a:r>
            <a:r>
              <a:rPr lang="ru-RU" dirty="0" smtClean="0"/>
              <a:t>» 2022 г.</a:t>
            </a:r>
            <a:endParaRPr lang="ru-RU" dirty="0"/>
          </a:p>
        </p:txBody>
      </p:sp>
      <p:sp>
        <p:nvSpPr>
          <p:cNvPr id="3" name="Объект 2"/>
          <p:cNvSpPr>
            <a:spLocks noGrp="1"/>
          </p:cNvSpPr>
          <p:nvPr>
            <p:ph sz="quarter" idx="1"/>
          </p:nvPr>
        </p:nvSpPr>
        <p:spPr/>
        <p:txBody>
          <a:bodyPr>
            <a:normAutofit lnSpcReduction="10000"/>
          </a:bodyPr>
          <a:lstStyle/>
          <a:p>
            <a:r>
              <a:rPr lang="ru-RU" dirty="0"/>
              <a:t>Федеральный закон от 24 сентября 2022 г. № 371-ФЗ “О внесении изменений в Федеральный закон «Об образовании в Российской Федерации» и статью 1 Федерального закона «Об обязательных требованиях в Российской Федерации»</a:t>
            </a:r>
          </a:p>
          <a:p>
            <a:r>
              <a:rPr lang="ru-RU" dirty="0"/>
              <a:t>26 сентября 2022</a:t>
            </a:r>
          </a:p>
          <a:p>
            <a:r>
              <a:rPr lang="ru-RU" dirty="0"/>
              <a:t>Принят Государственной Думой 14 сентября 2022 года</a:t>
            </a:r>
          </a:p>
          <a:p>
            <a:r>
              <a:rPr lang="ru-RU" dirty="0"/>
              <a:t>Одобрен Советом Федерации 21 сентября 2022 </a:t>
            </a:r>
            <a:r>
              <a:rPr lang="ru-RU" dirty="0" smtClean="0"/>
              <a:t>года</a:t>
            </a:r>
            <a:endParaRPr lang="ru-RU" dirty="0"/>
          </a:p>
        </p:txBody>
      </p:sp>
    </p:spTree>
    <p:extLst>
      <p:ext uri="{BB962C8B-B14F-4D97-AF65-F5344CB8AC3E}">
        <p14:creationId xmlns:p14="http://schemas.microsoft.com/office/powerpoint/2010/main" val="19792186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1752" y="228600"/>
            <a:ext cx="8534400" cy="896144"/>
          </a:xfrm>
        </p:spPr>
        <p:txBody>
          <a:bodyPr>
            <a:normAutofit fontScale="90000"/>
          </a:bodyPr>
          <a:lstStyle/>
          <a:p>
            <a:r>
              <a:rPr lang="ru-RU" dirty="0"/>
              <a:t>Изменения в ФЗ «Об образовании в Российской Федерации</a:t>
            </a:r>
            <a:r>
              <a:rPr lang="ru-RU" dirty="0" smtClean="0"/>
              <a:t>» 2022г.</a:t>
            </a:r>
            <a:endParaRPr lang="ru-RU" dirty="0"/>
          </a:p>
        </p:txBody>
      </p:sp>
      <p:sp>
        <p:nvSpPr>
          <p:cNvPr id="3" name="Объект 2"/>
          <p:cNvSpPr>
            <a:spLocks noGrp="1"/>
          </p:cNvSpPr>
          <p:nvPr>
            <p:ph sz="quarter" idx="1"/>
          </p:nvPr>
        </p:nvSpPr>
        <p:spPr/>
        <p:txBody>
          <a:bodyPr>
            <a:normAutofit fontScale="70000" lnSpcReduction="20000"/>
          </a:bodyPr>
          <a:lstStyle/>
          <a:p>
            <a:r>
              <a:rPr lang="ru-RU" dirty="0"/>
              <a:t>1) в статье 2:</a:t>
            </a:r>
          </a:p>
          <a:p>
            <a:r>
              <a:rPr lang="ru-RU" dirty="0"/>
              <a:t>а) в пункте 10 слова "примерная основная образовательная программа" заменить словами "примерная образовательная программа среднего профессионального образования", слова "а также в предусмотренных настоящим Федеральным законом случаях" исключить;</a:t>
            </a:r>
          </a:p>
          <a:p>
            <a:r>
              <a:rPr lang="ru-RU" dirty="0"/>
              <a:t>б) дополнить пунктом 10.1 следующего содержания:</a:t>
            </a:r>
          </a:p>
          <a:p>
            <a:r>
              <a:rPr lang="ru-RU" dirty="0"/>
              <a:t>"10.1) федеральная основная общеобразовательная программа - учебно-методическая документация (федеральный учебный план, федеральный календарный учебный график, федеральные рабочие программы учебных предметов, курсов, дисциплин (модулей), иных компонентов, федеральная рабочая программа воспитания, федеральный календарный план воспитательной работы), определяющая единые для Российской Федерации базовые объем и содержание образования определенного уровня и (или) определенной направленности, планируемые результаты освоения образовательной программы;";</a:t>
            </a:r>
          </a:p>
          <a:p>
            <a:endParaRPr lang="ru-RU" dirty="0"/>
          </a:p>
        </p:txBody>
      </p:sp>
    </p:spTree>
    <p:extLst>
      <p:ext uri="{BB962C8B-B14F-4D97-AF65-F5344CB8AC3E}">
        <p14:creationId xmlns:p14="http://schemas.microsoft.com/office/powerpoint/2010/main" val="27084998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1752" y="228600"/>
            <a:ext cx="8534400" cy="968152"/>
          </a:xfrm>
        </p:spPr>
        <p:txBody>
          <a:bodyPr>
            <a:normAutofit fontScale="90000"/>
          </a:bodyPr>
          <a:lstStyle/>
          <a:p>
            <a:r>
              <a:rPr lang="ru-RU" dirty="0"/>
              <a:t>Изменения в ФЗ «Об образовании в Российской Федерации</a:t>
            </a:r>
            <a:r>
              <a:rPr lang="ru-RU" dirty="0" smtClean="0"/>
              <a:t>» 2022г.</a:t>
            </a:r>
            <a:endParaRPr lang="ru-RU" dirty="0"/>
          </a:p>
        </p:txBody>
      </p:sp>
      <p:sp>
        <p:nvSpPr>
          <p:cNvPr id="3" name="Объект 2"/>
          <p:cNvSpPr>
            <a:spLocks noGrp="1"/>
          </p:cNvSpPr>
          <p:nvPr>
            <p:ph sz="quarter" idx="1"/>
          </p:nvPr>
        </p:nvSpPr>
        <p:spPr/>
        <p:txBody>
          <a:bodyPr>
            <a:normAutofit fontScale="70000" lnSpcReduction="20000"/>
          </a:bodyPr>
          <a:lstStyle/>
          <a:p>
            <a:r>
              <a:rPr lang="ru-RU" dirty="0"/>
              <a:t>2) пункт 3 части 1 статьи 11 изложить в следующей редакции:</a:t>
            </a:r>
          </a:p>
          <a:p>
            <a:r>
              <a:rPr lang="ru-RU" dirty="0"/>
              <a:t>"3) возможность формирования основных профессиональных образовательных программ различных уровней сложности, профилей и направленности с учетом образовательных потребностей и способностей обучающихся, а также потребностей общества и государства в квалифицированных кадрах;";</a:t>
            </a:r>
          </a:p>
          <a:p>
            <a:r>
              <a:rPr lang="ru-RU" dirty="0"/>
              <a:t>3) в статье 12:</a:t>
            </a:r>
          </a:p>
          <a:p>
            <a:r>
              <a:rPr lang="ru-RU" dirty="0"/>
              <a:t>а) в части 6 слова "с учетом соответствующих примерных образовательных программ дошкольного образования" заменить словами "соответствующей федеральной образовательной программой дошкольного образования", дополнить предложением следующего содержания: "Содержание и планируемые результаты разработанных образовательными организациями образовательных программ должны быть не ниже соответствующих содержания и планируемых результатов федеральной программы дошкольного образования.";</a:t>
            </a:r>
          </a:p>
          <a:p>
            <a:pPr marL="0" indent="0">
              <a:buNone/>
            </a:pPr>
            <a:endParaRPr lang="ru-RU" dirty="0"/>
          </a:p>
        </p:txBody>
      </p:sp>
    </p:spTree>
    <p:extLst>
      <p:ext uri="{BB962C8B-B14F-4D97-AF65-F5344CB8AC3E}">
        <p14:creationId xmlns:p14="http://schemas.microsoft.com/office/powerpoint/2010/main" val="2953252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1752" y="228600"/>
            <a:ext cx="8534400" cy="896144"/>
          </a:xfrm>
        </p:spPr>
        <p:txBody>
          <a:bodyPr>
            <a:normAutofit fontScale="90000"/>
          </a:bodyPr>
          <a:lstStyle/>
          <a:p>
            <a:r>
              <a:rPr lang="ru-RU" dirty="0"/>
              <a:t>Изменения в ФЗ «Об образовании в Российской Федерации</a:t>
            </a:r>
            <a:r>
              <a:rPr lang="ru-RU" dirty="0" smtClean="0"/>
              <a:t>» 2022г.</a:t>
            </a:r>
            <a:endParaRPr lang="ru-RU" dirty="0"/>
          </a:p>
        </p:txBody>
      </p:sp>
      <p:sp>
        <p:nvSpPr>
          <p:cNvPr id="3" name="Объект 2"/>
          <p:cNvSpPr>
            <a:spLocks noGrp="1"/>
          </p:cNvSpPr>
          <p:nvPr>
            <p:ph sz="quarter" idx="1"/>
          </p:nvPr>
        </p:nvSpPr>
        <p:spPr/>
        <p:txBody>
          <a:bodyPr>
            <a:normAutofit fontScale="85000" lnSpcReduction="20000"/>
          </a:bodyPr>
          <a:lstStyle/>
          <a:p>
            <a:r>
              <a:rPr lang="ru-RU" dirty="0"/>
              <a:t>б) дополнить частями 6.1 - 6.6 следующего содержания:</a:t>
            </a:r>
          </a:p>
          <a:p>
            <a:r>
              <a:rPr lang="ru-RU" dirty="0"/>
              <a:t>"6.1. Организации, осуществляющие образовательную деятельность по имеющим государственную аккредитацию образовательным программам начального общего, основного общего, среднего общего образования, разрабатывают образовательные программы в соответствии с федеральными государственными образовательными стандартами и соответствующими федеральными основными общеобразовательными программами. Содержание и планируемые результаты разработанных образовательными организациями образовательных программ должны быть не ниже соответствующих содержания и планируемых результатов федеральных основных общеобразовательных программ.</a:t>
            </a:r>
          </a:p>
          <a:p>
            <a:pPr marL="0" indent="0">
              <a:buNone/>
            </a:pPr>
            <a:endParaRPr lang="ru-RU" dirty="0"/>
          </a:p>
        </p:txBody>
      </p:sp>
    </p:spTree>
    <p:extLst>
      <p:ext uri="{BB962C8B-B14F-4D97-AF65-F5344CB8AC3E}">
        <p14:creationId xmlns:p14="http://schemas.microsoft.com/office/powerpoint/2010/main" val="11230890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1752" y="228600"/>
            <a:ext cx="8534400" cy="968152"/>
          </a:xfrm>
        </p:spPr>
        <p:txBody>
          <a:bodyPr>
            <a:normAutofit fontScale="90000"/>
          </a:bodyPr>
          <a:lstStyle/>
          <a:p>
            <a:r>
              <a:rPr lang="ru-RU" dirty="0"/>
              <a:t>Изменения в ФЗ «Об образовании в Российской Федерации</a:t>
            </a:r>
            <a:r>
              <a:rPr lang="ru-RU" dirty="0" smtClean="0"/>
              <a:t>» 2022г.</a:t>
            </a:r>
            <a:endParaRPr lang="ru-RU" dirty="0"/>
          </a:p>
        </p:txBody>
      </p:sp>
      <p:sp>
        <p:nvSpPr>
          <p:cNvPr id="3" name="Объект 2"/>
          <p:cNvSpPr>
            <a:spLocks noGrp="1"/>
          </p:cNvSpPr>
          <p:nvPr>
            <p:ph sz="quarter" idx="1"/>
          </p:nvPr>
        </p:nvSpPr>
        <p:spPr/>
        <p:txBody>
          <a:bodyPr>
            <a:normAutofit fontScale="62500" lnSpcReduction="20000"/>
          </a:bodyPr>
          <a:lstStyle/>
          <a:p>
            <a:r>
              <a:rPr lang="ru-RU" dirty="0"/>
              <a:t>6.2. Организация, осуществляющая образовательную деятельность по имеющим государственную аккредитацию образовательным программам основного общего, среднего общего образования, при разработке соответствующей общеобразовательной программы вправе предусмотреть перераспределение предусмотренного в федеральном учебном плане времени на изучение учебных предметов, по которым не проводится государственная итоговая аттестация, в пользу изучения иных учебных предметов, в том числе на организацию углубленного изучения отдельных учебных предметов и профильное обучение.</a:t>
            </a:r>
          </a:p>
          <a:p>
            <a:r>
              <a:rPr lang="ru-RU" dirty="0"/>
              <a:t>6.3. При разработке основной общеобразовательной программы организации, осуществляющие образовательную деятельность по имеющим государственную аккредитацию образовательным программам начального общего, основного общего, среднего общего образования, предусматривают непосредственное применение при реализации обязательной части образовательной программы начального общего образования федеральных рабочих программ по учебным предметам "Русский язык", "Литературное чтение" и "Окружающий мир", а при реализации обязательной части образовательных программ основного общего и среднего общего образования федеральных рабочих программ по учебным предметам "Русский язык", "Литература", "История", "Обществознание", "География" и "Основы безопасности жизнедеятельности</a:t>
            </a:r>
            <a:r>
              <a:rPr lang="ru-RU" dirty="0" smtClean="0"/>
              <a:t>".</a:t>
            </a:r>
            <a:endParaRPr lang="ru-RU" dirty="0"/>
          </a:p>
        </p:txBody>
      </p:sp>
    </p:spTree>
    <p:extLst>
      <p:ext uri="{BB962C8B-B14F-4D97-AF65-F5344CB8AC3E}">
        <p14:creationId xmlns:p14="http://schemas.microsoft.com/office/powerpoint/2010/main" val="35445044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1752" y="228600"/>
            <a:ext cx="8534400" cy="896144"/>
          </a:xfrm>
        </p:spPr>
        <p:txBody>
          <a:bodyPr>
            <a:normAutofit fontScale="90000"/>
          </a:bodyPr>
          <a:lstStyle/>
          <a:p>
            <a:r>
              <a:rPr lang="ru-RU" dirty="0"/>
              <a:t>Изменения в ФЗ «Об образовании в Российской Федерации</a:t>
            </a:r>
            <a:r>
              <a:rPr lang="ru-RU" dirty="0" smtClean="0"/>
              <a:t>» 2022г.</a:t>
            </a:r>
            <a:endParaRPr lang="ru-RU" dirty="0"/>
          </a:p>
        </p:txBody>
      </p:sp>
      <p:sp>
        <p:nvSpPr>
          <p:cNvPr id="3" name="Объект 2"/>
          <p:cNvSpPr>
            <a:spLocks noGrp="1"/>
          </p:cNvSpPr>
          <p:nvPr>
            <p:ph sz="quarter" idx="1"/>
          </p:nvPr>
        </p:nvSpPr>
        <p:spPr>
          <a:xfrm>
            <a:off x="301752" y="1527048"/>
            <a:ext cx="8503920" cy="4710264"/>
          </a:xfrm>
        </p:spPr>
        <p:txBody>
          <a:bodyPr>
            <a:normAutofit fontScale="62500" lnSpcReduction="20000"/>
          </a:bodyPr>
          <a:lstStyle/>
          <a:p>
            <a:r>
              <a:rPr lang="ru-RU" dirty="0"/>
              <a:t>6.4. Организации, осуществляющие образовательную деятельность, указанные в частях 6 и 6.1 настоящей статьи, вправе непосредственно применять при реализации соответствующих основных общеобразовательных программ федеральные основные общеобразовательные программы, а также предусмотреть применение федерального учебного плана, и (или) федерального календарного учебного графика, и (или) не указанных в части 6.3 настоящей статьи федеральных рабочих программ учебных предметов, курсов, дисциплин (модулей). В этом случае соответствующая учебно-методическая документация не разрабатывается.</a:t>
            </a:r>
          </a:p>
          <a:p>
            <a:r>
              <a:rPr lang="ru-RU" dirty="0"/>
              <a:t>6.5. Федеральные основные общеобразовательные программы разрабатываются с учетом их уровня и направленности, возможности организации углубленного изучения отдельных учебных предметов и профильного обучения на основе федеральных государственных образовательных стандартов и утверждаются федеральным органом исполнительной власти, осуществляющим функции по выработке и реализации государственной политики и нормативно-правовому регулированию в сфере общего образования, в порядке, установленном этим федеральным органом исполнительной власти</a:t>
            </a:r>
            <a:r>
              <a:rPr lang="ru-RU" dirty="0" smtClean="0"/>
              <a:t>.</a:t>
            </a:r>
            <a:endParaRPr lang="ru-RU" dirty="0"/>
          </a:p>
        </p:txBody>
      </p:sp>
    </p:spTree>
    <p:extLst>
      <p:ext uri="{BB962C8B-B14F-4D97-AF65-F5344CB8AC3E}">
        <p14:creationId xmlns:p14="http://schemas.microsoft.com/office/powerpoint/2010/main" val="8183466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1752" y="228600"/>
            <a:ext cx="8534400" cy="968152"/>
          </a:xfrm>
        </p:spPr>
        <p:txBody>
          <a:bodyPr>
            <a:normAutofit fontScale="90000"/>
          </a:bodyPr>
          <a:lstStyle/>
          <a:p>
            <a:r>
              <a:rPr lang="ru-RU" dirty="0"/>
              <a:t>Изменения в ФЗ «Об образовании в Российской Федерации</a:t>
            </a:r>
            <a:r>
              <a:rPr lang="ru-RU" dirty="0" smtClean="0"/>
              <a:t>» 2022г.</a:t>
            </a:r>
            <a:endParaRPr lang="ru-RU" dirty="0"/>
          </a:p>
        </p:txBody>
      </p:sp>
      <p:sp>
        <p:nvSpPr>
          <p:cNvPr id="3" name="Объект 2"/>
          <p:cNvSpPr>
            <a:spLocks noGrp="1"/>
          </p:cNvSpPr>
          <p:nvPr>
            <p:ph sz="quarter" idx="1"/>
          </p:nvPr>
        </p:nvSpPr>
        <p:spPr>
          <a:xfrm>
            <a:off x="301752" y="1527048"/>
            <a:ext cx="8503920" cy="4710264"/>
          </a:xfrm>
        </p:spPr>
        <p:txBody>
          <a:bodyPr>
            <a:normAutofit fontScale="85000" lnSpcReduction="20000"/>
          </a:bodyPr>
          <a:lstStyle/>
          <a:p>
            <a:r>
              <a:rPr lang="ru-RU" dirty="0"/>
              <a:t>6.6. К разработке федеральных основных общеобразовательных программ (в части учета региональных, национальных и этнокультурных особенностей) привлекаются уполномоченные органы государственной власти субъектов Российской Федерации.";</a:t>
            </a:r>
          </a:p>
          <a:p>
            <a:r>
              <a:rPr lang="ru-RU" dirty="0"/>
              <a:t>в) в части 7 первое предложение изложить в следующей редакции: "Организации, осуществляющие образовательную деятельность по имеющим государственную аккредитацию образовательным программам среднего профессионального образования, разрабатывают образовательные программы в соответствии с федеральными государственными образовательными стандартами и с учетом соответствующих примерных образовательных программ среднего профессионального образования</a:t>
            </a:r>
            <a:r>
              <a:rPr lang="ru-RU" dirty="0" smtClean="0"/>
              <a:t>.";</a:t>
            </a:r>
            <a:endParaRPr lang="ru-RU" dirty="0"/>
          </a:p>
        </p:txBody>
      </p:sp>
    </p:spTree>
    <p:extLst>
      <p:ext uri="{BB962C8B-B14F-4D97-AF65-F5344CB8AC3E}">
        <p14:creationId xmlns:p14="http://schemas.microsoft.com/office/powerpoint/2010/main" val="32311386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3000" dirty="0">
                <a:solidFill>
                  <a:srgbClr val="8CADAE">
                    <a:shade val="75000"/>
                  </a:srgbClr>
                </a:solidFill>
              </a:rPr>
              <a:t>Изменения в ФЗ «Об образовании в Российской Федерации</a:t>
            </a:r>
            <a:r>
              <a:rPr lang="ru-RU" sz="3000" dirty="0" smtClean="0">
                <a:solidFill>
                  <a:srgbClr val="8CADAE">
                    <a:shade val="75000"/>
                  </a:srgbClr>
                </a:solidFill>
              </a:rPr>
              <a:t>» 2022г.</a:t>
            </a:r>
            <a:endParaRPr lang="ru-RU" dirty="0"/>
          </a:p>
        </p:txBody>
      </p:sp>
      <p:sp>
        <p:nvSpPr>
          <p:cNvPr id="3" name="Объект 2"/>
          <p:cNvSpPr>
            <a:spLocks noGrp="1"/>
          </p:cNvSpPr>
          <p:nvPr>
            <p:ph sz="quarter" idx="1"/>
          </p:nvPr>
        </p:nvSpPr>
        <p:spPr/>
        <p:txBody>
          <a:bodyPr>
            <a:normAutofit fontScale="77500" lnSpcReduction="20000"/>
          </a:bodyPr>
          <a:lstStyle/>
          <a:p>
            <a:r>
              <a:rPr lang="ru-RU" dirty="0"/>
              <a:t>4) в статье 12.1:</a:t>
            </a:r>
          </a:p>
          <a:p>
            <a:r>
              <a:rPr lang="ru-RU" dirty="0"/>
              <a:t>а) часть 2 после слов "в такие образовательные программы" дополнить словами "федеральной рабочей программы воспитания и федерального календарного плана воспитательной работы (при реализации имеющих государственную аккредитацию образовательных программ начального общего, основного общего и среднего общего образования),";</a:t>
            </a:r>
          </a:p>
          <a:p>
            <a:r>
              <a:rPr lang="ru-RU" dirty="0"/>
              <a:t>б) часть 4 изложить в следующей редакции:</a:t>
            </a:r>
          </a:p>
          <a:p>
            <a:r>
              <a:rPr lang="ru-RU" dirty="0"/>
              <a:t>"4. Организации, осуществляющие образовательную деятельность по имеющим государственную аккредитацию образовательным программам начального общего, основного общего, среднего общего образования, вправе наряду с мероприятиями, включенными в федеральный календарный план воспитательной работы, проводить иные мероприятия согласно федеральной рабочей программе воспитания</a:t>
            </a:r>
            <a:r>
              <a:rPr lang="ru-RU" dirty="0" smtClean="0"/>
              <a:t>.";</a:t>
            </a:r>
            <a:endParaRPr lang="ru-RU" dirty="0"/>
          </a:p>
        </p:txBody>
      </p:sp>
    </p:spTree>
    <p:extLst>
      <p:ext uri="{BB962C8B-B14F-4D97-AF65-F5344CB8AC3E}">
        <p14:creationId xmlns:p14="http://schemas.microsoft.com/office/powerpoint/2010/main" val="33496321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1752" y="0"/>
            <a:ext cx="8518720" cy="1268760"/>
          </a:xfrm>
        </p:spPr>
        <p:txBody>
          <a:bodyPr>
            <a:normAutofit fontScale="90000"/>
          </a:bodyPr>
          <a:lstStyle/>
          <a:p>
            <a:r>
              <a:rPr lang="ru-RU" dirty="0" smtClean="0"/>
              <a:t>Основные нормативно-правовые документы, определяющие политику в сфере образования</a:t>
            </a:r>
            <a:endParaRPr lang="ru-RU" dirty="0"/>
          </a:p>
        </p:txBody>
      </p:sp>
      <p:sp>
        <p:nvSpPr>
          <p:cNvPr id="3" name="Содержимое 2"/>
          <p:cNvSpPr>
            <a:spLocks noGrp="1"/>
          </p:cNvSpPr>
          <p:nvPr>
            <p:ph sz="quarter" idx="1"/>
          </p:nvPr>
        </p:nvSpPr>
        <p:spPr/>
        <p:txBody>
          <a:bodyPr>
            <a:normAutofit fontScale="92500" lnSpcReduction="20000"/>
          </a:bodyPr>
          <a:lstStyle/>
          <a:p>
            <a:r>
              <a:rPr lang="ru-RU" dirty="0" smtClean="0"/>
              <a:t>Конституция Российской Федерации</a:t>
            </a:r>
          </a:p>
          <a:p>
            <a:r>
              <a:rPr lang="ru-RU" dirty="0" smtClean="0"/>
              <a:t>Указ</a:t>
            </a:r>
            <a:r>
              <a:rPr lang="ru-RU" dirty="0" smtClean="0"/>
              <a:t> Президента Российской Федерации от 07.05.2018  № 204. «О национальных целях и стратегических задачах развития Российской Федерации на период до 2024 года» </a:t>
            </a:r>
          </a:p>
          <a:p>
            <a:r>
              <a:rPr lang="ru-RU" dirty="0" smtClean="0"/>
              <a:t>Распоряжение Правительства РФ от 31 декабря 2019 г. N 3273-р Об утверждении основных принципов национальной системы профессионального роста педагогических работников РФ, включая национальную систему учительского роста</a:t>
            </a:r>
          </a:p>
          <a:p>
            <a:r>
              <a:rPr lang="ru-RU" dirty="0" smtClean="0"/>
              <a:t>Федеральный закон 29 декабря 2012 года N 273-ФЗ «Об образовании в Российской Федерации»</a:t>
            </a:r>
          </a:p>
          <a:p>
            <a:endParaRPr lang="ru-RU"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3000" dirty="0">
                <a:solidFill>
                  <a:srgbClr val="8CADAE">
                    <a:shade val="75000"/>
                  </a:srgbClr>
                </a:solidFill>
              </a:rPr>
              <a:t>Изменения в ФЗ «Об образовании в Российской Федерации</a:t>
            </a:r>
            <a:r>
              <a:rPr lang="ru-RU" sz="3000" dirty="0" smtClean="0">
                <a:solidFill>
                  <a:srgbClr val="8CADAE">
                    <a:shade val="75000"/>
                  </a:srgbClr>
                </a:solidFill>
              </a:rPr>
              <a:t>» 2022г.</a:t>
            </a:r>
            <a:endParaRPr lang="ru-RU" dirty="0"/>
          </a:p>
        </p:txBody>
      </p:sp>
      <p:sp>
        <p:nvSpPr>
          <p:cNvPr id="3" name="Объект 2"/>
          <p:cNvSpPr>
            <a:spLocks noGrp="1"/>
          </p:cNvSpPr>
          <p:nvPr>
            <p:ph sz="quarter" idx="1"/>
          </p:nvPr>
        </p:nvSpPr>
        <p:spPr>
          <a:xfrm>
            <a:off x="301752" y="1527048"/>
            <a:ext cx="8503920" cy="4710264"/>
          </a:xfrm>
        </p:spPr>
        <p:txBody>
          <a:bodyPr>
            <a:normAutofit fontScale="62500" lnSpcReduction="20000"/>
          </a:bodyPr>
          <a:lstStyle/>
          <a:p>
            <a:r>
              <a:rPr lang="ru-RU" dirty="0"/>
              <a:t>б) в части 4:</a:t>
            </a:r>
          </a:p>
          <a:p>
            <a:r>
              <a:rPr lang="ru-RU" dirty="0"/>
              <a:t>в абзаце первом слово "выбирают" заменить словом "используют";</a:t>
            </a:r>
          </a:p>
          <a:p>
            <a:r>
              <a:rPr lang="ru-RU" dirty="0"/>
              <a:t>пункт 1 после слова "учебники" дополнить словами "и разработанные в комплекте с ними учебные пособия";</a:t>
            </a:r>
          </a:p>
          <a:p>
            <a:r>
              <a:rPr lang="ru-RU" dirty="0"/>
              <a:t>в пункте 2 слова "допускаются к использованию" заменить словами "могут дополнительно использоваться";</a:t>
            </a:r>
          </a:p>
          <a:p>
            <a:r>
              <a:rPr lang="ru-RU" dirty="0"/>
              <a:t>в) часть 5 после слов "перечни учебников" дополнить словами "и разработанных в комплекте с ними учебных пособий", после слов "обязательной части основной образовательной программы" дополнить словами ", в том числе обеспечивающих углубленное изучение отдельных учебных предметов, профильное обучение,", после слов "в том числе учебников" дополнить словами "и разработанных в комплекте с ними учебных пособий";</a:t>
            </a:r>
          </a:p>
          <a:p>
            <a:r>
              <a:rPr lang="ru-RU" dirty="0"/>
              <a:t>г) в части 6 слова "Учебники включаются" заменить словами "Учебники и разработанные в комплекте с ними учебные пособия включаются", после слов "экспертизы учебников" дополнить словами "и разработанных в комплекте с ними учебных пособий", дополнить предложением следующего содержания: "Содержание учебников и разработанных в комплекте с ними учебных пособий, включаемых в указанный федеральный перечень, должно соответствовать федеральным государственным образовательным стандартам и федеральным основным общеобразовательным программам</a:t>
            </a:r>
            <a:r>
              <a:rPr lang="ru-RU" dirty="0" smtClean="0"/>
              <a:t>."</a:t>
            </a:r>
            <a:endParaRPr lang="ru-RU" dirty="0"/>
          </a:p>
        </p:txBody>
      </p:sp>
    </p:spTree>
    <p:extLst>
      <p:ext uri="{BB962C8B-B14F-4D97-AF65-F5344CB8AC3E}">
        <p14:creationId xmlns:p14="http://schemas.microsoft.com/office/powerpoint/2010/main" val="8054905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2700" b="1" dirty="0">
                <a:solidFill>
                  <a:srgbClr val="8CADAE">
                    <a:shade val="75000"/>
                  </a:srgbClr>
                </a:solidFill>
              </a:rPr>
              <a:t>Изменения в ФЗ «Об образовании в Российской Федерации» </a:t>
            </a:r>
            <a:r>
              <a:rPr lang="ru-RU" sz="2700" b="1" dirty="0" smtClean="0">
                <a:solidFill>
                  <a:srgbClr val="8CADAE">
                    <a:shade val="75000"/>
                  </a:srgbClr>
                </a:solidFill>
              </a:rPr>
              <a:t>2023г</a:t>
            </a:r>
            <a:r>
              <a:rPr lang="ru-RU" sz="2700" b="1" dirty="0">
                <a:solidFill>
                  <a:srgbClr val="8CADAE">
                    <a:shade val="75000"/>
                  </a:srgbClr>
                </a:solidFill>
              </a:rPr>
              <a:t>.</a:t>
            </a:r>
            <a:endParaRPr lang="ru-RU" b="1" dirty="0"/>
          </a:p>
        </p:txBody>
      </p:sp>
      <p:sp>
        <p:nvSpPr>
          <p:cNvPr id="3" name="Объект 2"/>
          <p:cNvSpPr>
            <a:spLocks noGrp="1"/>
          </p:cNvSpPr>
          <p:nvPr>
            <p:ph sz="quarter" idx="1"/>
          </p:nvPr>
        </p:nvSpPr>
        <p:spPr/>
        <p:txBody>
          <a:bodyPr/>
          <a:lstStyle/>
          <a:p>
            <a:r>
              <a:rPr lang="ru-RU" dirty="0" smtClean="0"/>
              <a:t>Федеральный закон от 19 декабря 2023 года №618-ФЗ «О внесении изменений в Федеральный закон «Об образовании в Российской Федерации»</a:t>
            </a:r>
          </a:p>
          <a:p>
            <a:r>
              <a:rPr lang="ru-RU" dirty="0" smtClean="0"/>
              <a:t>Принят Государственной Думой 6 декабря 2023 года</a:t>
            </a:r>
          </a:p>
          <a:p>
            <a:r>
              <a:rPr lang="ru-RU" dirty="0" smtClean="0"/>
              <a:t>Одобрен Советом Федерации 13 декабря 2023 года</a:t>
            </a:r>
            <a:endParaRPr lang="ru-RU" dirty="0"/>
          </a:p>
        </p:txBody>
      </p:sp>
    </p:spTree>
    <p:extLst>
      <p:ext uri="{BB962C8B-B14F-4D97-AF65-F5344CB8AC3E}">
        <p14:creationId xmlns:p14="http://schemas.microsoft.com/office/powerpoint/2010/main" val="37344717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2400" b="1" dirty="0">
                <a:solidFill>
                  <a:srgbClr val="8CADAE">
                    <a:shade val="75000"/>
                  </a:srgbClr>
                </a:solidFill>
              </a:rPr>
              <a:t>Изменения в ФЗ «Об образовании в Российской Федерации» 2023г.</a:t>
            </a:r>
            <a:endParaRPr lang="ru-RU" dirty="0"/>
          </a:p>
        </p:txBody>
      </p:sp>
      <p:sp>
        <p:nvSpPr>
          <p:cNvPr id="3" name="Объект 2"/>
          <p:cNvSpPr>
            <a:spLocks noGrp="1"/>
          </p:cNvSpPr>
          <p:nvPr>
            <p:ph sz="quarter" idx="1"/>
          </p:nvPr>
        </p:nvSpPr>
        <p:spPr/>
        <p:txBody>
          <a:bodyPr>
            <a:normAutofit fontScale="62500" lnSpcReduction="20000"/>
          </a:bodyPr>
          <a:lstStyle/>
          <a:p>
            <a:r>
              <a:rPr lang="ru-RU" dirty="0"/>
              <a:t>1) часть </a:t>
            </a:r>
            <a:r>
              <a:rPr lang="ru-RU" dirty="0" smtClean="0"/>
              <a:t>6_3 </a:t>
            </a:r>
            <a:r>
              <a:rPr lang="ru-RU" dirty="0"/>
              <a:t>статьи 12 изложить в следующей редакции:</a:t>
            </a:r>
          </a:p>
          <a:p>
            <a:pPr marL="0" indent="0">
              <a:buNone/>
            </a:pPr>
            <a:endParaRPr lang="ru-RU" dirty="0"/>
          </a:p>
          <a:p>
            <a:r>
              <a:rPr lang="ru-RU" dirty="0"/>
              <a:t>"6_3. При разработке основной общеобразовательной программы организации, осуществляющие образовательную деятельность по имеющим государственную аккредитацию образовательным программам начального общего, основного общего, среднего общего образования, предусматривают непосредственное применение при реализации обязательной части образовательной программы начального общего образования федеральных рабочих программ по учебным предметам "Русский язык", "Литературное чтение", "Окружающий мир" и "Труд (технология)", при реализации обязательной части образовательной программы основного общего образования федеральных рабочих программ по учебным предметам "Русский язык", "Литература", "История", "Обществознание", "География", "Основы безопасности и защиты Родины" и "Труд (технология)", а при реализации обязательной части образовательной программы среднего общего образования федеральных рабочих программ по учебным предметам "Русский язык", "Литература", "История", "Обществознание", "География" и "Основы безопасности и защиты Родины".";</a:t>
            </a:r>
          </a:p>
        </p:txBody>
      </p:sp>
    </p:spTree>
    <p:extLst>
      <p:ext uri="{BB962C8B-B14F-4D97-AF65-F5344CB8AC3E}">
        <p14:creationId xmlns:p14="http://schemas.microsoft.com/office/powerpoint/2010/main" val="159740417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1752" y="228600"/>
            <a:ext cx="8534400" cy="968152"/>
          </a:xfrm>
        </p:spPr>
        <p:txBody>
          <a:bodyPr>
            <a:normAutofit fontScale="90000"/>
          </a:bodyPr>
          <a:lstStyle/>
          <a:p>
            <a:r>
              <a:rPr lang="ru-RU" b="1" dirty="0"/>
              <a:t>Изменения в ФЗ «Об образовании в Российской Федерации» 2023г.</a:t>
            </a:r>
          </a:p>
        </p:txBody>
      </p:sp>
      <p:sp>
        <p:nvSpPr>
          <p:cNvPr id="3" name="Объект 2"/>
          <p:cNvSpPr>
            <a:spLocks noGrp="1"/>
          </p:cNvSpPr>
          <p:nvPr>
            <p:ph sz="quarter" idx="1"/>
          </p:nvPr>
        </p:nvSpPr>
        <p:spPr/>
        <p:txBody>
          <a:bodyPr>
            <a:normAutofit fontScale="62500" lnSpcReduction="20000"/>
          </a:bodyPr>
          <a:lstStyle/>
          <a:p>
            <a:r>
              <a:rPr lang="ru-RU" dirty="0"/>
              <a:t>2) пункт 1 части 3 статьи 28 после слов "внутреннего распорядка обучающихся," дополнить словами "в том числе устанавливающих требования к дисциплине на учебных занятиях и правилам поведения в образовательной организации</a:t>
            </a:r>
            <a:r>
              <a:rPr lang="ru-RU" dirty="0" smtClean="0"/>
              <a:t>,";</a:t>
            </a:r>
            <a:endParaRPr lang="ru-RU" dirty="0"/>
          </a:p>
          <a:p>
            <a:r>
              <a:rPr lang="ru-RU" dirty="0"/>
              <a:t>3) в статье 43</a:t>
            </a:r>
            <a:r>
              <a:rPr lang="ru-RU" dirty="0" smtClean="0"/>
              <a:t>:</a:t>
            </a:r>
            <a:endParaRPr lang="ru-RU" dirty="0"/>
          </a:p>
          <a:p>
            <a:endParaRPr lang="ru-RU" dirty="0"/>
          </a:p>
          <a:p>
            <a:r>
              <a:rPr lang="ru-RU" dirty="0"/>
              <a:t>а) в части 1</a:t>
            </a:r>
            <a:r>
              <a:rPr lang="ru-RU" dirty="0" smtClean="0"/>
              <a:t>:</a:t>
            </a:r>
            <a:endParaRPr lang="ru-RU" dirty="0"/>
          </a:p>
          <a:p>
            <a:r>
              <a:rPr lang="ru-RU" dirty="0"/>
              <a:t>пункт 2 после слов "правил внутреннего распорядка," дополнить словами "в том числе требования к дисциплине на учебных занятиях и правилам поведения в такой организации</a:t>
            </a:r>
            <a:r>
              <a:rPr lang="ru-RU" dirty="0" smtClean="0"/>
              <a:t>,";</a:t>
            </a:r>
            <a:endParaRPr lang="ru-RU" dirty="0"/>
          </a:p>
          <a:p>
            <a:r>
              <a:rPr lang="ru-RU" dirty="0"/>
              <a:t>дополнить пунктом 4_1 следующего содержания</a:t>
            </a:r>
            <a:r>
              <a:rPr lang="ru-RU" dirty="0" smtClean="0"/>
              <a:t>:</a:t>
            </a:r>
            <a:endParaRPr lang="ru-RU" dirty="0"/>
          </a:p>
          <a:p>
            <a:endParaRPr lang="ru-RU" dirty="0"/>
          </a:p>
          <a:p>
            <a:r>
              <a:rPr lang="ru-RU" dirty="0"/>
              <a:t>"4_1) не использовать средства подвижной радиотелефонной связи во время проведения учебных занятий при освоении образовательных программ начального общего, основного общего и среднего общего образования, за исключением случаев возникновения угрозы жизни или здоровью обучающихся, работников организации, осуществляющей образовательную деятельность, иных экстренных случаев;"</a:t>
            </a:r>
          </a:p>
        </p:txBody>
      </p:sp>
    </p:spTree>
    <p:extLst>
      <p:ext uri="{BB962C8B-B14F-4D97-AF65-F5344CB8AC3E}">
        <p14:creationId xmlns:p14="http://schemas.microsoft.com/office/powerpoint/2010/main" val="379246985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3000" b="1" dirty="0">
                <a:solidFill>
                  <a:srgbClr val="8CADAE">
                    <a:shade val="75000"/>
                  </a:srgbClr>
                </a:solidFill>
              </a:rPr>
              <a:t>Изменения в ФЗ «Об образовании в Российской Федерации» 2023г.</a:t>
            </a:r>
            <a:endParaRPr lang="ru-RU" dirty="0"/>
          </a:p>
        </p:txBody>
      </p:sp>
      <p:sp>
        <p:nvSpPr>
          <p:cNvPr id="3" name="Объект 2"/>
          <p:cNvSpPr>
            <a:spLocks noGrp="1"/>
          </p:cNvSpPr>
          <p:nvPr>
            <p:ph sz="quarter" idx="1"/>
          </p:nvPr>
        </p:nvSpPr>
        <p:spPr/>
        <p:txBody>
          <a:bodyPr>
            <a:normAutofit fontScale="70000" lnSpcReduction="20000"/>
          </a:bodyPr>
          <a:lstStyle/>
          <a:p>
            <a:r>
              <a:rPr lang="ru-RU" dirty="0"/>
              <a:t>б) часть 3 после слов "по отношению к обучающимся" дополнить словами ", педагогическим работникам и иным работникам такой организации</a:t>
            </a:r>
            <a:r>
              <a:rPr lang="ru-RU" dirty="0" smtClean="0"/>
              <a:t>";</a:t>
            </a:r>
            <a:endParaRPr lang="ru-RU" dirty="0"/>
          </a:p>
          <a:p>
            <a:endParaRPr lang="ru-RU" dirty="0"/>
          </a:p>
          <a:p>
            <a:r>
              <a:rPr lang="ru-RU" dirty="0"/>
              <a:t>в) дополнить частью 3_1 следующего содержания:</a:t>
            </a:r>
          </a:p>
          <a:p>
            <a:pPr marL="0" indent="0">
              <a:buNone/>
            </a:pPr>
            <a:endParaRPr lang="ru-RU" dirty="0"/>
          </a:p>
          <a:p>
            <a:r>
              <a:rPr lang="ru-RU" dirty="0"/>
              <a:t>"3_1. Контроль за соблюдением правил внутреннего распорядка, включая соблюдение дисциплины на учебных занятиях и правил поведения в организации, осуществляется педагогическими, руководящими работниками такой организации, а также иными лицами, на которых возложены соответствующие обязанности.";</a:t>
            </a:r>
          </a:p>
          <a:p>
            <a:pPr marL="0" indent="0">
              <a:buNone/>
            </a:pPr>
            <a:endParaRPr lang="ru-RU" dirty="0"/>
          </a:p>
          <a:p>
            <a:r>
              <a:rPr lang="ru-RU" dirty="0"/>
              <a:t>г) часть 4 после слов "правил внутреннего распорядка," дополнить словами "в том числе требований к дисциплине на учебных занятиях и правилам поведения в такой организации,";</a:t>
            </a:r>
          </a:p>
        </p:txBody>
      </p:sp>
    </p:spTree>
    <p:extLst>
      <p:ext uri="{BB962C8B-B14F-4D97-AF65-F5344CB8AC3E}">
        <p14:creationId xmlns:p14="http://schemas.microsoft.com/office/powerpoint/2010/main" val="113249628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2700" b="1" dirty="0">
                <a:solidFill>
                  <a:srgbClr val="8CADAE">
                    <a:shade val="75000"/>
                  </a:srgbClr>
                </a:solidFill>
              </a:rPr>
              <a:t>Изменения в ФЗ «Об образовании в Российской Федерации» 2023г.</a:t>
            </a:r>
            <a:endParaRPr lang="ru-RU" dirty="0"/>
          </a:p>
        </p:txBody>
      </p:sp>
      <p:sp>
        <p:nvSpPr>
          <p:cNvPr id="3" name="Объект 2"/>
          <p:cNvSpPr>
            <a:spLocks noGrp="1"/>
          </p:cNvSpPr>
          <p:nvPr>
            <p:ph sz="quarter" idx="1"/>
          </p:nvPr>
        </p:nvSpPr>
        <p:spPr/>
        <p:txBody>
          <a:bodyPr>
            <a:normAutofit fontScale="77500" lnSpcReduction="20000"/>
          </a:bodyPr>
          <a:lstStyle/>
          <a:p>
            <a:r>
              <a:rPr lang="ru-RU" dirty="0"/>
              <a:t>4) в статье 47:</a:t>
            </a:r>
          </a:p>
          <a:p>
            <a:pPr marL="0" indent="0">
              <a:buNone/>
            </a:pPr>
            <a:endParaRPr lang="ru-RU" dirty="0"/>
          </a:p>
          <a:p>
            <a:r>
              <a:rPr lang="ru-RU" dirty="0"/>
              <a:t>а) часть 1 дополнить словами ", а также дополнительных мер государственной поддержки и социальных гарантий, установленных федеральными законами и иными нормативными правовыми актами Российской Федерации, законами и иными нормативными правовыми актами субъектов Российской Федерации, нормативными правовыми актами органов публичной власти федеральной территории "Сириус" и муниципальными правовыми актами";</a:t>
            </a:r>
          </a:p>
          <a:p>
            <a:pPr marL="0" indent="0">
              <a:buNone/>
            </a:pPr>
            <a:endParaRPr lang="ru-RU" dirty="0"/>
          </a:p>
          <a:p>
            <a:r>
              <a:rPr lang="ru-RU" dirty="0"/>
              <a:t>б) пункт 12 части 3 изложить в следующей редакции:</a:t>
            </a:r>
          </a:p>
          <a:p>
            <a:pPr marL="0" indent="0">
              <a:buNone/>
            </a:pPr>
            <a:endParaRPr lang="ru-RU" dirty="0"/>
          </a:p>
          <a:p>
            <a:r>
              <a:rPr lang="ru-RU" dirty="0"/>
              <a:t>"12) право на уважение человеческого достоинства, защиту от всех форм физического и психического насилия, оскорбления личности;";</a:t>
            </a:r>
          </a:p>
        </p:txBody>
      </p:sp>
    </p:spTree>
    <p:extLst>
      <p:ext uri="{BB962C8B-B14F-4D97-AF65-F5344CB8AC3E}">
        <p14:creationId xmlns:p14="http://schemas.microsoft.com/office/powerpoint/2010/main" val="271122658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2400" b="1" dirty="0">
                <a:solidFill>
                  <a:srgbClr val="8CADAE">
                    <a:shade val="75000"/>
                  </a:srgbClr>
                </a:solidFill>
              </a:rPr>
              <a:t>Изменения в ФЗ «Об образовании в Российской Федерации» 2023г.</a:t>
            </a:r>
            <a:endParaRPr lang="ru-RU" dirty="0"/>
          </a:p>
        </p:txBody>
      </p:sp>
      <p:sp>
        <p:nvSpPr>
          <p:cNvPr id="3" name="Объект 2"/>
          <p:cNvSpPr>
            <a:spLocks noGrp="1"/>
          </p:cNvSpPr>
          <p:nvPr>
            <p:ph sz="quarter" idx="1"/>
          </p:nvPr>
        </p:nvSpPr>
        <p:spPr/>
        <p:txBody>
          <a:bodyPr>
            <a:normAutofit fontScale="70000" lnSpcReduction="20000"/>
          </a:bodyPr>
          <a:lstStyle/>
          <a:p>
            <a:r>
              <a:rPr lang="ru-RU" dirty="0"/>
              <a:t>в) дополнить частью 3_1 следующего содержания:</a:t>
            </a:r>
          </a:p>
          <a:p>
            <a:pPr marL="0" indent="0">
              <a:buNone/>
            </a:pPr>
            <a:endParaRPr lang="ru-RU" dirty="0"/>
          </a:p>
          <a:p>
            <a:r>
              <a:rPr lang="ru-RU" dirty="0"/>
              <a:t>"3_1. В целях защиты своих прав педагогические работники самостоятельно или через своих представителей вправе</a:t>
            </a:r>
            <a:r>
              <a:rPr lang="ru-RU" dirty="0" smtClean="0"/>
              <a:t>:</a:t>
            </a:r>
            <a:endParaRPr lang="ru-RU" dirty="0"/>
          </a:p>
          <a:p>
            <a:endParaRPr lang="ru-RU" dirty="0"/>
          </a:p>
          <a:p>
            <a:r>
              <a:rPr lang="ru-RU" dirty="0"/>
              <a:t>1) направлять в органы управления организацией, осуществляющей образовательную деятельность, обращения о применении к обучающимся указанной организации, нарушающим и (или) ущемляющим права педагогических работников, дисциплинарных взысканий. Такие обращения подлежат обязательному рассмотрению указанными органами;</a:t>
            </a:r>
          </a:p>
          <a:p>
            <a:pPr marL="0" indent="0">
              <a:buNone/>
            </a:pPr>
            <a:endParaRPr lang="ru-RU" dirty="0"/>
          </a:p>
          <a:p>
            <a:r>
              <a:rPr lang="ru-RU" dirty="0"/>
              <a:t>2) обращаться в комиссию по урегулированию споров между участниками образовательных отношений;</a:t>
            </a:r>
          </a:p>
          <a:p>
            <a:pPr marL="0" indent="0">
              <a:buNone/>
            </a:pPr>
            <a:endParaRPr lang="ru-RU" dirty="0"/>
          </a:p>
          <a:p>
            <a:r>
              <a:rPr lang="ru-RU" dirty="0"/>
              <a:t>3) использовать не запрещенные законодательством Российской Федерации иные способы защиты прав и законных интересов.";</a:t>
            </a:r>
          </a:p>
        </p:txBody>
      </p:sp>
    </p:spTree>
    <p:extLst>
      <p:ext uri="{BB962C8B-B14F-4D97-AF65-F5344CB8AC3E}">
        <p14:creationId xmlns:p14="http://schemas.microsoft.com/office/powerpoint/2010/main" val="223127432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2200" b="1" dirty="0">
                <a:solidFill>
                  <a:srgbClr val="8CADAE">
                    <a:shade val="75000"/>
                  </a:srgbClr>
                </a:solidFill>
              </a:rPr>
              <a:t>Изменения в ФЗ «Об образовании в Российской Федерации» 2023г.</a:t>
            </a:r>
            <a:endParaRPr lang="ru-RU" dirty="0"/>
          </a:p>
        </p:txBody>
      </p:sp>
      <p:sp>
        <p:nvSpPr>
          <p:cNvPr id="3" name="Объект 2"/>
          <p:cNvSpPr>
            <a:spLocks noGrp="1"/>
          </p:cNvSpPr>
          <p:nvPr>
            <p:ph sz="quarter" idx="1"/>
          </p:nvPr>
        </p:nvSpPr>
        <p:spPr/>
        <p:txBody>
          <a:bodyPr>
            <a:normAutofit fontScale="62500" lnSpcReduction="20000"/>
          </a:bodyPr>
          <a:lstStyle/>
          <a:p>
            <a:r>
              <a:rPr lang="ru-RU" dirty="0"/>
              <a:t>г) в пункте 7 части 5 слова "меры социальной поддержки, установленные федеральными законами и законодательными актами субъектов Российской Федерации" заменить словами "социальные гарантии и меры социальной поддержки, установленные федеральными законами и иными нормативными правовыми актами Российской Федерации, законами и иными нормативными правовыми актами субъектов Российской Федерации, нормативными правовыми актами органов публичной власти федеральной территории "Сириус" и муниципальными правовыми актами";</a:t>
            </a:r>
          </a:p>
          <a:p>
            <a:pPr marL="0" indent="0">
              <a:buNone/>
            </a:pPr>
            <a:endParaRPr lang="ru-RU" dirty="0"/>
          </a:p>
          <a:p>
            <a:r>
              <a:rPr lang="ru-RU" dirty="0"/>
              <a:t>д) часть 10 изложить в следующей редакции:</a:t>
            </a:r>
          </a:p>
          <a:p>
            <a:pPr marL="0" indent="0">
              <a:buNone/>
            </a:pPr>
            <a:endParaRPr lang="ru-RU" dirty="0"/>
          </a:p>
          <a:p>
            <a:r>
              <a:rPr lang="ru-RU" dirty="0"/>
              <a:t>"10. Для привлечения выпускников профессиональных образовательных организаций и образовательных организаций высшего образования к педагогической деятельности, а также в целях социальной поддержки педагогических работников федеральными законами и иными нормативными правовыми актами Российской Федерации, законами и иными нормативными правовыми актами субъектов Российской Федерации, нормативными правовыми актами органов публичной власти федеральной территории "Сириус" и муниципальными правовыми актами могут устанавливаться дополнительные меры государственной поддержки и социальные гарантии.";</a:t>
            </a:r>
          </a:p>
        </p:txBody>
      </p:sp>
    </p:spTree>
    <p:extLst>
      <p:ext uri="{BB962C8B-B14F-4D97-AF65-F5344CB8AC3E}">
        <p14:creationId xmlns:p14="http://schemas.microsoft.com/office/powerpoint/2010/main" val="201854731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2000" b="1" dirty="0">
                <a:solidFill>
                  <a:srgbClr val="8CADAE">
                    <a:shade val="75000"/>
                  </a:srgbClr>
                </a:solidFill>
              </a:rPr>
              <a:t>Изменения в ФЗ «Об образовании в Российской Федерации» 2023г.</a:t>
            </a:r>
            <a:endParaRPr lang="ru-RU" dirty="0"/>
          </a:p>
        </p:txBody>
      </p:sp>
      <p:sp>
        <p:nvSpPr>
          <p:cNvPr id="3" name="Объект 2"/>
          <p:cNvSpPr>
            <a:spLocks noGrp="1"/>
          </p:cNvSpPr>
          <p:nvPr>
            <p:ph sz="quarter" idx="1"/>
          </p:nvPr>
        </p:nvSpPr>
        <p:spPr/>
        <p:txBody>
          <a:bodyPr>
            <a:normAutofit fontScale="62500" lnSpcReduction="20000"/>
          </a:bodyPr>
          <a:lstStyle/>
          <a:p>
            <a:r>
              <a:rPr lang="ru-RU" dirty="0"/>
              <a:t>5) часть 1 статьи 48 дополнить пунктом 12 следующего содержания</a:t>
            </a:r>
            <a:r>
              <a:rPr lang="ru-RU" dirty="0" smtClean="0"/>
              <a:t>:</a:t>
            </a:r>
            <a:endParaRPr lang="ru-RU" dirty="0"/>
          </a:p>
          <a:p>
            <a:endParaRPr lang="ru-RU" dirty="0"/>
          </a:p>
          <a:p>
            <a:r>
              <a:rPr lang="ru-RU" dirty="0"/>
              <a:t>"12) исполнять иные обязанности, предусмотренные настоящим Федеральным законом</a:t>
            </a:r>
            <a:r>
              <a:rPr lang="ru-RU" dirty="0" smtClean="0"/>
              <a:t>.";</a:t>
            </a:r>
            <a:endParaRPr lang="ru-RU" dirty="0"/>
          </a:p>
          <a:p>
            <a:endParaRPr lang="ru-RU" dirty="0"/>
          </a:p>
          <a:p>
            <a:r>
              <a:rPr lang="ru-RU" dirty="0"/>
              <a:t>6) в статье 51</a:t>
            </a:r>
            <a:r>
              <a:rPr lang="ru-RU" dirty="0" smtClean="0"/>
              <a:t>:</a:t>
            </a:r>
            <a:endParaRPr lang="ru-RU" dirty="0"/>
          </a:p>
          <a:p>
            <a:endParaRPr lang="ru-RU" dirty="0"/>
          </a:p>
          <a:p>
            <a:r>
              <a:rPr lang="ru-RU" dirty="0"/>
              <a:t>а) часть 7 после слов "настоящего Федерального закона," дополнить словами "а также установленные в соответствии с частью 10 статьи 47 настоящего Федерального закона</a:t>
            </a:r>
            <a:r>
              <a:rPr lang="ru-RU" dirty="0" smtClean="0"/>
              <a:t>";</a:t>
            </a:r>
            <a:endParaRPr lang="ru-RU" dirty="0"/>
          </a:p>
          <a:p>
            <a:endParaRPr lang="ru-RU" dirty="0"/>
          </a:p>
          <a:p>
            <a:r>
              <a:rPr lang="ru-RU" dirty="0"/>
              <a:t>б) часть 8 дополнить предложением следующего содержания: "Руководитель образовательной организации обязан принимать относящиеся к компетенции образовательной организации меры для защиты прав участников образовательных отношений, недопущения применения в отношении них физического и психического насилия.";</a:t>
            </a:r>
          </a:p>
          <a:p>
            <a:pPr marL="0" indent="0">
              <a:buNone/>
            </a:pPr>
            <a:endParaRPr lang="ru-RU" dirty="0"/>
          </a:p>
          <a:p>
            <a:r>
              <a:rPr lang="ru-RU" dirty="0"/>
              <a:t>7) часть 4 статьи 52 дополнить словами ", и установленные в соответствии с частью 10 статьи 47 настоящего Федерального закона".</a:t>
            </a:r>
          </a:p>
        </p:txBody>
      </p:sp>
    </p:spTree>
    <p:extLst>
      <p:ext uri="{BB962C8B-B14F-4D97-AF65-F5344CB8AC3E}">
        <p14:creationId xmlns:p14="http://schemas.microsoft.com/office/powerpoint/2010/main" val="263113728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ФОП ДО и ФАОП ДО</a:t>
            </a:r>
            <a:endParaRPr lang="ru-RU" dirty="0"/>
          </a:p>
        </p:txBody>
      </p:sp>
      <p:sp>
        <p:nvSpPr>
          <p:cNvPr id="3" name="Объект 2"/>
          <p:cNvSpPr>
            <a:spLocks noGrp="1"/>
          </p:cNvSpPr>
          <p:nvPr>
            <p:ph sz="quarter" idx="1"/>
          </p:nvPr>
        </p:nvSpPr>
        <p:spPr/>
        <p:txBody>
          <a:bodyPr/>
          <a:lstStyle/>
          <a:p>
            <a:r>
              <a:rPr lang="ru-RU" dirty="0"/>
              <a:t>Приказ Министерства просвещения РФ от 25 ноября 2022 г. № 1028 "Об утверждении федеральной образовательной программы дошкольного образования"</a:t>
            </a:r>
          </a:p>
          <a:p>
            <a:r>
              <a:rPr lang="ru-RU" smtClean="0"/>
              <a:t>Приказ </a:t>
            </a:r>
            <a:r>
              <a:rPr lang="ru-RU" dirty="0"/>
              <a:t>Министерства просвещения РФ от 24 ноября 2022 г. № 1022 "Об утверждении федеральной адаптированной образовательной программы дошкольного образования для обучающихся с ограниченными возможностями здоровья"</a:t>
            </a:r>
          </a:p>
        </p:txBody>
      </p:sp>
    </p:spTree>
    <p:extLst>
      <p:ext uri="{BB962C8B-B14F-4D97-AF65-F5344CB8AC3E}">
        <p14:creationId xmlns:p14="http://schemas.microsoft.com/office/powerpoint/2010/main" val="25848755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1752" y="228600"/>
            <a:ext cx="8534400" cy="896144"/>
          </a:xfrm>
        </p:spPr>
        <p:txBody>
          <a:bodyPr>
            <a:normAutofit fontScale="90000"/>
          </a:bodyPr>
          <a:lstStyle/>
          <a:p>
            <a:r>
              <a:rPr lang="ru-RU" dirty="0" smtClean="0"/>
              <a:t>Основные нормативно-правовые документы, определяющие политику в сфере образования</a:t>
            </a:r>
            <a:endParaRPr lang="ru-RU" dirty="0"/>
          </a:p>
        </p:txBody>
      </p:sp>
      <p:sp>
        <p:nvSpPr>
          <p:cNvPr id="3" name="Содержимое 2"/>
          <p:cNvSpPr>
            <a:spLocks noGrp="1"/>
          </p:cNvSpPr>
          <p:nvPr>
            <p:ph sz="quarter" idx="1"/>
          </p:nvPr>
        </p:nvSpPr>
        <p:spPr/>
        <p:txBody>
          <a:bodyPr>
            <a:normAutofit fontScale="70000" lnSpcReduction="20000"/>
          </a:bodyPr>
          <a:lstStyle/>
          <a:p>
            <a:r>
              <a:rPr lang="ru-RU" dirty="0" smtClean="0"/>
              <a:t>Приказ </a:t>
            </a:r>
            <a:r>
              <a:rPr lang="ru-RU" dirty="0" err="1" smtClean="0"/>
              <a:t>Минобрнауки</a:t>
            </a:r>
            <a:r>
              <a:rPr lang="ru-RU" dirty="0" smtClean="0"/>
              <a:t> России от 17.10.2013 № 1155 «Об утверждении федерального государственного образовательного стандарта дошкольного образования»</a:t>
            </a:r>
          </a:p>
          <a:p>
            <a:r>
              <a:rPr lang="ru-RU" dirty="0"/>
              <a:t>Приказ Минпросвещения России от 31.05.2021 N </a:t>
            </a:r>
            <a:r>
              <a:rPr lang="ru-RU" dirty="0" smtClean="0"/>
              <a:t>286 </a:t>
            </a:r>
            <a:r>
              <a:rPr lang="ru-RU" dirty="0"/>
              <a:t>"Об утверждении федерального государственного образовательного стандарта </a:t>
            </a:r>
            <a:r>
              <a:rPr lang="ru-RU" dirty="0" smtClean="0"/>
              <a:t>начального </a:t>
            </a:r>
            <a:r>
              <a:rPr lang="ru-RU" dirty="0"/>
              <a:t>общего образования" </a:t>
            </a:r>
            <a:endParaRPr lang="ru-RU" dirty="0" smtClean="0"/>
          </a:p>
          <a:p>
            <a:r>
              <a:rPr lang="ru-RU" dirty="0" smtClean="0"/>
              <a:t>Приказ </a:t>
            </a:r>
            <a:r>
              <a:rPr lang="ru-RU" dirty="0"/>
              <a:t>Минпросвещения России от 31.05.2021 N 287 "Об утверждении федерального государственного образовательного стандарта основного общего образования" </a:t>
            </a:r>
            <a:endParaRPr lang="ru-RU" dirty="0" smtClean="0"/>
          </a:p>
          <a:p>
            <a:r>
              <a:rPr lang="ru-RU" dirty="0" smtClean="0"/>
              <a:t>Приказ </a:t>
            </a:r>
            <a:r>
              <a:rPr lang="ru-RU" dirty="0" err="1" smtClean="0"/>
              <a:t>Минобрнауки</a:t>
            </a:r>
            <a:r>
              <a:rPr lang="ru-RU" dirty="0" smtClean="0"/>
              <a:t> России от 17.05.2012 N 413 «Об утверждении федерального государственного образовательного стандарта среднего общего образования</a:t>
            </a:r>
            <a:r>
              <a:rPr lang="ru-RU" dirty="0"/>
              <a:t>» </a:t>
            </a:r>
            <a:endParaRPr lang="ru-RU" dirty="0" smtClean="0"/>
          </a:p>
          <a:p>
            <a:r>
              <a:rPr lang="ru-RU" dirty="0" smtClean="0"/>
              <a:t>Приказ </a:t>
            </a:r>
            <a:r>
              <a:rPr lang="ru-RU" dirty="0"/>
              <a:t>Министерства просвещения РФ от 12 августа 2022 г. № 732 </a:t>
            </a:r>
            <a:r>
              <a:rPr lang="ru-RU" dirty="0" smtClean="0"/>
              <a:t>«О </a:t>
            </a:r>
            <a:r>
              <a:rPr lang="ru-RU" dirty="0"/>
              <a:t>внесении изменений в федеральный государственный образовательный стандарт среднего общего образования, утвержденный приказом Министерства образования и науки Российской Федерации от 17 мая 2012 г. № </a:t>
            </a:r>
            <a:r>
              <a:rPr lang="ru-RU" dirty="0" smtClean="0"/>
              <a:t>413»</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Федеральная образовательная программа дошкольного образования</a:t>
            </a:r>
            <a:endParaRPr lang="ru-RU" dirty="0"/>
          </a:p>
        </p:txBody>
      </p:sp>
      <p:sp>
        <p:nvSpPr>
          <p:cNvPr id="3" name="Объект 2"/>
          <p:cNvSpPr>
            <a:spLocks noGrp="1"/>
          </p:cNvSpPr>
          <p:nvPr>
            <p:ph sz="quarter" idx="1"/>
          </p:nvPr>
        </p:nvSpPr>
        <p:spPr/>
        <p:txBody>
          <a:bodyPr>
            <a:normAutofit/>
          </a:bodyPr>
          <a:lstStyle/>
          <a:p>
            <a:r>
              <a:rPr lang="ru-RU" dirty="0" smtClean="0"/>
              <a:t>Федеральная </a:t>
            </a:r>
            <a:r>
              <a:rPr lang="ru-RU" dirty="0"/>
              <a:t>образовательная программа дошкольного </a:t>
            </a:r>
            <a:r>
              <a:rPr lang="ru-RU" dirty="0" smtClean="0"/>
              <a:t>образования </a:t>
            </a:r>
            <a:r>
              <a:rPr lang="ru-RU" dirty="0"/>
              <a:t>разработана в соответствии с Порядком разработки и утверждения федеральных основных общеобразовательных программ, утверждённым приказом Министерства просвещения Российской Федерации от 30 сентября 2022 г. № 874 (зарегистрирован Министерством юстиции Российской Федерации 2 ноября 2022 г., регистрационный № 70809).</a:t>
            </a:r>
          </a:p>
        </p:txBody>
      </p:sp>
    </p:spTree>
    <p:extLst>
      <p:ext uri="{BB962C8B-B14F-4D97-AF65-F5344CB8AC3E}">
        <p14:creationId xmlns:p14="http://schemas.microsoft.com/office/powerpoint/2010/main" val="159023087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3000" dirty="0">
                <a:solidFill>
                  <a:srgbClr val="8CADAE">
                    <a:shade val="75000"/>
                  </a:srgbClr>
                </a:solidFill>
              </a:rPr>
              <a:t>Федеральная образовательная программа дошкольного образования</a:t>
            </a:r>
            <a:endParaRPr lang="ru-RU" dirty="0"/>
          </a:p>
        </p:txBody>
      </p:sp>
      <p:sp>
        <p:nvSpPr>
          <p:cNvPr id="3" name="Объект 2"/>
          <p:cNvSpPr>
            <a:spLocks noGrp="1"/>
          </p:cNvSpPr>
          <p:nvPr>
            <p:ph sz="quarter" idx="1"/>
          </p:nvPr>
        </p:nvSpPr>
        <p:spPr/>
        <p:txBody>
          <a:bodyPr>
            <a:normAutofit fontScale="70000" lnSpcReduction="20000"/>
          </a:bodyPr>
          <a:lstStyle/>
          <a:p>
            <a:r>
              <a:rPr lang="ru-RU" dirty="0"/>
              <a:t>Федеральная программа позволяет реализовать несколько основополагающих </a:t>
            </a:r>
            <a:r>
              <a:rPr lang="ru-RU" b="1" dirty="0"/>
              <a:t>функций дошкольного уровня образования</a:t>
            </a:r>
            <a:r>
              <a:rPr lang="ru-RU" dirty="0"/>
              <a:t>:</a:t>
            </a:r>
          </a:p>
          <a:p>
            <a:r>
              <a:rPr lang="ru-RU" dirty="0"/>
              <a:t>1) обучение и воспитание ребёнка дошкольного возраста как гражданина Российской Федерации, формирование основ его гражданской и культурной идентичности на соответствующем его возрасту содержании доступными средствами;</a:t>
            </a:r>
          </a:p>
          <a:p>
            <a:r>
              <a:rPr lang="ru-RU" dirty="0"/>
              <a:t>2) создание единого ядра содержания дошкольного образования (далее - ДО), ориентированного на приобщение детей к традиционным духовно-нравственным и социокультурным ценностям российского народа, воспитание подрастающего поколения как знающего и уважающего историю и культуру своей семьи, большой и малой Родины;</a:t>
            </a:r>
          </a:p>
          <a:p>
            <a:r>
              <a:rPr lang="ru-RU" dirty="0"/>
              <a:t>3) создание единого федерального образовательного пространства воспитания и обучения детей от рождения до поступления в общеобразовательную организацию, обеспечивающего ребёнку и его родителям (законным представителям) равные, качественные условия ДО, вне зависимости от места проживания</a:t>
            </a:r>
            <a:r>
              <a:rPr lang="ru-RU" dirty="0" smtClean="0"/>
              <a:t>.</a:t>
            </a:r>
            <a:endParaRPr lang="ru-RU" dirty="0"/>
          </a:p>
        </p:txBody>
      </p:sp>
    </p:spTree>
    <p:extLst>
      <p:ext uri="{BB962C8B-B14F-4D97-AF65-F5344CB8AC3E}">
        <p14:creationId xmlns:p14="http://schemas.microsoft.com/office/powerpoint/2010/main" val="81021281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2700" b="1" dirty="0">
                <a:solidFill>
                  <a:srgbClr val="8CADAE">
                    <a:shade val="75000"/>
                  </a:srgbClr>
                </a:solidFill>
              </a:rPr>
              <a:t>Федеральная образовательная программа дошкольного образования</a:t>
            </a:r>
            <a:endParaRPr lang="ru-RU" b="1" dirty="0"/>
          </a:p>
        </p:txBody>
      </p:sp>
      <p:sp>
        <p:nvSpPr>
          <p:cNvPr id="3" name="Объект 2"/>
          <p:cNvSpPr>
            <a:spLocks noGrp="1"/>
          </p:cNvSpPr>
          <p:nvPr>
            <p:ph sz="quarter" idx="1"/>
          </p:nvPr>
        </p:nvSpPr>
        <p:spPr/>
        <p:txBody>
          <a:bodyPr>
            <a:normAutofit fontScale="70000" lnSpcReduction="20000"/>
          </a:bodyPr>
          <a:lstStyle/>
          <a:p>
            <a:r>
              <a:rPr lang="ru-RU" dirty="0"/>
              <a:t>ФГОС ДО и Федеральная программа являются основой для самостоятельной разработки и утверждения ДОО образовательных программ дошкольного </a:t>
            </a:r>
            <a:r>
              <a:rPr lang="ru-RU" dirty="0" smtClean="0"/>
              <a:t>образования, </a:t>
            </a:r>
            <a:r>
              <a:rPr lang="ru-RU" dirty="0"/>
              <a:t>обязательная часть которых должна соответствовать Федеральной программе и оформляется в виде ссылки на нее. Федеральная программа определяет объем обязательной части этих Программ, который в соответствии со ФГОС ДО составляет </a:t>
            </a:r>
            <a:r>
              <a:rPr lang="ru-RU" b="1" dirty="0"/>
              <a:t>не менее 60% </a:t>
            </a:r>
            <a:r>
              <a:rPr lang="ru-RU" dirty="0"/>
              <a:t>от общего объема программы. Часть, формируемая участниками образовательных отношений, составляет </a:t>
            </a:r>
            <a:r>
              <a:rPr lang="ru-RU" b="1" dirty="0"/>
              <a:t>не более 40% </a:t>
            </a:r>
            <a:r>
              <a:rPr lang="ru-RU" dirty="0"/>
              <a:t>и может быть ориентирована на специфику национальных, социокультурных и иных условий, в том числе региональных, в которых осуществляется образовательная деятельность; сложившиеся традиции ДОО; выбор парциальных образовательных программ и форм организации работы с детьми, которые в наибольшей степени соответствуют потребностям и интересам детей, а также возможностям педагогического коллектива и ДОО в целом. Содержание и планируемые результаты разрабатываемых в ДОО Программ должны быть не ниже соответствующих содержания и планируемых результатов Федеральной программы.</a:t>
            </a:r>
          </a:p>
        </p:txBody>
      </p:sp>
    </p:spTree>
    <p:extLst>
      <p:ext uri="{BB962C8B-B14F-4D97-AF65-F5344CB8AC3E}">
        <p14:creationId xmlns:p14="http://schemas.microsoft.com/office/powerpoint/2010/main" val="306098366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a:t>Федеральная образовательная программа дошкольного образования</a:t>
            </a:r>
          </a:p>
        </p:txBody>
      </p:sp>
      <p:sp>
        <p:nvSpPr>
          <p:cNvPr id="3" name="Объект 2"/>
          <p:cNvSpPr>
            <a:spLocks noGrp="1"/>
          </p:cNvSpPr>
          <p:nvPr>
            <p:ph sz="quarter" idx="1"/>
          </p:nvPr>
        </p:nvSpPr>
        <p:spPr/>
        <p:txBody>
          <a:bodyPr>
            <a:normAutofit fontScale="92500" lnSpcReduction="10000"/>
          </a:bodyPr>
          <a:lstStyle/>
          <a:p>
            <a:r>
              <a:rPr lang="ru-RU" dirty="0"/>
              <a:t>В Федеральной программе содержатся </a:t>
            </a:r>
            <a:endParaRPr lang="ru-RU" dirty="0" smtClean="0"/>
          </a:p>
          <a:p>
            <a:r>
              <a:rPr lang="ru-RU" dirty="0" smtClean="0"/>
              <a:t>целевой </a:t>
            </a:r>
          </a:p>
          <a:p>
            <a:r>
              <a:rPr lang="ru-RU" dirty="0" smtClean="0"/>
              <a:t>содержательный  </a:t>
            </a:r>
          </a:p>
          <a:p>
            <a:r>
              <a:rPr lang="ru-RU" dirty="0" smtClean="0"/>
              <a:t>организационный </a:t>
            </a:r>
            <a:r>
              <a:rPr lang="ru-RU" dirty="0"/>
              <a:t>разделы.</a:t>
            </a:r>
          </a:p>
          <a:p>
            <a:r>
              <a:rPr lang="ru-RU" dirty="0" smtClean="0"/>
              <a:t>В </a:t>
            </a:r>
            <a:r>
              <a:rPr lang="ru-RU" dirty="0"/>
              <a:t>целевом разделе Федеральной программы представлены: цели, задачи, принципы её формирования; планируемые результаты освоения Федеральной программы в младенческом, раннем, дошкольном возрастах, а также на этапе завершения освоения Федеральной программы; подходы к педагогической диагностике достижения планируемых результатов.</a:t>
            </a:r>
          </a:p>
          <a:p>
            <a:endParaRPr lang="ru-RU" dirty="0"/>
          </a:p>
        </p:txBody>
      </p:sp>
    </p:spTree>
    <p:extLst>
      <p:ext uri="{BB962C8B-B14F-4D97-AF65-F5344CB8AC3E}">
        <p14:creationId xmlns:p14="http://schemas.microsoft.com/office/powerpoint/2010/main" val="288339286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3000" b="1" dirty="0">
                <a:solidFill>
                  <a:srgbClr val="8CADAE">
                    <a:shade val="75000"/>
                  </a:srgbClr>
                </a:solidFill>
              </a:rPr>
              <a:t>Федеральная образовательная программа дошкольного образования</a:t>
            </a:r>
            <a:endParaRPr lang="ru-RU" dirty="0"/>
          </a:p>
        </p:txBody>
      </p:sp>
      <p:sp>
        <p:nvSpPr>
          <p:cNvPr id="3" name="Объект 2"/>
          <p:cNvSpPr>
            <a:spLocks noGrp="1"/>
          </p:cNvSpPr>
          <p:nvPr>
            <p:ph sz="quarter" idx="1"/>
          </p:nvPr>
        </p:nvSpPr>
        <p:spPr>
          <a:xfrm>
            <a:off x="301752" y="1527048"/>
            <a:ext cx="8590728" cy="4638256"/>
          </a:xfrm>
        </p:spPr>
        <p:txBody>
          <a:bodyPr>
            <a:normAutofit fontScale="62500" lnSpcReduction="20000"/>
          </a:bodyPr>
          <a:lstStyle/>
          <a:p>
            <a:r>
              <a:rPr lang="ru-RU" dirty="0"/>
              <a:t>Содержательный раздел Федеральной программы включает задачи и содержание образовательной деятельности по каждой из образовательных областей для всех возрастных групп обучающихся (социально-коммуникативное, познавательное, речевое, художественно-эстетическое, физическое развитие). В нем представлены описания вариативных форм, способов, методов и средств реализации Федеральной программы; особенностей образовательной деятельности разных видов и культурных практик и способов поддержки детской инициативы; взаимодействия педагогического коллектива с семьями обучающихся; направления и задачи коррекционно-развивающей работы (далее - КРР) с детьми дошкольного возраста с особыми образовательными потребностями (далее - ООП) различных целевых групп, в том числе детей с ограниченными возможностями здоровья (далее - ОВЗ) и детей-инвалидов.</a:t>
            </a:r>
          </a:p>
          <a:p>
            <a:r>
              <a:rPr lang="ru-RU" dirty="0"/>
              <a:t>В содержательный раздел Федеральной программы входит федеральная рабочая программа воспитания, которая раскрывает задачи и направления воспитательной работы, предусматривает приобщение детей к российским традиционным духовным ценностям, включая культурные ценности своей этнической группы, правилам и нормам поведения в российском обществе</a:t>
            </a:r>
            <a:r>
              <a:rPr lang="ru-RU" dirty="0" smtClean="0"/>
              <a:t>.</a:t>
            </a:r>
            <a:endParaRPr lang="ru-RU" dirty="0"/>
          </a:p>
        </p:txBody>
      </p:sp>
    </p:spTree>
    <p:extLst>
      <p:ext uri="{BB962C8B-B14F-4D97-AF65-F5344CB8AC3E}">
        <p14:creationId xmlns:p14="http://schemas.microsoft.com/office/powerpoint/2010/main" val="247064293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2700" b="1" dirty="0">
                <a:solidFill>
                  <a:srgbClr val="8CADAE">
                    <a:shade val="75000"/>
                  </a:srgbClr>
                </a:solidFill>
              </a:rPr>
              <a:t>Федеральная образовательная программа дошкольного образования</a:t>
            </a:r>
            <a:endParaRPr lang="ru-RU" dirty="0"/>
          </a:p>
        </p:txBody>
      </p:sp>
      <p:sp>
        <p:nvSpPr>
          <p:cNvPr id="3" name="Объект 2"/>
          <p:cNvSpPr>
            <a:spLocks noGrp="1"/>
          </p:cNvSpPr>
          <p:nvPr>
            <p:ph sz="quarter" idx="1"/>
          </p:nvPr>
        </p:nvSpPr>
        <p:spPr/>
        <p:txBody>
          <a:bodyPr>
            <a:normAutofit fontScale="77500" lnSpcReduction="20000"/>
          </a:bodyPr>
          <a:lstStyle/>
          <a:p>
            <a:r>
              <a:rPr lang="ru-RU" dirty="0"/>
              <a:t>Организационный раздел Федеральной программы включает описание психолого-педагогических и кадровых условий реализации Федеральной программы; организации развивающей предметно-пространственной среды </a:t>
            </a:r>
            <a:r>
              <a:rPr lang="ru-RU" dirty="0" smtClean="0"/>
              <a:t>(РППС</a:t>
            </a:r>
            <a:r>
              <a:rPr lang="ru-RU" dirty="0"/>
              <a:t>) в ДОО; материально-техническое обеспечение Программы, обеспеченность методическими материалами и средствами обучения и воспитания.</a:t>
            </a:r>
          </a:p>
          <a:p>
            <a:r>
              <a:rPr lang="ru-RU" dirty="0"/>
              <a:t>Раздел включает примерные перечни художественной литературы, музыкальных произведений, произведений изобразительного искусства для использования в образовательной работе в разных возрастных группах, а также примерный перечень рекомендованных для семейного просмотра анимационных произведений.</a:t>
            </a:r>
          </a:p>
          <a:p>
            <a:r>
              <a:rPr lang="ru-RU" dirty="0"/>
              <a:t>В разделе представлены примерный режим и распорядок дня в дошкольных группах, федеральный календарный план воспитательной </a:t>
            </a:r>
            <a:r>
              <a:rPr lang="ru-RU" dirty="0" smtClean="0"/>
              <a:t>работы</a:t>
            </a:r>
            <a:endParaRPr lang="ru-RU" dirty="0"/>
          </a:p>
        </p:txBody>
      </p:sp>
    </p:spTree>
    <p:extLst>
      <p:ext uri="{BB962C8B-B14F-4D97-AF65-F5344CB8AC3E}">
        <p14:creationId xmlns:p14="http://schemas.microsoft.com/office/powerpoint/2010/main" val="226985297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2400" b="1" dirty="0">
                <a:solidFill>
                  <a:srgbClr val="8CADAE">
                    <a:shade val="75000"/>
                  </a:srgbClr>
                </a:solidFill>
              </a:rPr>
              <a:t>Федеральная образовательная программа дошкольного образования</a:t>
            </a:r>
            <a:endParaRPr lang="ru-RU" dirty="0"/>
          </a:p>
        </p:txBody>
      </p:sp>
      <p:sp>
        <p:nvSpPr>
          <p:cNvPr id="3" name="Объект 2"/>
          <p:cNvSpPr>
            <a:spLocks noGrp="1"/>
          </p:cNvSpPr>
          <p:nvPr>
            <p:ph sz="quarter" idx="1"/>
          </p:nvPr>
        </p:nvSpPr>
        <p:spPr/>
        <p:txBody>
          <a:bodyPr>
            <a:normAutofit fontScale="77500" lnSpcReduction="20000"/>
          </a:bodyPr>
          <a:lstStyle/>
          <a:p>
            <a:r>
              <a:rPr lang="ru-RU" dirty="0"/>
              <a:t>ДОО предоставлено право выбора способов реализации образовательной деятельности в зависимости от конкретных условий, предпочтений педагогического коллектива ДОО и других участников образовательных отношений, а также с учётом индивидуальных особенностей обучающихся, специфики их потребностей и интересов, возрастных возможностей.</a:t>
            </a:r>
          </a:p>
          <a:p>
            <a:r>
              <a:rPr lang="ru-RU" dirty="0" smtClean="0"/>
              <a:t>Реализация </a:t>
            </a:r>
            <a:r>
              <a:rPr lang="ru-RU" dirty="0"/>
              <a:t>Программ, направленных на обучение и воспитание, предполагает их интеграцию в едином образовательном процессе, предусматривает взаимодействие с разными субъектами образовательных отношений, осуществляется с учётом принципов ДО, зафиксированных во ФГОС ДО.</a:t>
            </a:r>
          </a:p>
          <a:p>
            <a:r>
              <a:rPr lang="ru-RU" smtClean="0"/>
              <a:t>При </a:t>
            </a:r>
            <a:r>
              <a:rPr lang="ru-RU" dirty="0"/>
              <a:t>соблюдении требований к реализации Программ и создании единой образовательной среды создается основа для преемственности уровней дошкольного и начального общего образования.</a:t>
            </a:r>
          </a:p>
          <a:p>
            <a:endParaRPr lang="ru-RU" dirty="0"/>
          </a:p>
        </p:txBody>
      </p:sp>
    </p:spTree>
    <p:extLst>
      <p:ext uri="{BB962C8B-B14F-4D97-AF65-F5344CB8AC3E}">
        <p14:creationId xmlns:p14="http://schemas.microsoft.com/office/powerpoint/2010/main" val="37567840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Конституция РФ</a:t>
            </a:r>
            <a:endParaRPr lang="ru-RU" dirty="0"/>
          </a:p>
        </p:txBody>
      </p:sp>
      <p:sp>
        <p:nvSpPr>
          <p:cNvPr id="3" name="Объект 2"/>
          <p:cNvSpPr>
            <a:spLocks noGrp="1"/>
          </p:cNvSpPr>
          <p:nvPr>
            <p:ph sz="quarter" idx="1"/>
          </p:nvPr>
        </p:nvSpPr>
        <p:spPr/>
        <p:txBody>
          <a:bodyPr>
            <a:normAutofit fontScale="70000" lnSpcReduction="20000"/>
          </a:bodyPr>
          <a:lstStyle/>
          <a:p>
            <a:r>
              <a:rPr lang="ru-RU" dirty="0"/>
              <a:t>В Статье 43 изложены основные права и свободы человека и гражданина в сфере образования.</a:t>
            </a:r>
          </a:p>
          <a:p>
            <a:r>
              <a:rPr lang="ru-RU" dirty="0"/>
              <a:t>	СТАТЬЯ 43</a:t>
            </a:r>
          </a:p>
          <a:p>
            <a:r>
              <a:rPr lang="ru-RU" dirty="0"/>
              <a:t>1. Каждый имеет право на образование.</a:t>
            </a:r>
          </a:p>
          <a:p>
            <a:r>
              <a:rPr lang="ru-RU" dirty="0"/>
              <a:t>2. Гарантируются общедоступность и бесплатность дошкольного, основного общего и среднего профессионального образования в государственных или муниципальных образовательных учреждениях и на предприятиях.</a:t>
            </a:r>
          </a:p>
          <a:p>
            <a:r>
              <a:rPr lang="ru-RU" dirty="0"/>
              <a:t>3. Каждый вправе на конкурсной основе бесплатно получить высшее образование в государственном или муниципальном образовательном учреждении и на предприятии.</a:t>
            </a:r>
          </a:p>
          <a:p>
            <a:r>
              <a:rPr lang="ru-RU" dirty="0"/>
              <a:t>4. Основное общее образование обязательно. Родители или лица, их заменяющие, обеспечивают получение детьми основного общего образования.</a:t>
            </a:r>
          </a:p>
          <a:p>
            <a:r>
              <a:rPr lang="ru-RU" dirty="0"/>
              <a:t>5. Российская Федерация устанавливает федеральные государственные образовательные стандарты, поддерживает различные формы образования</a:t>
            </a:r>
            <a:r>
              <a:rPr lang="ru-RU" dirty="0" smtClean="0"/>
              <a:t>.</a:t>
            </a:r>
            <a:endParaRPr lang="ru-RU" dirty="0"/>
          </a:p>
        </p:txBody>
      </p:sp>
    </p:spTree>
    <p:extLst>
      <p:ext uri="{BB962C8B-B14F-4D97-AF65-F5344CB8AC3E}">
        <p14:creationId xmlns:p14="http://schemas.microsoft.com/office/powerpoint/2010/main" val="35307819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Конституция РФ</a:t>
            </a:r>
            <a:endParaRPr lang="ru-RU" dirty="0"/>
          </a:p>
        </p:txBody>
      </p:sp>
      <p:sp>
        <p:nvSpPr>
          <p:cNvPr id="3" name="Объект 2"/>
          <p:cNvSpPr>
            <a:spLocks noGrp="1"/>
          </p:cNvSpPr>
          <p:nvPr>
            <p:ph sz="quarter" idx="1"/>
          </p:nvPr>
        </p:nvSpPr>
        <p:spPr>
          <a:xfrm>
            <a:off x="179512" y="1700808"/>
            <a:ext cx="8712968" cy="4536504"/>
          </a:xfrm>
        </p:spPr>
        <p:txBody>
          <a:bodyPr>
            <a:normAutofit fontScale="70000" lnSpcReduction="20000"/>
          </a:bodyPr>
          <a:lstStyle/>
          <a:p>
            <a:r>
              <a:rPr lang="ru-RU" dirty="0"/>
              <a:t>3 июля 2020 года Президент Российской Федерации Владимир Владимирович Путин подписал указ «Об официальном опубликовании Конституции Российской Федерации с внесенными в нее поправками». Эти поправки были внесены общероссийским голосованием 1 июля 2020 года. В Конституции появилась новая статья, которая закрепляет важнейший приоритет государственной политики. Это ребенок и его всестороннее духовное, нравственное, интеллектуальное и физическое развитие.</a:t>
            </a:r>
          </a:p>
          <a:p>
            <a:r>
              <a:rPr lang="ru-RU" dirty="0"/>
              <a:t>СТАТЬЯ 67</a:t>
            </a:r>
          </a:p>
          <a:p>
            <a:r>
              <a:rPr lang="ru-RU" dirty="0"/>
              <a:t>4. Дети являются важнейшим приоритетом государственной политики России. Государство создает условия, способствующие всестороннему духовному, нравственному, интеллектуальному и физическому развитию детей, воспитанию в них патриотизма, гражданственности и уважения к старшим. Государство, обеспечивая приоритет семейного воспитания, берет на себя обязанности родителей в отношении детей, оставшихся без попечения</a:t>
            </a:r>
            <a:r>
              <a:rPr lang="ru-RU" dirty="0" smtClean="0"/>
              <a:t>.</a:t>
            </a:r>
            <a:endParaRPr lang="ru-RU" dirty="0"/>
          </a:p>
        </p:txBody>
      </p:sp>
    </p:spTree>
    <p:extLst>
      <p:ext uri="{BB962C8B-B14F-4D97-AF65-F5344CB8AC3E}">
        <p14:creationId xmlns:p14="http://schemas.microsoft.com/office/powerpoint/2010/main" val="3198777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Основные цели и целевые показатели, обозначенные в Указе Президента РФ</a:t>
            </a:r>
            <a:endParaRPr lang="ru-RU" dirty="0"/>
          </a:p>
        </p:txBody>
      </p:sp>
      <p:sp>
        <p:nvSpPr>
          <p:cNvPr id="3" name="Содержимое 2"/>
          <p:cNvSpPr>
            <a:spLocks noGrp="1"/>
          </p:cNvSpPr>
          <p:nvPr>
            <p:ph sz="quarter" idx="1"/>
          </p:nvPr>
        </p:nvSpPr>
        <p:spPr>
          <a:xfrm>
            <a:off x="301752" y="1527048"/>
            <a:ext cx="8503920" cy="4638256"/>
          </a:xfrm>
        </p:spPr>
        <p:txBody>
          <a:bodyPr>
            <a:normAutofit fontScale="85000" lnSpcReduction="10000"/>
          </a:bodyPr>
          <a:lstStyle/>
          <a:p>
            <a:r>
              <a:rPr lang="ru-RU" dirty="0" smtClean="0"/>
              <a:t>Правительству Российской Федерации при разработке национального проекта в сфере образования в 2024 году необходимо обеспечить достижение следующих целей и целевых показателей:</a:t>
            </a:r>
          </a:p>
          <a:p>
            <a:r>
              <a:rPr lang="ru-RU" dirty="0" smtClean="0"/>
              <a:t>	а) обеспечение глобальной конкурентоспособности российского образования, вхождение Российской Федерации в число 10 ведущих стран мира по качеству общего образования;</a:t>
            </a:r>
          </a:p>
          <a:p>
            <a:r>
              <a:rPr lang="ru-RU" dirty="0" smtClean="0"/>
              <a:t>	б) воспитание гармонично развитой и социально ответственной личности на основе духовно-нравственных ценностей народов Российской Федерации, исторических и национально-культурных традиций</a:t>
            </a:r>
            <a:endParaRPr lang="ru-RU"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Национальный проект «Образование»</a:t>
            </a:r>
            <a:endParaRPr lang="ru-RU" dirty="0"/>
          </a:p>
        </p:txBody>
      </p:sp>
      <p:sp>
        <p:nvSpPr>
          <p:cNvPr id="3" name="Содержимое 2"/>
          <p:cNvSpPr>
            <a:spLocks noGrp="1"/>
          </p:cNvSpPr>
          <p:nvPr>
            <p:ph sz="quarter" idx="1"/>
          </p:nvPr>
        </p:nvSpPr>
        <p:spPr/>
        <p:txBody>
          <a:bodyPr/>
          <a:lstStyle/>
          <a:p>
            <a:r>
              <a:rPr lang="ru-RU" dirty="0" smtClean="0"/>
              <a:t>Постановление Правительства РФ от 31.10.2018 N 1288 (ред. от 30.07.2019) "Об организации проектной деятельности в Правительстве Российской Федерации"</a:t>
            </a:r>
          </a:p>
          <a:p>
            <a:r>
              <a:rPr lang="ru-RU" dirty="0" smtClean="0"/>
              <a:t>Паспорт национального проекта "Образование" (утв. президиумом Совета при Президенте Российской Федерации по стратегическому развитию и национальным проектам (протокол от 24 декабря 2018 г. N 16))</a:t>
            </a:r>
          </a:p>
          <a:p>
            <a:endParaRPr lang="ru-RU"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Национальный проект «Образование»</a:t>
            </a:r>
            <a:endParaRPr lang="ru-RU" dirty="0"/>
          </a:p>
        </p:txBody>
      </p:sp>
      <p:sp>
        <p:nvSpPr>
          <p:cNvPr id="3" name="Содержимое 2"/>
          <p:cNvSpPr>
            <a:spLocks noGrp="1"/>
          </p:cNvSpPr>
          <p:nvPr>
            <p:ph sz="quarter" idx="1"/>
          </p:nvPr>
        </p:nvSpPr>
        <p:spPr/>
        <p:txBody>
          <a:bodyPr>
            <a:normAutofit fontScale="85000" lnSpcReduction="20000"/>
          </a:bodyPr>
          <a:lstStyle/>
          <a:p>
            <a:r>
              <a:rPr lang="ru-RU" dirty="0" smtClean="0"/>
              <a:t>Федеральные проекты:</a:t>
            </a:r>
          </a:p>
          <a:p>
            <a:r>
              <a:rPr lang="ru-RU" dirty="0" smtClean="0"/>
              <a:t>«Современная школа»</a:t>
            </a:r>
          </a:p>
          <a:p>
            <a:r>
              <a:rPr lang="ru-RU" dirty="0" smtClean="0"/>
              <a:t>«Успех каждого ребенка»</a:t>
            </a:r>
          </a:p>
          <a:p>
            <a:r>
              <a:rPr lang="ru-RU" dirty="0" smtClean="0"/>
              <a:t>«Поддержка семей, имеющих детей»</a:t>
            </a:r>
          </a:p>
          <a:p>
            <a:r>
              <a:rPr lang="ru-RU" dirty="0" smtClean="0"/>
              <a:t>«Цифровая образовательная среда»</a:t>
            </a:r>
          </a:p>
          <a:p>
            <a:r>
              <a:rPr lang="ru-RU" dirty="0" smtClean="0">
                <a:solidFill>
                  <a:srgbClr val="FF0000"/>
                </a:solidFill>
              </a:rPr>
              <a:t>«Учитель будущего» ( с 2020 года в структуре проекта «Современная школа»)</a:t>
            </a:r>
          </a:p>
          <a:p>
            <a:r>
              <a:rPr lang="ru-RU" dirty="0" smtClean="0"/>
              <a:t>«Молодые профессионалы (Повышение конкурентоспособности профессионального образования)»</a:t>
            </a:r>
          </a:p>
          <a:p>
            <a:r>
              <a:rPr lang="ru-RU" dirty="0" smtClean="0"/>
              <a:t>«Патриотическое воспитание»</a:t>
            </a:r>
          </a:p>
          <a:p>
            <a:r>
              <a:rPr lang="ru-RU" dirty="0" smtClean="0">
                <a:solidFill>
                  <a:srgbClr val="FF0000"/>
                </a:solidFill>
              </a:rPr>
              <a:t>«Новые возможности для каждого»</a:t>
            </a:r>
          </a:p>
          <a:p>
            <a:r>
              <a:rPr lang="ru-RU" dirty="0" smtClean="0"/>
              <a:t>«Социальная активность»</a:t>
            </a:r>
            <a:endParaRPr lang="ru-RU" dirty="0"/>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Официальная">
  <a:themeElements>
    <a:clrScheme name="Официальная">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Официальная">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Официальная">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164</TotalTime>
  <Words>4064</Words>
  <Application>Microsoft Office PowerPoint</Application>
  <PresentationFormat>Экран (4:3)</PresentationFormat>
  <Paragraphs>220</Paragraphs>
  <Slides>46</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46</vt:i4>
      </vt:variant>
    </vt:vector>
  </HeadingPairs>
  <TitlesOfParts>
    <vt:vector size="47" baseType="lpstr">
      <vt:lpstr>Официальная</vt:lpstr>
      <vt:lpstr>Нормативно-правовая основа системы образования РФ</vt:lpstr>
      <vt:lpstr>Что такое государственная образовательная политика?</vt:lpstr>
      <vt:lpstr>Основные нормативно-правовые документы, определяющие политику в сфере образования</vt:lpstr>
      <vt:lpstr>Основные нормативно-правовые документы, определяющие политику в сфере образования</vt:lpstr>
      <vt:lpstr>Конституция РФ</vt:lpstr>
      <vt:lpstr>Конституция РФ</vt:lpstr>
      <vt:lpstr>Основные цели и целевые показатели, обозначенные в Указе Президента РФ</vt:lpstr>
      <vt:lpstr>Национальный проект «Образование»</vt:lpstr>
      <vt:lpstr>Национальный проект «Образование»</vt:lpstr>
      <vt:lpstr>Национальная система профессионального роста педагогов</vt:lpstr>
      <vt:lpstr>Основные мероприятия НСУР</vt:lpstr>
      <vt:lpstr>Основные мероприятия НСУР</vt:lpstr>
      <vt:lpstr>4. Разработка модели аттестации руководителей общеобразовательных организаций</vt:lpstr>
      <vt:lpstr>5. Создание и внедрение единой федеральной системы научно-методического сопровождения педагогов</vt:lpstr>
      <vt:lpstr>5. Создание и внедрение единой федеральной системы научно-методического сопровождения педагогов</vt:lpstr>
      <vt:lpstr>6.1. Проведение пилотной апробации внедрения обновленной системы квалификационных категорий</vt:lpstr>
      <vt:lpstr>6.1. Проведение пилотной апробации внедрения обновленной системы квалификационных категорий</vt:lpstr>
      <vt:lpstr>6.1. Проведение пилотной апробации внедрения обновленной системы квалификационных категорий</vt:lpstr>
      <vt:lpstr>6.1. Проведение пилотной апробации внедрения обновленной системы квалификационных категорий</vt:lpstr>
      <vt:lpstr>6.1. Проведение пилотной апробации внедрения обновленной системы квалификационных категорий</vt:lpstr>
      <vt:lpstr>6.2. Разработка и внедрение системы наставничества педагогических работников в образовательных организациях</vt:lpstr>
      <vt:lpstr>  Изменения в ФЗ «Об образовании в Российской Федерации» 2022 г.</vt:lpstr>
      <vt:lpstr>Изменения в ФЗ «Об образовании в Российской Федерации» 2022г.</vt:lpstr>
      <vt:lpstr>Изменения в ФЗ «Об образовании в Российской Федерации» 2022г.</vt:lpstr>
      <vt:lpstr>Изменения в ФЗ «Об образовании в Российской Федерации» 2022г.</vt:lpstr>
      <vt:lpstr>Изменения в ФЗ «Об образовании в Российской Федерации» 2022г.</vt:lpstr>
      <vt:lpstr>Изменения в ФЗ «Об образовании в Российской Федерации» 2022г.</vt:lpstr>
      <vt:lpstr>Изменения в ФЗ «Об образовании в Российской Федерации» 2022г.</vt:lpstr>
      <vt:lpstr>Изменения в ФЗ «Об образовании в Российской Федерации» 2022г.</vt:lpstr>
      <vt:lpstr>Изменения в ФЗ «Об образовании в Российской Федерации» 2022г.</vt:lpstr>
      <vt:lpstr>Изменения в ФЗ «Об образовании в Российской Федерации» 2023г.</vt:lpstr>
      <vt:lpstr>Изменения в ФЗ «Об образовании в Российской Федерации» 2023г.</vt:lpstr>
      <vt:lpstr>Изменения в ФЗ «Об образовании в Российской Федерации» 2023г.</vt:lpstr>
      <vt:lpstr>Изменения в ФЗ «Об образовании в Российской Федерации» 2023г.</vt:lpstr>
      <vt:lpstr>Изменения в ФЗ «Об образовании в Российской Федерации» 2023г.</vt:lpstr>
      <vt:lpstr>Изменения в ФЗ «Об образовании в Российской Федерации» 2023г.</vt:lpstr>
      <vt:lpstr>Изменения в ФЗ «Об образовании в Российской Федерации» 2023г.</vt:lpstr>
      <vt:lpstr>Изменения в ФЗ «Об образовании в Российской Федерации» 2023г.</vt:lpstr>
      <vt:lpstr>ФОП ДО и ФАОП ДО</vt:lpstr>
      <vt:lpstr>Федеральная образовательная программа дошкольного образования</vt:lpstr>
      <vt:lpstr>Федеральная образовательная программа дошкольного образования</vt:lpstr>
      <vt:lpstr>Федеральная образовательная программа дошкольного образования</vt:lpstr>
      <vt:lpstr>Федеральная образовательная программа дошкольного образования</vt:lpstr>
      <vt:lpstr>Федеральная образовательная программа дошкольного образования</vt:lpstr>
      <vt:lpstr>Федеральная образовательная программа дошкольного образования</vt:lpstr>
      <vt:lpstr>Федеральная образовательная программа дошкольного образования</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Нормативно-правовая основа системы образования РФ</dc:title>
  <dc:creator>User</dc:creator>
  <cp:lastModifiedBy>ShontukovaIV</cp:lastModifiedBy>
  <cp:revision>49</cp:revision>
  <dcterms:created xsi:type="dcterms:W3CDTF">2017-08-18T17:39:28Z</dcterms:created>
  <dcterms:modified xsi:type="dcterms:W3CDTF">2024-01-16T07:55:34Z</dcterms:modified>
</cp:coreProperties>
</file>