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2" r:id="rId6"/>
    <p:sldId id="260" r:id="rId7"/>
    <p:sldId id="261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A4CCA-3019-45AF-B0F5-BD18DE21DE76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B2633-3CA1-47D2-8B96-F884494DF4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278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2B2633-3CA1-47D2-8B96-F884494DF4F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6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8B67B82-7050-47A0-903C-E2291C782479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75EF6DD-E6E2-43B4-AEC4-0A44D72B7BC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проектной и исследовательской деятельности обучающихся под руководством педагога-библиотекаря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818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Информационный проект </a:t>
            </a:r>
            <a:r>
              <a:rPr lang="ru-RU" dirty="0" smtClean="0"/>
              <a:t>- направлен на сбор информации о каком – то объекте или явлении и  может выступать модулем исследовательских проектов.</a:t>
            </a:r>
          </a:p>
          <a:p>
            <a:pPr marL="0" indent="0" algn="just">
              <a:buNone/>
            </a:pPr>
            <a:r>
              <a:rPr lang="ru-RU" b="1" dirty="0" smtClean="0"/>
              <a:t>Особенности:</a:t>
            </a:r>
          </a:p>
          <a:p>
            <a:pPr algn="just"/>
            <a:r>
              <a:rPr lang="ru-RU" dirty="0" smtClean="0"/>
              <a:t>предполагают ознакомление участников проекта с информацией, ее анализ, обобщение фактов.</a:t>
            </a:r>
          </a:p>
          <a:p>
            <a:pPr algn="just"/>
            <a:r>
              <a:rPr lang="ru-RU" dirty="0" smtClean="0"/>
              <a:t>требуют хорошо продуманной структуры.</a:t>
            </a:r>
          </a:p>
          <a:p>
            <a:pPr marL="0" indent="0" algn="just">
              <a:buNone/>
            </a:pPr>
            <a:r>
              <a:rPr lang="ru-RU" dirty="0" smtClean="0"/>
              <a:t>Структура:</a:t>
            </a:r>
          </a:p>
          <a:p>
            <a:pPr algn="just"/>
            <a:r>
              <a:rPr lang="ru-RU" dirty="0" smtClean="0"/>
              <a:t>цель проекта, его актуальность;</a:t>
            </a:r>
          </a:p>
          <a:p>
            <a:pPr algn="just"/>
            <a:r>
              <a:rPr lang="ru-RU" dirty="0" smtClean="0"/>
              <a:t>сбор и обработка информации;</a:t>
            </a:r>
          </a:p>
          <a:p>
            <a:pPr algn="just"/>
            <a:r>
              <a:rPr lang="ru-RU" dirty="0" smtClean="0"/>
              <a:t>результат;</a:t>
            </a:r>
          </a:p>
          <a:p>
            <a:pPr algn="just"/>
            <a:r>
              <a:rPr lang="ru-RU" dirty="0" smtClean="0"/>
              <a:t>презентация.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017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Монопроекты</a:t>
            </a:r>
            <a:endParaRPr lang="ru-RU" dirty="0" smtClean="0"/>
          </a:p>
          <a:p>
            <a:r>
              <a:rPr lang="ru-RU" dirty="0" err="1" smtClean="0"/>
              <a:t>Межпредметные</a:t>
            </a:r>
            <a:r>
              <a:rPr lang="ru-RU" dirty="0" smtClean="0"/>
              <a:t> проекты</a:t>
            </a:r>
          </a:p>
          <a:p>
            <a:r>
              <a:rPr lang="ru-RU" dirty="0" err="1" smtClean="0"/>
              <a:t>Надпредметные</a:t>
            </a:r>
            <a:r>
              <a:rPr lang="ru-RU" dirty="0" smtClean="0"/>
              <a:t> проекты</a:t>
            </a:r>
          </a:p>
          <a:p>
            <a:r>
              <a:rPr lang="ru-RU" dirty="0" err="1" smtClean="0"/>
              <a:t>Монопредметный</a:t>
            </a:r>
            <a:r>
              <a:rPr lang="ru-RU" dirty="0" smtClean="0"/>
              <a:t> проект - проект в рамках одного учебного предмета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Типы проектов  по предметно содержательной области: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5407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07524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Метод проектов </a:t>
            </a:r>
            <a:r>
              <a:rPr lang="ru-RU" dirty="0" smtClean="0"/>
              <a:t>- это система </a:t>
            </a:r>
            <a:r>
              <a:rPr lang="ru-RU" dirty="0" err="1" smtClean="0"/>
              <a:t>учебно</a:t>
            </a:r>
            <a:r>
              <a:rPr lang="ru-RU" dirty="0" smtClean="0"/>
              <a:t>–познавательных приёмов, которые позволяют решить ту или иную проблему в результате самостоятельных и коллективных действий учащихся и обязательных презентаций результатов их работы.</a:t>
            </a:r>
          </a:p>
          <a:p>
            <a:pPr algn="just"/>
            <a:r>
              <a:rPr lang="ru-RU" b="1" dirty="0" smtClean="0"/>
              <a:t>Проектная деятельность </a:t>
            </a:r>
            <a:r>
              <a:rPr lang="ru-RU" dirty="0" smtClean="0"/>
              <a:t>- один из методов, направленный на выработку самостоятельных исследовательских умений, способствующий развитию творческих способностей и логического мышления, объединяющий знания, полученные в ходе учебного процесса и приобщающий к конкретным жизненно важным проблемам.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методологические понятия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798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5361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Общая типология проектов: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по доминирующей деятельности</a:t>
            </a:r>
          </a:p>
          <a:p>
            <a:pPr algn="just"/>
            <a:r>
              <a:rPr lang="ru-RU" dirty="0" smtClean="0"/>
              <a:t>по предметно-содержательной области</a:t>
            </a:r>
          </a:p>
          <a:p>
            <a:pPr algn="just"/>
            <a:r>
              <a:rPr lang="ru-RU" dirty="0" smtClean="0"/>
              <a:t>по характеру координации</a:t>
            </a:r>
          </a:p>
          <a:p>
            <a:pPr algn="just"/>
            <a:r>
              <a:rPr lang="ru-RU" dirty="0" smtClean="0"/>
              <a:t>по количеству участников</a:t>
            </a:r>
          </a:p>
          <a:p>
            <a:pPr algn="just"/>
            <a:r>
              <a:rPr lang="ru-RU" dirty="0" smtClean="0"/>
              <a:t>по продолжительности выполнения</a:t>
            </a:r>
          </a:p>
          <a:p>
            <a:pPr algn="just"/>
            <a:r>
              <a:rPr lang="ru-RU" dirty="0" smtClean="0"/>
              <a:t>по объекту проектирования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738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76672"/>
            <a:ext cx="7416824" cy="564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8363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b="1" dirty="0" smtClean="0"/>
              <a:t>Исследовательский проект </a:t>
            </a:r>
            <a:r>
              <a:rPr lang="ru-RU" dirty="0" smtClean="0"/>
              <a:t>- деятельность учащихся, направленная на решение творческой, исследовательской проблемы (задачи) с заранее не известным решением и предполагающая наличие основных этапов, характерных для научного исследования.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2413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859216" cy="586551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400" b="1" dirty="0" smtClean="0"/>
          </a:p>
          <a:p>
            <a:pPr marL="0" indent="0" algn="just">
              <a:buNone/>
            </a:pPr>
            <a:endParaRPr lang="ru-RU" sz="1400" b="1" dirty="0" smtClean="0"/>
          </a:p>
          <a:p>
            <a:pPr marL="0" indent="0" algn="just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Исследовательские проекты требуют:</a:t>
            </a:r>
          </a:p>
          <a:p>
            <a:pPr marL="0" indent="0" algn="just">
              <a:buNone/>
            </a:pPr>
            <a:endParaRPr lang="ru-RU" sz="1400" b="1" dirty="0" smtClean="0">
              <a:solidFill>
                <a:schemeClr val="bg1"/>
              </a:solidFill>
            </a:endParaRPr>
          </a:p>
          <a:p>
            <a:pPr algn="just"/>
            <a:endParaRPr lang="ru-RU" sz="1400" dirty="0" smtClean="0"/>
          </a:p>
          <a:p>
            <a:pPr algn="just"/>
            <a:endParaRPr lang="ru-RU" sz="1400" dirty="0"/>
          </a:p>
          <a:p>
            <a:pPr algn="just"/>
            <a:endParaRPr lang="ru-RU" sz="1400" dirty="0" smtClean="0"/>
          </a:p>
          <a:p>
            <a:pPr algn="just"/>
            <a:r>
              <a:rPr lang="ru-RU" sz="1400" dirty="0" smtClean="0"/>
              <a:t>хорошо продуманной структуры</a:t>
            </a:r>
          </a:p>
          <a:p>
            <a:pPr algn="just"/>
            <a:r>
              <a:rPr lang="ru-RU" sz="1400" dirty="0" smtClean="0"/>
              <a:t>доказанной актуальности для всех участников проекта</a:t>
            </a:r>
          </a:p>
          <a:p>
            <a:pPr algn="just"/>
            <a:r>
              <a:rPr lang="ru-RU" sz="1400" dirty="0" smtClean="0"/>
              <a:t>социальной значимости, продуманных </a:t>
            </a:r>
          </a:p>
          <a:p>
            <a:pPr algn="just"/>
            <a:endParaRPr lang="ru-RU" sz="1400" dirty="0" smtClean="0"/>
          </a:p>
          <a:p>
            <a:pPr marL="0" indent="0" algn="just">
              <a:buNone/>
            </a:pPr>
            <a:r>
              <a:rPr lang="ru-RU" sz="1400" b="1" dirty="0" smtClean="0"/>
              <a:t>При выполнении исследовательского  проекта ученик:  </a:t>
            </a:r>
          </a:p>
          <a:p>
            <a:pPr marL="0" indent="0" algn="just">
              <a:buNone/>
            </a:pPr>
            <a:endParaRPr lang="ru-RU" sz="1400" b="1" dirty="0" smtClean="0"/>
          </a:p>
          <a:p>
            <a:pPr algn="just"/>
            <a:r>
              <a:rPr lang="ru-RU" sz="1400" dirty="0" smtClean="0"/>
              <a:t>Структурирует проект в логике научного исследования</a:t>
            </a:r>
          </a:p>
          <a:p>
            <a:pPr algn="just"/>
            <a:r>
              <a:rPr lang="ru-RU" sz="1400" dirty="0" smtClean="0"/>
              <a:t>Включает в проект аргументацию его актуальности</a:t>
            </a:r>
          </a:p>
          <a:p>
            <a:pPr algn="just"/>
            <a:r>
              <a:rPr lang="ru-RU" sz="1400" dirty="0" smtClean="0"/>
              <a:t>Определяет объект и предмет исследования</a:t>
            </a:r>
          </a:p>
          <a:p>
            <a:pPr algn="just"/>
            <a:r>
              <a:rPr lang="ru-RU" sz="1400" dirty="0" smtClean="0"/>
              <a:t>Обозначает цели и задачи проектного исследования.</a:t>
            </a:r>
          </a:p>
          <a:p>
            <a:pPr algn="just"/>
            <a:r>
              <a:rPr lang="ru-RU" sz="1400" dirty="0" smtClean="0"/>
              <a:t>Формулирует гипотезу исследования</a:t>
            </a:r>
          </a:p>
          <a:p>
            <a:pPr algn="just"/>
            <a:r>
              <a:rPr lang="ru-RU" sz="1400" dirty="0" smtClean="0"/>
              <a:t>Определяет методы исследования</a:t>
            </a:r>
          </a:p>
          <a:p>
            <a:pPr algn="just"/>
            <a:r>
              <a:rPr lang="ru-RU" sz="1400" dirty="0" smtClean="0"/>
              <a:t>Конкретизирует источники информации</a:t>
            </a:r>
          </a:p>
          <a:p>
            <a:pPr algn="just"/>
            <a:r>
              <a:rPr lang="ru-RU" sz="1400" dirty="0" smtClean="0"/>
              <a:t>Определяет пути решения проблем</a:t>
            </a:r>
          </a:p>
          <a:p>
            <a:pPr algn="just"/>
            <a:r>
              <a:rPr lang="ru-RU" sz="1400" dirty="0" smtClean="0"/>
              <a:t>Оформляет проект в виде выводов</a:t>
            </a:r>
          </a:p>
          <a:p>
            <a:pPr algn="just"/>
            <a:r>
              <a:rPr lang="ru-RU" sz="1400" dirty="0" smtClean="0"/>
              <a:t>Подтверждает или опровергает гипотезу</a:t>
            </a:r>
          </a:p>
          <a:p>
            <a:pPr algn="just"/>
            <a:r>
              <a:rPr lang="ru-RU" sz="1400" dirty="0" smtClean="0"/>
              <a:t>Выходит на новый спектр проблем</a:t>
            </a:r>
          </a:p>
          <a:p>
            <a:endParaRPr lang="ru-RU" sz="1400" dirty="0" smtClean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6922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43204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Творческий проект </a:t>
            </a:r>
            <a:r>
              <a:rPr lang="ru-RU" dirty="0" smtClean="0"/>
              <a:t>–как правило, не имеет детально проработанной структуры, она только намечается и далее развивается, подчиняясь принятой логике и интересам участников проекта. 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При выполнении проекта ученик:</a:t>
            </a:r>
          </a:p>
          <a:p>
            <a:pPr algn="just"/>
            <a:r>
              <a:rPr lang="ru-RU" dirty="0" smtClean="0"/>
              <a:t>Договаривается с группой или учителем о жанре;</a:t>
            </a:r>
          </a:p>
          <a:p>
            <a:pPr algn="just"/>
            <a:r>
              <a:rPr lang="ru-RU" dirty="0" smtClean="0"/>
              <a:t>Развивает проект в подчинение жанра конечного результата;</a:t>
            </a:r>
          </a:p>
          <a:p>
            <a:pPr algn="just"/>
            <a:r>
              <a:rPr lang="ru-RU" dirty="0" smtClean="0"/>
              <a:t>Стремится получить творческий продукт;</a:t>
            </a:r>
          </a:p>
          <a:p>
            <a:pPr algn="just"/>
            <a:r>
              <a:rPr lang="ru-RU" dirty="0" smtClean="0"/>
              <a:t>Задает жесткую структуру не самого проекта, </a:t>
            </a:r>
            <a:br>
              <a:rPr lang="ru-RU" dirty="0" smtClean="0"/>
            </a:br>
            <a:r>
              <a:rPr lang="ru-RU" dirty="0" smtClean="0"/>
              <a:t>а его оформления;</a:t>
            </a:r>
          </a:p>
          <a:p>
            <a:pPr algn="just"/>
            <a:r>
              <a:rPr lang="ru-RU" dirty="0" smtClean="0"/>
              <a:t>Они оформляются в виде фильма, игры, праздника.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458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/>
              <a:t>Ролевые, игровые, приключенческие  проекты - </a:t>
            </a:r>
            <a:r>
              <a:rPr lang="ru-RU" dirty="0" smtClean="0"/>
              <a:t>участники таких проектов принимают на себя определенные роли, обусловленные характером и содержанием проекта.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Особенности такого проекта:</a:t>
            </a:r>
          </a:p>
          <a:p>
            <a:pPr algn="just"/>
            <a:r>
              <a:rPr lang="ru-RU" dirty="0" smtClean="0"/>
              <a:t>Структура до завершения остается открытой;</a:t>
            </a:r>
          </a:p>
          <a:p>
            <a:pPr algn="just"/>
            <a:r>
              <a:rPr lang="ru-RU" dirty="0" smtClean="0"/>
              <a:t>Участники в роли художественных персонажей, деловых людей.</a:t>
            </a:r>
          </a:p>
          <a:p>
            <a:pPr marL="0" indent="0" algn="just">
              <a:buNone/>
            </a:pPr>
            <a:r>
              <a:rPr lang="ru-RU" dirty="0" smtClean="0"/>
              <a:t>Результат: овладение новой ролью, личные переживания участников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0171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Прикладной проект. </a:t>
            </a:r>
            <a:r>
              <a:rPr lang="ru-RU" dirty="0" smtClean="0"/>
              <a:t>Этот проект отличает четко обозначенный с самого начала результат деятельности его участников.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Прикладной проект требует:</a:t>
            </a:r>
          </a:p>
          <a:p>
            <a:r>
              <a:rPr lang="ru-RU" dirty="0" smtClean="0"/>
              <a:t>тщательно продуманной структуры;</a:t>
            </a:r>
          </a:p>
          <a:p>
            <a:r>
              <a:rPr lang="ru-RU" dirty="0" smtClean="0"/>
              <a:t>определения функций каждого из участников;</a:t>
            </a:r>
          </a:p>
          <a:p>
            <a:r>
              <a:rPr lang="ru-RU" dirty="0" smtClean="0"/>
              <a:t>оформления результатов проектной деятельности;</a:t>
            </a:r>
          </a:p>
          <a:p>
            <a:r>
              <a:rPr lang="ru-RU" dirty="0" smtClean="0"/>
              <a:t>«конечного продукта»;</a:t>
            </a:r>
          </a:p>
          <a:p>
            <a:r>
              <a:rPr lang="ru-RU" dirty="0" smtClean="0"/>
              <a:t>презентации полученных результатов и возможных способов их внедрения в практику;</a:t>
            </a:r>
          </a:p>
          <a:p>
            <a:r>
              <a:rPr lang="ru-RU" dirty="0" smtClean="0"/>
              <a:t>внешней оценки проекта (рецензирования).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78204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53</TotalTime>
  <Words>453</Words>
  <Application>Microsoft Office PowerPoint</Application>
  <PresentationFormat>Экран (4:3)</PresentationFormat>
  <Paragraphs>76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Организация проектной и исследовательской деятельности обучающихся под руководством педагога-библиотекаря</vt:lpstr>
      <vt:lpstr>Основные методологические понятия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Типы проектов  по предметно содержательной области: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проектной и исследовательской деятельности обучающихся под руководством педагога-библиотекаря</dc:title>
  <dc:creator>Lenovo</dc:creator>
  <cp:lastModifiedBy>Lenovo</cp:lastModifiedBy>
  <cp:revision>6</cp:revision>
  <dcterms:created xsi:type="dcterms:W3CDTF">2024-02-01T12:51:40Z</dcterms:created>
  <dcterms:modified xsi:type="dcterms:W3CDTF">2024-02-01T13:45:37Z</dcterms:modified>
</cp:coreProperties>
</file>