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56" r:id="rId10"/>
    <p:sldId id="262" r:id="rId11"/>
    <p:sldId id="257" r:id="rId12"/>
    <p:sldId id="258" r:id="rId13"/>
    <p:sldId id="261" r:id="rId14"/>
    <p:sldId id="263" r:id="rId15"/>
    <p:sldId id="259" r:id="rId16"/>
    <p:sldId id="265" r:id="rId17"/>
    <p:sldId id="260" r:id="rId18"/>
    <p:sldId id="266" r:id="rId19"/>
    <p:sldId id="267" r:id="rId20"/>
    <p:sldId id="268" r:id="rId21"/>
    <p:sldId id="270" r:id="rId22"/>
    <p:sldId id="269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6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05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62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01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40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2759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DE9EC"/>
                </a:solidFill>
              </a:rPr>
              <a:pPr/>
              <a:t>4/8/2019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55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7393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5977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36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96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772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177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DE9EC"/>
                </a:solidFill>
              </a:rPr>
              <a:pPr/>
              <a:t>4/8/2019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3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61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05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90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9043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DE9EC"/>
                </a:solidFill>
              </a:rPr>
              <a:pPr/>
              <a:t>4/8/2019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80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9584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0487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9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7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5866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8809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DE9EC"/>
                </a:solidFill>
              </a:rPr>
              <a:pPr/>
              <a:t>4/8/2019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9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48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534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82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75123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DE9EC"/>
                </a:solidFill>
              </a:rPr>
              <a:pPr/>
              <a:t>4/8/2019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41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24519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23763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2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744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586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310425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DE9EC"/>
                </a:solidFill>
              </a:rPr>
              <a:pPr/>
              <a:t>4/8/2019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8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25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215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09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83749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DE9EC"/>
                </a:solidFill>
              </a:rPr>
              <a:pPr/>
              <a:t>4/8/2019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61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115435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431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5281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41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28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728551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DDE9EC"/>
                </a:solidFill>
              </a:rPr>
              <a:pPr/>
              <a:t>4/8/2019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53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812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270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48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869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029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5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1575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340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280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350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250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072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726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343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307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572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354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29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802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501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299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516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228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202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284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131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9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324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109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258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208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919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122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952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66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269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475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1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8533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919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109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258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208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919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122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952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66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269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4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C5193-CCD0-4295-BAB7-6847B372471B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DCB2C-0028-4B89-9B4F-6EBE85D5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22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9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1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1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srgbClr val="464653"/>
                </a:solidFill>
              </a:rPr>
              <a:pPr/>
              <a:t>4/8/2019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3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8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6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C5193-CCD0-4295-BAB7-6847B3724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DCB2C-0028-4B89-9B4F-6EBE85D58EB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6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7.xml"/><Relationship Id="rId6" Type="http://schemas.openxmlformats.org/officeDocument/2006/relationships/hyperlink" Target="http://podrobnosti.ua/photo/2002/07/05/29721_2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www.segodnya.ua/img/forall/a/100514/37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74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/>
              <a:t>ЭКСТРЕМИЗМ</a:t>
            </a:r>
            <a:endParaRPr lang="ru-RU" sz="4800" b="1" dirty="0"/>
          </a:p>
        </p:txBody>
      </p:sp>
      <p:pic>
        <p:nvPicPr>
          <p:cNvPr id="4" name="Picture 2" descr="G:\sx_254424040_d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844824"/>
            <a:ext cx="3136497" cy="2502069"/>
          </a:xfrm>
          <a:prstGeom prst="rect">
            <a:avLst/>
          </a:prstGeom>
          <a:noFill/>
        </p:spPr>
      </p:pic>
      <p:pic>
        <p:nvPicPr>
          <p:cNvPr id="5" name="Picture 6" descr="n53n-s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29377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:\25155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6986" y="2132856"/>
            <a:ext cx="2078037" cy="3600400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46893"/>
            <a:ext cx="3038091" cy="232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81" y="4527928"/>
            <a:ext cx="2873105" cy="21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06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СКИНХЕДЫ</a:t>
            </a:r>
            <a:endParaRPr lang="ru-RU" dirty="0"/>
          </a:p>
        </p:txBody>
      </p:sp>
      <p:pic>
        <p:nvPicPr>
          <p:cNvPr id="1026" name="Picture 2" descr="C:\Users\Super\Desktop\photo-28-liverpool-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89" y="1124744"/>
            <a:ext cx="3672408" cy="276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22full.xlarg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7535" y="3918860"/>
            <a:ext cx="5468115" cy="2780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6447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СКИНХЕДЫ</a:t>
            </a:r>
            <a:endParaRPr lang="ru-RU" dirty="0"/>
          </a:p>
        </p:txBody>
      </p:sp>
      <p:pic>
        <p:nvPicPr>
          <p:cNvPr id="2050" name="Picture 2" descr="C:\Users\Super\Desktop\8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43337"/>
            <a:ext cx="2680609" cy="42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0-tub.yandex.net/i?id=22624173-42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55277"/>
            <a:ext cx="2878346" cy="421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20244738_the_redski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8113" y="1443335"/>
            <a:ext cx="3296055" cy="4226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647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295232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РАЗНООБРАЗЕН</a:t>
            </a:r>
            <a:b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b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требует толерантного отношения друг к другу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3610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2192" y="548680"/>
            <a:ext cx="77406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ТОЛЕРАНТНОСТЬ </a:t>
            </a:r>
            <a:r>
              <a:rPr kumimoji="0" lang="ru-RU" sz="4000" b="1" u="none" strike="noStrike" kern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–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слово заимствованное,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а поэтому мало понятное.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Ближайшие синонимы: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8492" y="3284984"/>
            <a:ext cx="774065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ТЕРПИМОСТЬ</a:t>
            </a:r>
            <a:endParaRPr kumimoji="0" lang="ru-RU" sz="4000" b="1" u="none" strike="noStrike" kern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80892" y="4320171"/>
            <a:ext cx="774065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УВАЖЕНИЕ К ЧУЖОМУ МНЕНИЮ</a:t>
            </a:r>
            <a:endParaRPr kumimoji="0" lang="ru-RU" sz="4000" b="1" u="none" strike="noStrike" kern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87030" y="5445224"/>
            <a:ext cx="774065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ЛОЯЛЬНОСТЬ</a:t>
            </a:r>
            <a:endParaRPr kumimoji="0" lang="ru-RU" sz="4000" b="1" u="none" strike="noStrike" kern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7247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0.liveinternet.ru/images/attach/c/0/38/180/38180068_H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ip-parket.ru/storage/3f521dd259a7dfdca33ac984b015d2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4994"/>
            <a:ext cx="4644008" cy="3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Картинка 248 из 4544">
            <a:hlinkClick r:id="rId4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374994"/>
            <a:ext cx="4564324" cy="3473516"/>
          </a:xfrm>
          <a:prstGeom prst="rect">
            <a:avLst/>
          </a:prstGeom>
          <a:gradFill rotWithShape="1">
            <a:gsLst>
              <a:gs pos="0">
                <a:srgbClr val="D2DA7A">
                  <a:shade val="63000"/>
                </a:srgbClr>
              </a:gs>
              <a:gs pos="30000">
                <a:srgbClr val="D2DA7A">
                  <a:shade val="90000"/>
                  <a:satMod val="110000"/>
                </a:srgbClr>
              </a:gs>
              <a:gs pos="45000">
                <a:srgbClr val="D2DA7A">
                  <a:shade val="100000"/>
                  <a:satMod val="118000"/>
                </a:srgbClr>
              </a:gs>
              <a:gs pos="55000">
                <a:srgbClr val="D2DA7A">
                  <a:shade val="100000"/>
                  <a:satMod val="118000"/>
                </a:srgbClr>
              </a:gs>
              <a:gs pos="73000">
                <a:srgbClr val="D2DA7A">
                  <a:shade val="90000"/>
                  <a:satMod val="110000"/>
                </a:srgbClr>
              </a:gs>
              <a:gs pos="100000">
                <a:srgbClr val="D2DA7A">
                  <a:shade val="63000"/>
                </a:srgbClr>
              </a:gs>
            </a:gsLst>
            <a:lin ang="950000" scaled="1"/>
          </a:gradFill>
          <a:ln>
            <a:noFill/>
          </a:ln>
          <a:effectLst>
            <a:softEdge rad="112500"/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rgbClr val="D2DA7A"/>
            </a:contourClr>
          </a:sp3d>
        </p:spPr>
      </p:pic>
      <p:pic>
        <p:nvPicPr>
          <p:cNvPr id="7" name="Picture 9" descr="Картинка 248 из 454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0"/>
            <a:ext cx="4572001" cy="3374994"/>
          </a:xfrm>
          <a:prstGeom prst="rect">
            <a:avLst/>
          </a:prstGeom>
          <a:gradFill rotWithShape="1">
            <a:gsLst>
              <a:gs pos="0">
                <a:srgbClr val="727CA3">
                  <a:shade val="63000"/>
                </a:srgbClr>
              </a:gs>
              <a:gs pos="30000">
                <a:srgbClr val="727CA3">
                  <a:shade val="90000"/>
                  <a:satMod val="110000"/>
                </a:srgbClr>
              </a:gs>
              <a:gs pos="45000">
                <a:srgbClr val="727CA3">
                  <a:shade val="100000"/>
                  <a:satMod val="118000"/>
                </a:srgbClr>
              </a:gs>
              <a:gs pos="55000">
                <a:srgbClr val="727CA3">
                  <a:shade val="100000"/>
                  <a:satMod val="118000"/>
                </a:srgbClr>
              </a:gs>
              <a:gs pos="73000">
                <a:srgbClr val="727CA3">
                  <a:shade val="90000"/>
                  <a:satMod val="110000"/>
                </a:srgbClr>
              </a:gs>
              <a:gs pos="100000">
                <a:srgbClr val="727CA3">
                  <a:shade val="63000"/>
                </a:srgbClr>
              </a:gs>
            </a:gsLst>
            <a:lin ang="950000" scaled="1"/>
          </a:gradFill>
          <a:ln>
            <a:noFill/>
          </a:ln>
          <a:effectLst>
            <a:softEdge rad="112500"/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rgbClr val="727CA3"/>
            </a:contourClr>
          </a:sp3d>
        </p:spPr>
      </p:pic>
    </p:spTree>
    <p:extLst>
      <p:ext uri="{BB962C8B-B14F-4D97-AF65-F5344CB8AC3E}">
        <p14:creationId xmlns:p14="http://schemas.microsoft.com/office/powerpoint/2010/main" val="282453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2192" y="548680"/>
            <a:ext cx="7740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kern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БЫТЬ ТОЛЕРАНТНЫМ</a:t>
            </a:r>
            <a:endParaRPr lang="ru-RU" sz="4000" b="1" kern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8492" y="1628800"/>
            <a:ext cx="7740650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Надо знать свои традиции и обычаи и уважать свою историю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25089" y="3356992"/>
            <a:ext cx="7740650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Надо знать традиции и обычаи людей, с которыми общаешься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52192" y="5013176"/>
            <a:ext cx="7740650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kern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Надо относится </a:t>
            </a:r>
            <a:r>
              <a:rPr lang="ru-RU" sz="400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чужой культуре как </a:t>
            </a:r>
            <a:r>
              <a:rPr lang="ru-RU" sz="4000" b="1" kern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своей собственной</a:t>
            </a:r>
            <a:endParaRPr lang="ru-RU" sz="4000" b="1" kern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9091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1.i.ua/prikol/pic/9/8/240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12660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406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olproekt.perspektiva-inva.ru/work/files/390/pigarev_-_tolera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5044566" cy="64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251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olerance.hrworld.ru/Main/poster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48841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02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атя\Desktop\Новая папка\green%20hands%20altere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1124744"/>
            <a:ext cx="7704856" cy="459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Теперь, когда мы научились</a:t>
            </a:r>
            <a:b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Летать по воздуху, как птицы,</a:t>
            </a:r>
            <a:b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Плавать под водой, как рыбы,</a:t>
            </a:r>
            <a:b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Нам не хватает только одного:</a:t>
            </a:r>
            <a:b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Научиться жить на земле, как люди.</a:t>
            </a:r>
          </a:p>
          <a:p>
            <a:pPr>
              <a:defRPr/>
            </a:pPr>
            <a:endParaRPr lang="ru-RU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>
              <a:defRPr/>
            </a:pP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БЕРНАР ШОУ</a:t>
            </a:r>
            <a:endParaRPr lang="ru-RU" sz="32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38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free-lancers.net/posted_files/N7F57EEE208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617454" cy="504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364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kolyan.net/uploads/posts/2009-11/1257442604_x_16e77e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55272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432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udarushkina.clan.su/_ph/10/5834229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32656"/>
            <a:ext cx="4448175" cy="62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432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nsidernews.ru/wp-content/uploads/2010/11/deti-lubiat-peterb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20000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886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718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ТОЛЕРАНТНОСТЬ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916832"/>
            <a:ext cx="8229600" cy="21602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</a:rPr>
              <a:t>Толерантность (от лат. </a:t>
            </a:r>
            <a:r>
              <a:rPr lang="ru-RU" sz="2800" dirty="0" err="1">
                <a:solidFill>
                  <a:schemeClr val="bg1"/>
                </a:solidFill>
              </a:rPr>
              <a:t>tolerantia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= </a:t>
            </a:r>
            <a:r>
              <a:rPr lang="ru-RU" sz="2800" dirty="0">
                <a:solidFill>
                  <a:schemeClr val="bg1"/>
                </a:solidFill>
              </a:rPr>
              <a:t>терпение) — социологический термин, обозначающий терпимость к чужому образу жизни, поведению, обычаям, чувствам, мнениям, идеям, верованиям.</a:t>
            </a:r>
          </a:p>
        </p:txBody>
      </p:sp>
    </p:spTree>
    <p:extLst>
      <p:ext uri="{BB962C8B-B14F-4D97-AF65-F5344CB8AC3E}">
        <p14:creationId xmlns:p14="http://schemas.microsoft.com/office/powerpoint/2010/main" val="113205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619268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/>
              <a:t>В соответствии с Декларацией принципов толерантности (ЮНЕСКО, 1995 г.) </a:t>
            </a:r>
            <a:r>
              <a:rPr lang="ru-RU" sz="31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</a:t>
            </a:r>
            <a:r>
              <a:rPr lang="ru-RU" sz="3100" dirty="0" smtClean="0"/>
              <a:t> </a:t>
            </a:r>
            <a:r>
              <a:rPr lang="ru-RU" sz="3100" dirty="0"/>
              <a:t>определяется следующим образом: ценность и социальная норма гражданского общества, проявляющаяся в праве всех индивидов гражданского общества быть различными, обеспечении устойчивой гармонии между различными конфессиями, политическими, этническими и другими социальными группами, уважении к разнообразию различных мировых культур, цивилизаций и народов, готовности к пониманию и сотрудничеству с людьми, различающимися по внешности, языку, убеждениям, обычаям и верованиям</a:t>
            </a:r>
            <a:r>
              <a:rPr lang="ru-RU" sz="31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072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GE011_35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200px-Talleyrand-perigo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765175"/>
            <a:ext cx="4357687" cy="54721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5004048" y="620688"/>
            <a:ext cx="3942363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ШАРЛЬ ТАЛЕЙРАН</a:t>
            </a:r>
          </a:p>
          <a:p>
            <a:pPr algn="ctr"/>
            <a:endParaRPr lang="ru-RU" sz="2400" dirty="0" smtClean="0">
              <a:solidFill>
                <a:prstClr val="black"/>
              </a:solidFill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французский </a:t>
            </a:r>
            <a:r>
              <a:rPr lang="ru-RU" sz="2400" dirty="0">
                <a:solidFill>
                  <a:prstClr val="black"/>
                </a:solidFill>
              </a:rPr>
              <a:t>политический и государственный деятель, </a:t>
            </a:r>
            <a:r>
              <a:rPr lang="ru-RU" sz="2400" dirty="0" smtClean="0">
                <a:solidFill>
                  <a:prstClr val="black"/>
                </a:solidFill>
              </a:rPr>
              <a:t>дипломат,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министр </a:t>
            </a:r>
            <a:r>
              <a:rPr lang="ru-RU" sz="2400" dirty="0">
                <a:solidFill>
                  <a:prstClr val="black"/>
                </a:solidFill>
              </a:rPr>
              <a:t>иностранных </a:t>
            </a:r>
            <a:r>
              <a:rPr lang="ru-RU" sz="2400" dirty="0" smtClean="0">
                <a:solidFill>
                  <a:prstClr val="black"/>
                </a:solidFill>
              </a:rPr>
              <a:t>дел</a:t>
            </a:r>
          </a:p>
          <a:p>
            <a:pPr algn="ctr"/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Один из самых выдающихся дипломатов, мастер тонкой дипломатической интриги.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5190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8632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7808" y="332656"/>
            <a:ext cx="7772400" cy="11099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Понятия, находящиеся в дихотомии с «толерантностью»: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8064896" cy="7920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КСЕНОФОБИЯ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611923" y="2564904"/>
            <a:ext cx="8064896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</a:rPr>
              <a:t>ЭКСТРЕМИЗМ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637256" y="3573016"/>
            <a:ext cx="8064896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</a:rPr>
              <a:t>МИГРАНТОФОБИЯ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611923" y="4581128"/>
            <a:ext cx="8064896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</a:rPr>
              <a:t>НАЦИОНАЛИЗМ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Подзаголовок 3"/>
          <p:cNvSpPr txBox="1">
            <a:spLocks/>
          </p:cNvSpPr>
          <p:nvPr/>
        </p:nvSpPr>
        <p:spPr>
          <a:xfrm>
            <a:off x="627947" y="5589240"/>
            <a:ext cx="8064896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</a:rPr>
              <a:t>РАСИЗМ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9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408712" cy="864096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/>
              <a:t>АНТИМИГРАНТСКИЕ НАСТРОЕНИЯ БАЗИРУЮТСЯ НА СЛЕДУЮЩИХ АРГУМЕНТАХ: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6153472" cy="51845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неконтролируемый приток мигрантов резко осложняет социальную обстановку, дестабилизируя рынки труда, жилья, способствуя повышению нагрузки на социальную и инженерную инфраструктуру; </a:t>
            </a:r>
          </a:p>
          <a:p>
            <a:r>
              <a:rPr lang="ru-RU" sz="1800" dirty="0" smtClean="0"/>
              <a:t>миграция ухудшает санитарно-эпидемиологическую обстановку; </a:t>
            </a:r>
          </a:p>
          <a:p>
            <a:r>
              <a:rPr lang="ru-RU" sz="1800" dirty="0" smtClean="0"/>
              <a:t>миграция способствует криминализации обстановки и росту преступности; </a:t>
            </a:r>
          </a:p>
          <a:p>
            <a:r>
              <a:rPr lang="ru-RU" sz="1800" dirty="0" smtClean="0"/>
              <a:t>иногда мигранты захватывают ключевые позиции в социально-экономической жизни; возникает конкуренция в сфере разделения труда;</a:t>
            </a:r>
          </a:p>
          <a:p>
            <a:r>
              <a:rPr lang="ru-RU" sz="1800" dirty="0" smtClean="0"/>
              <a:t>миграцию рассматривают как особый вид оружия, позволяющего существенно ослаблять и дестабилизировать ситуацию в регионе или в государстве в целом; вытеснение коренных народов с исконных территорий, из органов власти, силовых структур и бизнеса.</a:t>
            </a:r>
          </a:p>
          <a:p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2447" y="332656"/>
            <a:ext cx="2481553" cy="199497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2997" y="2636912"/>
            <a:ext cx="2743200" cy="3190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498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67544" y="1556792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828092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Современные конфликты в своем большинстве возникают в городах и районах, характеризующихся быстрой сменой этнического состава населения.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3174274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326</Words>
  <Application>Microsoft Office PowerPoint</Application>
  <PresentationFormat>Экран (4:3)</PresentationFormat>
  <Paragraphs>40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Тема Office</vt:lpstr>
      <vt:lpstr>Начальная</vt:lpstr>
      <vt:lpstr>1_Начальная</vt:lpstr>
      <vt:lpstr>2_Начальная</vt:lpstr>
      <vt:lpstr>3_Начальная</vt:lpstr>
      <vt:lpstr>1_Тема Office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ТОЛЕРАНТНОСТЬ</vt:lpstr>
      <vt:lpstr>В соответствии с Декларацией принципов толерантности (ЮНЕСКО, 1995 г.) ТОЛЕРАНТНОСТЬ определяется следующим образом: ценность и социальная норма гражданского общества, проявляющаяся в праве всех индивидов гражданского общества быть различными, обеспечении устойчивой гармонии между различными конфессиями, политическими, этническими и другими социальными группами, уважении к разнообразию различных мировых культур, цивилизаций и народов, готовности к пониманию и сотрудничеству с людьми, различающимися по внешности, языку, убеждениям, обычаям и верованиям.</vt:lpstr>
      <vt:lpstr>Презентация PowerPoint</vt:lpstr>
      <vt:lpstr>Презентация PowerPoint</vt:lpstr>
      <vt:lpstr>Понятия, находящиеся в дихотомии с «толерантностью»:</vt:lpstr>
      <vt:lpstr>АНТИМИГРАНТСКИЕ НАСТРОЕНИЯ БАЗИРУЮТСЯ НА СЛЕДУЮЩИХ АРГУМЕНТАХ:</vt:lpstr>
      <vt:lpstr>Презентация PowerPoint</vt:lpstr>
      <vt:lpstr>ЭКСТРЕМИЗМ</vt:lpstr>
      <vt:lpstr>СКИНХЕДЫ</vt:lpstr>
      <vt:lpstr>СКИНХЕДЫ</vt:lpstr>
      <vt:lpstr>МИР РАЗНООБРАЗЕН и требует толерантного отношения друг к другу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Super</dc:creator>
  <cp:lastModifiedBy>Admin</cp:lastModifiedBy>
  <cp:revision>14</cp:revision>
  <dcterms:created xsi:type="dcterms:W3CDTF">2011-06-08T06:25:50Z</dcterms:created>
  <dcterms:modified xsi:type="dcterms:W3CDTF">2019-04-08T12:07:59Z</dcterms:modified>
</cp:coreProperties>
</file>