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4" autoAdjust="0"/>
    <p:restoredTop sz="94667" autoAdjust="0"/>
  </p:normalViewPr>
  <p:slideViewPr>
    <p:cSldViewPr>
      <p:cViewPr varScale="1">
        <p:scale>
          <a:sx n="64" d="100"/>
          <a:sy n="64" d="100"/>
        </p:scale>
        <p:origin x="15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332656"/>
            <a:ext cx="734481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Алгоритм подготовки к ОГЭ по географии.</a:t>
            </a:r>
            <a:br>
              <a:rPr lang="ru-RU" sz="5400" b="1" dirty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5400" b="1" dirty="0">
                <a:ln w="12700">
                  <a:solidFill>
                    <a:schemeClr val="tx2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Из опыта работы.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71B92B82-0DB2-493A-A27D-7CBB3831A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740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172400" cy="1084982"/>
          </a:xfrm>
        </p:spPr>
        <p:txBody>
          <a:bodyPr>
            <a:noAutofit/>
          </a:bodyPr>
          <a:lstStyle/>
          <a:p>
            <a:r>
              <a:rPr lang="ru-RU" sz="2400" u="sng" dirty="0">
                <a:solidFill>
                  <a:schemeClr val="tx2"/>
                </a:solidFill>
              </a:rPr>
              <a:t>Предлагаю вашему вниманию некоторый </a:t>
            </a:r>
            <a:r>
              <a:rPr lang="ru-RU" sz="2400" b="1" u="sng" dirty="0">
                <a:solidFill>
                  <a:schemeClr val="tx2"/>
                </a:solidFill>
              </a:rPr>
              <a:t>собственный опыт использования педагогических приемов</a:t>
            </a:r>
            <a:r>
              <a:rPr lang="ru-RU" sz="2400" u="sng" dirty="0">
                <a:solidFill>
                  <a:schemeClr val="tx2"/>
                </a:solidFill>
              </a:rPr>
              <a:t>, применяемых с учетом типичных ошибок учащихся в экзаменационных работах.</a:t>
            </a:r>
            <a:br>
              <a:rPr lang="ru-RU" sz="2400" u="sng" dirty="0">
                <a:solidFill>
                  <a:schemeClr val="tx2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550959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1)</a:t>
            </a:r>
            <a:r>
              <a:rPr lang="ru-RU" dirty="0"/>
              <a:t> </a:t>
            </a:r>
            <a:r>
              <a:rPr lang="ru-RU" b="1" dirty="0"/>
              <a:t>В заданиях с развёрнутым ответом</a:t>
            </a:r>
            <a:r>
              <a:rPr lang="ru-RU" dirty="0"/>
              <a:t>  выпускники часто допускают ошибки в </a:t>
            </a:r>
            <a:r>
              <a:rPr lang="ru-RU" b="1" u="sng" dirty="0"/>
              <a:t>операциях с понятиями</a:t>
            </a:r>
            <a:r>
              <a:rPr lang="ru-RU" u="sng" dirty="0"/>
              <a:t>: </a:t>
            </a:r>
            <a:r>
              <a:rPr lang="ru-RU" dirty="0"/>
              <a:t>неоправданное расширение или сужение значения рассматриваемого понятия, подмена понятий, Поэтому считаю очень важным вести работу </a:t>
            </a:r>
            <a:r>
              <a:rPr lang="ru-RU" b="1" dirty="0"/>
              <a:t>по формированию ведущих понятий</a:t>
            </a:r>
            <a:r>
              <a:rPr lang="ru-RU" dirty="0"/>
              <a:t> курса. Для этого, начиная с младших классов, учащиеся в тетрадях ведут </a:t>
            </a:r>
            <a:r>
              <a:rPr lang="ru-RU" i="1" dirty="0"/>
              <a:t> географические  словари терминов</a:t>
            </a:r>
            <a:r>
              <a:rPr lang="ru-RU" dirty="0"/>
              <a:t>, по которым можно проводить регулярные письменные контрольные работы и устные опросы на каждом уроке в качестве дополнительных заданий при ответе у доски, зачета по каждому разделу. Так происходит закрепление понятийного минимума как отдельным учеником, так и класса в целом.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986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60648"/>
            <a:ext cx="8106104" cy="633670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Примерный список понятий по темам:</a:t>
            </a:r>
            <a:endParaRPr lang="ru-RU" dirty="0">
              <a:solidFill>
                <a:schemeClr val="tx2"/>
              </a:solidFill>
            </a:endParaRPr>
          </a:p>
          <a:p>
            <a:r>
              <a:rPr lang="ru-RU" b="1" i="1" dirty="0">
                <a:solidFill>
                  <a:schemeClr val="tx2"/>
                </a:solidFill>
              </a:rPr>
              <a:t>Тема «Карты. Чтение карт»:</a:t>
            </a:r>
            <a:r>
              <a:rPr lang="ru-RU" dirty="0">
                <a:solidFill>
                  <a:schemeClr val="tx2"/>
                </a:solidFill>
              </a:rPr>
              <a:t> абсолютная высота, относительная высота, горизонталь, условные топографические знаки, карта, план местности, масштаб, шкала глубин и высот, отметка высоты и глубины.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«Географические координаты»:</a:t>
            </a:r>
            <a:r>
              <a:rPr lang="ru-RU" dirty="0">
                <a:solidFill>
                  <a:schemeClr val="tx2"/>
                </a:solidFill>
              </a:rPr>
              <a:t> географическая широта, географическая долгота, параллель, меридиан, нулевой меридиан,  экватор, полюса земли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«Климат»:</a:t>
            </a:r>
            <a:r>
              <a:rPr lang="ru-RU" dirty="0">
                <a:solidFill>
                  <a:schemeClr val="tx2"/>
                </a:solidFill>
              </a:rPr>
              <a:t> солнечная радиация, прямая, рассеянная, суммарная, амплитуда температур, средняя температура, ветер, циклон, антициклон, атмосферное давление, </a:t>
            </a:r>
            <a:r>
              <a:rPr lang="ru-RU" dirty="0" err="1">
                <a:solidFill>
                  <a:schemeClr val="tx2"/>
                </a:solidFill>
              </a:rPr>
              <a:t>метеоприборы</a:t>
            </a:r>
            <a:r>
              <a:rPr lang="ru-RU" dirty="0">
                <a:solidFill>
                  <a:schemeClr val="tx2"/>
                </a:solidFill>
              </a:rPr>
              <a:t> и единицы измерения температуры, давления, влажности, силы и направления ветра и др.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«Мировой океан</a:t>
            </a:r>
            <a:r>
              <a:rPr lang="ru-RU" dirty="0">
                <a:solidFill>
                  <a:schemeClr val="tx2"/>
                </a:solidFill>
              </a:rPr>
              <a:t>»: океан, море, внутренне море, окраинное море, остров, полуостров, залив, пролив, течение, котловина.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«Внутренние воды»:</a:t>
            </a:r>
            <a:r>
              <a:rPr lang="ru-RU" dirty="0">
                <a:solidFill>
                  <a:schemeClr val="tx2"/>
                </a:solidFill>
              </a:rPr>
              <a:t> река, левый и правый приток, устье, исток, дельта, эстуарий, водосборный бассейн, водораздел, подземные воды, 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«Население</a:t>
            </a:r>
            <a:r>
              <a:rPr lang="ru-RU" dirty="0">
                <a:solidFill>
                  <a:schemeClr val="tx2"/>
                </a:solidFill>
              </a:rPr>
              <a:t>»: миграция, эмиграция, реэмиграция, урбанизация, городская агломерация, плотность населения, город,  трудовая миграция, 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Тема «Рельеф»:</a:t>
            </a:r>
            <a:r>
              <a:rPr lang="ru-RU" dirty="0">
                <a:solidFill>
                  <a:schemeClr val="tx2"/>
                </a:solidFill>
              </a:rPr>
              <a:t> горы, хребты, горная страна,  равнина, низменность, плоскогорье,  возвышенность.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0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60648"/>
            <a:ext cx="7962088" cy="659735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2)</a:t>
            </a:r>
            <a:r>
              <a:rPr lang="ru-RU" dirty="0">
                <a:solidFill>
                  <a:schemeClr val="tx2"/>
                </a:solidFill>
              </a:rPr>
              <a:t> Анализ результатов проведения ОГЭ показал, что по-прежнему высок уровень </a:t>
            </a:r>
            <a:r>
              <a:rPr lang="ru-RU" b="1" dirty="0">
                <a:solidFill>
                  <a:schemeClr val="tx2"/>
                </a:solidFill>
              </a:rPr>
              <a:t>невыполнения</a:t>
            </a:r>
            <a:r>
              <a:rPr lang="ru-RU" dirty="0">
                <a:solidFill>
                  <a:schemeClr val="tx2"/>
                </a:solidFill>
              </a:rPr>
              <a:t> заданий на осознанное чтение текста, предполагающих умение, систематизировать и интерпретацию географическую  информацию по определенной теме из текстов (экономических, публицистических экологических, политических, социальных, географических). </a:t>
            </a:r>
          </a:p>
          <a:p>
            <a:r>
              <a:rPr lang="ru-RU" dirty="0">
                <a:solidFill>
                  <a:schemeClr val="tx2"/>
                </a:solidFill>
              </a:rPr>
              <a:t>Поэтому важнейшим моментом подготовки к ЕГЭ и ОГЭ является работа над пониманием учащимися формулировки вопроса и умением отвечать строго на поставленный вопрос.</a:t>
            </a:r>
          </a:p>
          <a:p>
            <a:r>
              <a:rPr lang="ru-RU" dirty="0">
                <a:solidFill>
                  <a:schemeClr val="tx2"/>
                </a:solidFill>
              </a:rPr>
              <a:t>3) В экзаменационной работе ГИА трудным</a:t>
            </a:r>
            <a:r>
              <a:rPr lang="ru-RU" b="1" dirty="0">
                <a:solidFill>
                  <a:schemeClr val="tx2"/>
                </a:solidFill>
              </a:rPr>
              <a:t> </a:t>
            </a:r>
            <a:r>
              <a:rPr lang="ru-RU" dirty="0">
                <a:solidFill>
                  <a:schemeClr val="tx2"/>
                </a:solidFill>
              </a:rPr>
              <a:t>для выполнения оказалось для учащихся </a:t>
            </a:r>
            <a:r>
              <a:rPr lang="ru-RU" u="sng" dirty="0">
                <a:solidFill>
                  <a:schemeClr val="tx2"/>
                </a:solidFill>
              </a:rPr>
              <a:t>задание 15</a:t>
            </a:r>
            <a:r>
              <a:rPr lang="ru-RU" dirty="0">
                <a:solidFill>
                  <a:schemeClr val="tx2"/>
                </a:solidFill>
              </a:rPr>
              <a:t>, в котором необходимо прочитать фрагмент текста и объяснить причины каких-либо географических явлений: землетрясений, вулканизма, оползней, образования болот и др. Умение ответить на вопрос базируется, конечно, на знании теоретического материала за курс географии, но забывается. Поэтому на уроках, изучая тему, записываются шаблоны ответов на наиболее часто встречающиеся вопросы, а на консультациях учащиеся сдают эти шаблоны в виде зачета. Шаблоны ответов учитель может составить сам или воспользоваться ресурсом Сдам ГИА.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48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Примеры шаблонов (взяты на сайте Сдам ГИА)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24744"/>
            <a:ext cx="8244408" cy="6192688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solidFill>
                  <a:schemeClr val="tx2"/>
                </a:solidFill>
              </a:rPr>
              <a:t>1.На­ли­чие мно­го­лет­ней мерз­ло­ты в окрест­но­стях Ма­га­да­на объ­яс­ня­ет­ся тем, что сред­няя го­до­вая тем­пе­ра­ту­ра воз­ду­ха в этом го­ро­де отрицательная. ИЛИ низкими тем­пе­ра­ту­ра­ми воз­ду­ха в зим­ний пе­ри­од и боль­шой про­дол­жи­тель­но­стью зимы. </a:t>
            </a:r>
          </a:p>
          <a:p>
            <a:pPr marL="82296" indent="0">
              <a:buNone/>
            </a:pPr>
            <a:r>
              <a:rPr lang="ru-RU" dirty="0">
                <a:solidFill>
                  <a:schemeClr val="tx2"/>
                </a:solidFill>
              </a:rPr>
              <a:t>      Примеры ответов: • В Ма­га­да­не зимы хо­лод­ные и длинные. • Среднегодовая                         тем­пе­ра­ту­ра воз­ду­ха в Ма­га­да­не ниже нуля, и мерз­ло­та не успе­ва­ет растаять.</a:t>
            </a:r>
          </a:p>
          <a:p>
            <a:r>
              <a:rPr lang="ru-RU" dirty="0">
                <a:solidFill>
                  <a:schemeClr val="tx2"/>
                </a:solidFill>
              </a:rPr>
              <a:t>2. Ча­стые зем­ле­тря­се­ния объ­яс­ня­ют­ся по­ло­же­ни­ем тер­ри­то­рии на гра­ни­це ли­то­сфер­ных плит.</a:t>
            </a:r>
          </a:p>
          <a:p>
            <a:pPr marL="82296" indent="0">
              <a:buNone/>
            </a:pPr>
            <a:r>
              <a:rPr lang="ru-RU" dirty="0">
                <a:solidFill>
                  <a:schemeClr val="tx2"/>
                </a:solidFill>
              </a:rPr>
              <a:t>      Примеры ответов: - Чили на­хо­дит­ся в зоне кон­так­та ли­то­сфер­ных плит. - Здесь про­ис­хо­дит столк­но­ве­ние двух ли­то­сфер­ных плит.</a:t>
            </a:r>
          </a:p>
          <a:p>
            <a:r>
              <a:rPr lang="ru-RU" dirty="0">
                <a:solidFill>
                  <a:schemeClr val="tx2"/>
                </a:solidFill>
              </a:rPr>
              <a:t>3. Сезон до­ждей в Южной Азии на­чи­на­ет­ся в июле и про­дол­жа­ет­ся до се­ре­ди­ны осени. В это время дуют муссоны, при­но­ся­щие много осадков. Индия на­хо­дит­ся в суб­эк­ва­то­ри­аль­ном поясе, в нём дожди идут летом, по­то­му что ма­те­рик силь­но прогревается, там об­ра­зу­ет­ся об­ласть низ­ко­го дав­ле­ния и с оке­а­на дуют влаж­ные воз­душ­ные массы.</a:t>
            </a:r>
          </a:p>
          <a:p>
            <a:r>
              <a:rPr lang="ru-RU" dirty="0">
                <a:solidFill>
                  <a:schemeClr val="tx2"/>
                </a:solidFill>
              </a:rPr>
              <a:t>4. Псков­ская об­ласть рас­по­ло­же­на в зоне из­бы­точ­но­го увлаж­не­ния. Осад­ков вы­па­да­ет более 700 мм, ис­па­ря­е­мость около 600 мм. Ко­эф­фи­ци­ент увлаж­не­ния боль­ше еди­ни­цы, что при­во­дит к на­коп­ле­нию из­лиш­ков влаги.</a:t>
            </a:r>
          </a:p>
          <a:p>
            <a:r>
              <a:rPr lang="ru-RU" dirty="0">
                <a:solidFill>
                  <a:schemeClr val="tx2"/>
                </a:solidFill>
              </a:rPr>
              <a:t>ИЛИ  В ре­лье­фе Псков­ско-Чуд­ская приозёрная низ­мен­ность пред­став­ле­на низ­мен­ной рав­ни­ной с ма­лы­ми пе­ре­па­да­ми высот, а, зна­чит, мал общий уклон рек, что не спо­соб­ству­ет вы­во­ду из­лиш­ков воды за пре­де­лы об­ла­сти.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670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640871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4.</a:t>
            </a:r>
            <a:r>
              <a:rPr lang="ru-RU" dirty="0">
                <a:solidFill>
                  <a:schemeClr val="tx2"/>
                </a:solidFill>
              </a:rPr>
              <a:t> Задание ГИА номер 20   требует  умений читать карту местности, работать с масштабом карты, определять экспозицию склона и пр. Следует иметь в виду, что такой вид работы сегодня учащиеся выполняют в 5  и 6 классах, причем не так масштабно, как это спрашивается на ГИА. Поэтому задание требует не только дополнительной работы на уроках в 5 классе, но и  на консультациях в 9 классе. Этот блок знаний важен, так как на основе плана местности  в ОГЭ четыре задания.</a:t>
            </a:r>
          </a:p>
          <a:p>
            <a:r>
              <a:rPr lang="ru-RU" dirty="0">
                <a:solidFill>
                  <a:schemeClr val="tx2"/>
                </a:solidFill>
              </a:rPr>
              <a:t>При анализе работ учащихся над планами местности в младших классах    типичные недостатки каждого ученика при помощи диагностических карт. Познакомив учащихся с этими недостатками, направить самостоятельную работу учеников по определению правильного способа деятельности.</a:t>
            </a:r>
          </a:p>
          <a:p>
            <a:r>
              <a:rPr lang="ru-RU" dirty="0">
                <a:solidFill>
                  <a:schemeClr val="tx2"/>
                </a:solidFill>
              </a:rPr>
              <a:t>5. Самое сложное для учащихся – задание 23, когда ученики должны определить факторы размещения различных отраслей промышленности и сельского хозяйства. 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311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884368" cy="93610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effectLst/>
              </a:rPr>
              <a:t>ЧТО НУЖНО ПОМНИТЬ УЧИТЕЛЮ ПРИ ПОДГОТОВКЕ УЧЕНИКОВ К ИТОГОВОЙ АТТЕСТАЦИИ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52215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solidFill>
                  <a:schemeClr val="tx2"/>
                </a:solidFill>
              </a:rPr>
              <a:t>Для успешного выполнения заданий ОГЭ нужна </a:t>
            </a:r>
            <a:r>
              <a:rPr lang="ru-RU" b="1" dirty="0">
                <a:solidFill>
                  <a:schemeClr val="tx2"/>
                </a:solidFill>
              </a:rPr>
              <a:t>постоянная тренировка</a:t>
            </a:r>
            <a:r>
              <a:rPr lang="ru-RU" dirty="0">
                <a:solidFill>
                  <a:schemeClr val="tx2"/>
                </a:solidFill>
              </a:rPr>
              <a:t> в решении этих заданий. Чем больше учащиеся </a:t>
            </a:r>
            <a:r>
              <a:rPr lang="ru-RU" dirty="0" err="1">
                <a:solidFill>
                  <a:schemeClr val="tx2"/>
                </a:solidFill>
              </a:rPr>
              <a:t>прорешают</a:t>
            </a:r>
            <a:r>
              <a:rPr lang="ru-RU" dirty="0">
                <a:solidFill>
                  <a:schemeClr val="tx2"/>
                </a:solidFill>
              </a:rPr>
              <a:t> экзаменационных заданий прошлых лет, тестов из всевозможных учебных пособий, заданий, придуманных самим учителем, тем больше у них будет опыта, и тем меньше возможных неприятных неожиданностей их будет ожидать во время экзамена.</a:t>
            </a:r>
          </a:p>
          <a:p>
            <a:pPr lvl="0"/>
            <a:r>
              <a:rPr lang="ru-RU" dirty="0">
                <a:solidFill>
                  <a:schemeClr val="tx2"/>
                </a:solidFill>
              </a:rPr>
              <a:t>Большое внимание должно быть уделено </a:t>
            </a:r>
            <a:r>
              <a:rPr lang="ru-RU" b="1" dirty="0">
                <a:solidFill>
                  <a:schemeClr val="tx2"/>
                </a:solidFill>
              </a:rPr>
              <a:t>разбору заданий</a:t>
            </a:r>
            <a:r>
              <a:rPr lang="ru-RU" dirty="0">
                <a:solidFill>
                  <a:schemeClr val="tx2"/>
                </a:solidFill>
              </a:rPr>
              <a:t>, вызвавших наибольшее затруднение.</a:t>
            </a:r>
          </a:p>
          <a:p>
            <a:pPr lvl="0"/>
            <a:r>
              <a:rPr lang="ru-RU" dirty="0">
                <a:solidFill>
                  <a:schemeClr val="tx2"/>
                </a:solidFill>
              </a:rPr>
              <a:t>В ходе изучения курса целесообразно усилить внимание к выработке широкого круга </a:t>
            </a:r>
            <a:r>
              <a:rPr lang="ru-RU" b="1" dirty="0">
                <a:solidFill>
                  <a:schemeClr val="tx2"/>
                </a:solidFill>
              </a:rPr>
              <a:t>обще учебных и предметных умений</a:t>
            </a:r>
            <a:r>
              <a:rPr lang="ru-RU" dirty="0">
                <a:solidFill>
                  <a:schemeClr val="tx2"/>
                </a:solidFill>
              </a:rPr>
              <a:t>. Практически </a:t>
            </a:r>
            <a:r>
              <a:rPr lang="ru-RU" b="1" dirty="0">
                <a:solidFill>
                  <a:schemeClr val="tx2"/>
                </a:solidFill>
              </a:rPr>
              <a:t>на каждом занятии</a:t>
            </a:r>
            <a:r>
              <a:rPr lang="ru-RU" dirty="0">
                <a:solidFill>
                  <a:schemeClr val="tx2"/>
                </a:solidFill>
              </a:rPr>
              <a:t> могут быть использованы задания по подготовке к экзамену.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04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90080" cy="6741368"/>
          </a:xfrm>
        </p:spPr>
        <p:txBody>
          <a:bodyPr>
            <a:normAutofit fontScale="85000" lnSpcReduction="20000"/>
          </a:bodyPr>
          <a:lstStyle/>
          <a:p>
            <a:pPr marL="82296" indent="0" algn="just">
              <a:buNone/>
            </a:pPr>
            <a:r>
              <a:rPr lang="ru-RU" dirty="0"/>
              <a:t>Концепция модернизации образования ставит перед образованием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цель</a:t>
            </a:r>
            <a:r>
              <a:rPr lang="ru-RU" dirty="0"/>
              <a:t> </a:t>
            </a:r>
          </a:p>
          <a:p>
            <a:pPr marL="82296" indent="0" algn="just">
              <a:buNone/>
            </a:pPr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«стать важнейшим фактором </a:t>
            </a:r>
            <a:r>
              <a:rPr lang="ru-RU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гуманизации</a:t>
            </a:r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общественно-экономических отношений, формирования новых жизненных установок личности».</a:t>
            </a:r>
          </a:p>
          <a:p>
            <a:pPr marL="82296" indent="0" algn="just">
              <a:buNone/>
            </a:pPr>
            <a:r>
              <a:rPr lang="ru-RU" dirty="0"/>
              <a:t> Развивающемуся обществу нужны современно образованные, нравственные, предприимчивые люди, которые могут самостоятельно принимать ответственные решения в ситуации выбора. Новый образовательный стандарт ориентирует учителя на достижение этой цели, определяет задачи, которые призваны решать школьные предметы – география. Учителю, с одной стороны, необходимо сохранить фундаментальность исторического образования, с другой – внедрять </a:t>
            </a:r>
            <a:r>
              <a:rPr lang="ru-RU" dirty="0" err="1"/>
              <a:t>компетентностный</a:t>
            </a:r>
            <a:r>
              <a:rPr lang="ru-RU" dirty="0"/>
              <a:t> подход в преподавании географии. Введение в школе  ОГЭ повышает требования к учителю географии.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43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728192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>
                <a:effectLst/>
              </a:rPr>
              <a:t>Подготовка выпускников к ОГЭ по географии должна осуществляться начиная с 6 класса поэтапно:</a:t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8172400" cy="5760640"/>
          </a:xfrm>
        </p:spPr>
        <p:txBody>
          <a:bodyPr>
            <a:normAutofit fontScale="92500" lnSpcReduction="10000"/>
          </a:bodyPr>
          <a:lstStyle/>
          <a:p>
            <a:r>
              <a:rPr lang="ru-RU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 этап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- работа с понятиями (терминами) на уроках: выделение ключевых слов-маркеров; подчеркивание; перевод из одной знаковой системы в другую.</a:t>
            </a:r>
          </a:p>
          <a:p>
            <a:r>
              <a:rPr lang="ru-RU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 этап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- работа с текстами: развитие навыков осознанного  прочтения текста; 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 этап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 работа в рабочих тетрадях со схемами, рисунками, таблицами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закрепление и самопроверка своих знаний.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 этап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- работа с тренажёрами, выполнение тестовых заданий, сформированных в соответствии с кодификатором ОГЭ, работа по формированию умений выполнения чертежей и расчетов.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 этап - внеклассная работа по предмету 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целях дальнейшего углубления, систематизации и классификации знаний (работа с интерактивными презентациями, проектная деятельность, применение игровых и развивающих критическое мышление технологий, работа с ИКТ технологиями  - создание развивающих заданий, тестов, кроссвордов, заданий по прочтению текста и пр.). 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9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tx2"/>
                </a:solidFill>
              </a:rPr>
              <a:t>Для реализации системы индивидуальных письменных заданий по географии хочется порекомендовать некоторые </a:t>
            </a:r>
            <a:r>
              <a:rPr lang="ru-RU" b="1" dirty="0">
                <a:solidFill>
                  <a:schemeClr val="tx2"/>
                </a:solidFill>
              </a:rPr>
              <a:t>общие условия</a:t>
            </a:r>
            <a:r>
              <a:rPr lang="ru-RU" dirty="0">
                <a:solidFill>
                  <a:schemeClr val="tx2"/>
                </a:solidFill>
              </a:rPr>
              <a:t>, обеспечивающие</a:t>
            </a:r>
            <a:r>
              <a:rPr lang="ru-RU" b="1" dirty="0">
                <a:solidFill>
                  <a:schemeClr val="tx2"/>
                </a:solidFill>
              </a:rPr>
              <a:t> эффективность </a:t>
            </a:r>
            <a:r>
              <a:rPr lang="ru-RU" b="1" u="sng" dirty="0">
                <a:solidFill>
                  <a:schemeClr val="tx2"/>
                </a:solidFill>
              </a:rPr>
              <a:t>индивидуальной практической работы</a:t>
            </a:r>
            <a:r>
              <a:rPr lang="ru-RU" b="1" dirty="0">
                <a:solidFill>
                  <a:schemeClr val="tx2"/>
                </a:solidFill>
              </a:rPr>
              <a:t> </a:t>
            </a:r>
            <a:r>
              <a:rPr lang="ru-RU" dirty="0">
                <a:solidFill>
                  <a:schemeClr val="tx2"/>
                </a:solidFill>
              </a:rPr>
              <a:t>как на уроке, так и дома.</a:t>
            </a:r>
          </a:p>
          <a:p>
            <a:pPr lvl="0" algn="just"/>
            <a:r>
              <a:rPr lang="ru-RU" b="1" dirty="0">
                <a:solidFill>
                  <a:schemeClr val="tx2"/>
                </a:solidFill>
              </a:rPr>
              <a:t>Индивидуальную практическую</a:t>
            </a:r>
            <a:r>
              <a:rPr lang="ru-RU" dirty="0">
                <a:solidFill>
                  <a:schemeClr val="tx2"/>
                </a:solidFill>
              </a:rPr>
              <a:t> работу </a:t>
            </a:r>
            <a:r>
              <a:rPr lang="ru-RU" b="1" dirty="0">
                <a:solidFill>
                  <a:schemeClr val="tx2"/>
                </a:solidFill>
              </a:rPr>
              <a:t>лучше выполнять письменно</a:t>
            </a:r>
            <a:r>
              <a:rPr lang="ru-RU" dirty="0">
                <a:solidFill>
                  <a:schemeClr val="tx2"/>
                </a:solidFill>
              </a:rPr>
              <a:t>, особенно в старших классах – это способствует развитию письменной речи и готовит к новому формату экзаменов.</a:t>
            </a:r>
          </a:p>
          <a:p>
            <a:pPr lvl="0" algn="just"/>
            <a:r>
              <a:rPr lang="ru-RU" dirty="0">
                <a:solidFill>
                  <a:schemeClr val="tx2"/>
                </a:solidFill>
              </a:rPr>
              <a:t>Индивидуальная практическая работа наиболее целесообразна на уроках </a:t>
            </a:r>
            <a:r>
              <a:rPr lang="ru-RU" b="1" dirty="0">
                <a:solidFill>
                  <a:schemeClr val="tx2"/>
                </a:solidFill>
              </a:rPr>
              <a:t>закрепления и углубления нового</a:t>
            </a:r>
            <a:r>
              <a:rPr lang="ru-RU" dirty="0">
                <a:solidFill>
                  <a:schemeClr val="tx2"/>
                </a:solidFill>
              </a:rPr>
              <a:t> материала и </a:t>
            </a:r>
            <a:r>
              <a:rPr lang="ru-RU" b="1" dirty="0">
                <a:solidFill>
                  <a:schemeClr val="tx2"/>
                </a:solidFill>
              </a:rPr>
              <a:t>развития умений и навыков</a:t>
            </a:r>
            <a:r>
              <a:rPr lang="ru-RU" dirty="0">
                <a:solidFill>
                  <a:schemeClr val="tx2"/>
                </a:solidFill>
              </a:rPr>
              <a:t>, иногда – в качестве </a:t>
            </a:r>
            <a:r>
              <a:rPr lang="ru-RU" b="1" dirty="0">
                <a:solidFill>
                  <a:schemeClr val="tx2"/>
                </a:solidFill>
              </a:rPr>
              <a:t>домашнего задания </a:t>
            </a:r>
            <a:r>
              <a:rPr lang="ru-RU" dirty="0">
                <a:solidFill>
                  <a:schemeClr val="tx2"/>
                </a:solidFill>
              </a:rPr>
              <a:t>(конечно, объём домашней работы не должен быть слишком большим). При этом, кроме уже традиционных </a:t>
            </a:r>
            <a:r>
              <a:rPr lang="ru-RU" b="1" i="1" dirty="0">
                <a:solidFill>
                  <a:schemeClr val="tx2"/>
                </a:solidFill>
              </a:rPr>
              <a:t>заданий по составлению планов и таблиц, </a:t>
            </a:r>
            <a:r>
              <a:rPr lang="ru-RU" dirty="0">
                <a:solidFill>
                  <a:schemeClr val="tx2"/>
                </a:solidFill>
              </a:rPr>
              <a:t>хороший эффект дает</a:t>
            </a:r>
            <a:r>
              <a:rPr lang="ru-RU" b="1" i="1" dirty="0">
                <a:solidFill>
                  <a:schemeClr val="tx2"/>
                </a:solidFill>
              </a:rPr>
              <a:t> использование метода «незаконченных предложений»,</a:t>
            </a:r>
            <a:r>
              <a:rPr lang="ru-RU" dirty="0">
                <a:solidFill>
                  <a:schemeClr val="tx2"/>
                </a:solidFill>
              </a:rPr>
              <a:t> когда учащимся необходимо подобрать дополнительную недостающую информацию к уже имеющимся сведениям. Необходимо использовать </a:t>
            </a:r>
            <a:r>
              <a:rPr lang="ru-RU" b="1" dirty="0">
                <a:solidFill>
                  <a:schemeClr val="tx2"/>
                </a:solidFill>
              </a:rPr>
              <a:t>задания разных уровней сложности</a:t>
            </a:r>
            <a:r>
              <a:rPr lang="ru-RU" dirty="0">
                <a:solidFill>
                  <a:schemeClr val="tx2"/>
                </a:solidFill>
              </a:rPr>
              <a:t> 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769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605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Пример практической работы с картой и глобусом в  6 классе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8172400" cy="6264696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Каждому ученику выдаётся алгоритм «Шаг за шагом», который они могут использовать при выполнении заданий.</a:t>
            </a:r>
          </a:p>
          <a:p>
            <a:pPr marL="82296" indent="0">
              <a:buNone/>
            </a:pPr>
            <a:r>
              <a:rPr lang="ru-RU" b="1" dirty="0"/>
              <a:t>Работа по вариантам.</a:t>
            </a:r>
            <a:r>
              <a:rPr lang="ru-RU" dirty="0"/>
              <a:t> Дети получают таблицы, которые надо заполнить. Первые три ученика, выполнившие работу раньше, получают отметки.</a:t>
            </a:r>
          </a:p>
          <a:p>
            <a:pPr marL="82296" indent="0">
              <a:buNone/>
            </a:pPr>
            <a:r>
              <a:rPr lang="ru-RU" b="1" dirty="0"/>
              <a:t>Игра «Кто быстрее». </a:t>
            </a:r>
            <a:r>
              <a:rPr lang="ru-RU" dirty="0"/>
              <a:t>Учитель открывает постепенно слайды  с координатами, дети определяют объект. Первый, поднявший руку и ответивший правильно, получает очко. Выигрывает тот, кто наберёт максимальное число очков.</a:t>
            </a:r>
          </a:p>
          <a:p>
            <a:pPr marL="82296" indent="0">
              <a:buNone/>
            </a:pPr>
            <a:r>
              <a:rPr lang="ru-RU" dirty="0"/>
              <a:t>Задания:</a:t>
            </a:r>
          </a:p>
          <a:p>
            <a:pPr marL="82296" indent="0">
              <a:buNone/>
            </a:pPr>
            <a:r>
              <a:rPr lang="ru-RU" dirty="0"/>
              <a:t>36 </a:t>
            </a:r>
            <a:r>
              <a:rPr lang="ru-RU" dirty="0" err="1"/>
              <a:t>ю.ш</a:t>
            </a:r>
            <a:r>
              <a:rPr lang="ru-RU" dirty="0"/>
              <a:t>.; 150 </a:t>
            </a:r>
            <a:r>
              <a:rPr lang="ru-RU" dirty="0" err="1"/>
              <a:t>в.д</a:t>
            </a:r>
            <a:r>
              <a:rPr lang="ru-RU" dirty="0"/>
              <a:t>. – </a:t>
            </a:r>
            <a:r>
              <a:rPr lang="ru-RU" i="1" dirty="0"/>
              <a:t>(г. Косцюшко)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56 </a:t>
            </a:r>
            <a:r>
              <a:rPr lang="ru-RU" dirty="0" err="1"/>
              <a:t>с.ш</a:t>
            </a:r>
            <a:r>
              <a:rPr lang="ru-RU" dirty="0"/>
              <a:t>.; 38 </a:t>
            </a:r>
            <a:r>
              <a:rPr lang="ru-RU" dirty="0" err="1"/>
              <a:t>в.д</a:t>
            </a:r>
            <a:r>
              <a:rPr lang="ru-RU" dirty="0"/>
              <a:t>. – </a:t>
            </a:r>
            <a:r>
              <a:rPr lang="ru-RU" i="1" dirty="0"/>
              <a:t>(г. Москва)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38 с.ш.;15 </a:t>
            </a:r>
            <a:r>
              <a:rPr lang="ru-RU" dirty="0" err="1"/>
              <a:t>в.д</a:t>
            </a:r>
            <a:r>
              <a:rPr lang="ru-RU" dirty="0"/>
              <a:t>. – </a:t>
            </a:r>
            <a:r>
              <a:rPr lang="ru-RU" i="1" dirty="0"/>
              <a:t>(</a:t>
            </a:r>
            <a:r>
              <a:rPr lang="ru-RU" i="1" dirty="0" err="1"/>
              <a:t>влк</a:t>
            </a:r>
            <a:r>
              <a:rPr lang="ru-RU" i="1" dirty="0"/>
              <a:t>. Этна)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1 </a:t>
            </a:r>
            <a:r>
              <a:rPr lang="ru-RU" dirty="0" err="1"/>
              <a:t>ю.ш</a:t>
            </a:r>
            <a:r>
              <a:rPr lang="ru-RU" dirty="0"/>
              <a:t>.; 91 </a:t>
            </a:r>
            <a:r>
              <a:rPr lang="ru-RU" dirty="0" err="1"/>
              <a:t>з.д</a:t>
            </a:r>
            <a:r>
              <a:rPr lang="ru-RU" dirty="0"/>
              <a:t>. – </a:t>
            </a:r>
            <a:r>
              <a:rPr lang="ru-RU" i="1" dirty="0"/>
              <a:t>(о. </a:t>
            </a:r>
            <a:r>
              <a:rPr lang="ru-RU" i="1" dirty="0" err="1"/>
              <a:t>Галаппагос</a:t>
            </a:r>
            <a:r>
              <a:rPr lang="ru-RU" i="1" dirty="0"/>
              <a:t>)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18 </a:t>
            </a:r>
            <a:r>
              <a:rPr lang="ru-RU" dirty="0" err="1"/>
              <a:t>ю.ш</a:t>
            </a:r>
            <a:r>
              <a:rPr lang="ru-RU" dirty="0"/>
              <a:t>.; 178 </a:t>
            </a:r>
            <a:r>
              <a:rPr lang="ru-RU" dirty="0" err="1"/>
              <a:t>в.д</a:t>
            </a:r>
            <a:r>
              <a:rPr lang="ru-RU" dirty="0"/>
              <a:t>. – </a:t>
            </a:r>
            <a:r>
              <a:rPr lang="ru-RU" i="1" dirty="0"/>
              <a:t>(о. Фиджи)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23 </a:t>
            </a:r>
            <a:r>
              <a:rPr lang="ru-RU" dirty="0" err="1"/>
              <a:t>ю.ш</a:t>
            </a:r>
            <a:r>
              <a:rPr lang="ru-RU" dirty="0"/>
              <a:t>.; 44 </a:t>
            </a:r>
            <a:r>
              <a:rPr lang="ru-RU" dirty="0" err="1"/>
              <a:t>з.д</a:t>
            </a:r>
            <a:r>
              <a:rPr lang="ru-RU" dirty="0"/>
              <a:t>. – </a:t>
            </a:r>
            <a:r>
              <a:rPr lang="ru-RU" i="1" dirty="0"/>
              <a:t>(г. Рио-де-Жанейро)</a:t>
            </a:r>
            <a:endParaRPr lang="ru-RU" dirty="0"/>
          </a:p>
          <a:p>
            <a:pPr marL="82296" indent="0">
              <a:buNone/>
            </a:pPr>
            <a:r>
              <a:rPr lang="ru-RU" b="1" dirty="0"/>
              <a:t> Работа с глобусом</a:t>
            </a:r>
            <a:r>
              <a:rPr lang="ru-RU" dirty="0"/>
              <a:t>. </a:t>
            </a:r>
          </a:p>
          <a:p>
            <a:pPr marL="82296" indent="0">
              <a:buNone/>
            </a:pPr>
            <a:r>
              <a:rPr lang="ru-RU" u="sng" dirty="0"/>
              <a:t>Учитель</a:t>
            </a:r>
            <a:r>
              <a:rPr lang="ru-RU" dirty="0"/>
              <a:t>: Используя глобус, выполним задания.</a:t>
            </a:r>
          </a:p>
          <a:p>
            <a:pPr marL="82296" indent="0">
              <a:buNone/>
            </a:pPr>
            <a:r>
              <a:rPr lang="ru-RU" dirty="0"/>
              <a:t>1) 10 января 1821 года русская экспедиция на судах «Восток» и «Мирный» открыла остров. Его координаты: 69° </a:t>
            </a:r>
            <a:r>
              <a:rPr lang="ru-RU" dirty="0" err="1"/>
              <a:t>ю.ш</a:t>
            </a:r>
            <a:r>
              <a:rPr lang="ru-RU" dirty="0"/>
              <a:t>. и 91°з.д. Что это за остров</a:t>
            </a:r>
            <a:br>
              <a:rPr lang="ru-RU" dirty="0"/>
            </a:br>
            <a:r>
              <a:rPr lang="ru-RU" u="sng" dirty="0"/>
              <a:t>Учащиеся определяют</a:t>
            </a:r>
            <a:r>
              <a:rPr lang="ru-RU" dirty="0"/>
              <a:t>, что это остров Петра I.</a:t>
            </a:r>
          </a:p>
          <a:p>
            <a:pPr marL="82296" indent="0">
              <a:buNone/>
            </a:pPr>
            <a:r>
              <a:rPr lang="ru-RU" dirty="0"/>
              <a:t>2) Шхуна «Пилигрим» (</a:t>
            </a:r>
            <a:r>
              <a:rPr lang="ru-RU" dirty="0" err="1"/>
              <a:t>Ж.Верн</a:t>
            </a:r>
            <a:r>
              <a:rPr lang="ru-RU" dirty="0"/>
              <a:t> «Пятнадцатилетний капитан») находилась на 44° </a:t>
            </a:r>
            <a:r>
              <a:rPr lang="ru-RU" dirty="0" err="1"/>
              <a:t>ю.ш</a:t>
            </a:r>
            <a:r>
              <a:rPr lang="ru-RU" dirty="0"/>
              <a:t>. и 165° долготы к западу или востоку от линии Гринвича. В каком океане?</a:t>
            </a:r>
          </a:p>
          <a:p>
            <a:pPr marL="82296" indent="0">
              <a:buNone/>
            </a:pPr>
            <a:r>
              <a:rPr lang="ru-RU" u="sng" dirty="0"/>
              <a:t>Учащиеся определяют</a:t>
            </a:r>
            <a:r>
              <a:rPr lang="ru-RU" dirty="0"/>
              <a:t>, что шхуна находилась в точке с координатами 44° </a:t>
            </a:r>
            <a:r>
              <a:rPr lang="ru-RU" dirty="0" err="1"/>
              <a:t>ю.ш</a:t>
            </a:r>
            <a:r>
              <a:rPr lang="ru-RU" dirty="0"/>
              <a:t>. и 165°з.д. в Тихом океане (т.к. 44° </a:t>
            </a:r>
            <a:r>
              <a:rPr lang="ru-RU" dirty="0" err="1"/>
              <a:t>ю.ш</a:t>
            </a:r>
            <a:r>
              <a:rPr lang="ru-RU" dirty="0"/>
              <a:t>. и 165° </a:t>
            </a:r>
            <a:r>
              <a:rPr lang="ru-RU" dirty="0" err="1"/>
              <a:t>в.д</a:t>
            </a:r>
            <a:r>
              <a:rPr lang="ru-RU" dirty="0"/>
              <a:t>. находятся острова Новая Зеландия)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506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512168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Пример практической работы с картой в  7 классе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661248"/>
          </a:xfrm>
        </p:spPr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endParaRPr lang="ru-RU" b="1" dirty="0"/>
          </a:p>
          <a:p>
            <a:pPr marL="82296" indent="0">
              <a:buNone/>
            </a:pPr>
            <a:endParaRPr lang="ru-RU" b="1" dirty="0"/>
          </a:p>
          <a:p>
            <a:pPr marL="82296" indent="0">
              <a:buNone/>
            </a:pPr>
            <a:r>
              <a:rPr lang="ru-RU" b="1" dirty="0"/>
              <a:t>Определение по карте направле­ний передвижения литосферных плит и предположение размещения материков и океанов через миллионы лет</a:t>
            </a:r>
            <a:endParaRPr lang="ru-RU" dirty="0"/>
          </a:p>
          <a:p>
            <a:pPr marL="82296" indent="0">
              <a:buNone/>
            </a:pPr>
            <a:r>
              <a:rPr lang="ru-RU" b="1" dirty="0"/>
              <a:t>Цель работы:</a:t>
            </a:r>
          </a:p>
          <a:p>
            <a:pPr marL="82296" indent="0">
              <a:buNone/>
            </a:pPr>
            <a:r>
              <a:rPr lang="ru-RU" b="1" dirty="0"/>
              <a:t>1.</a:t>
            </a:r>
            <a:r>
              <a:rPr lang="ru-RU" dirty="0"/>
              <a:t>Закрепить знания основных положений теории литосферных плит;</a:t>
            </a:r>
          </a:p>
          <a:p>
            <a:pPr marL="82296" indent="0">
              <a:buNone/>
            </a:pPr>
            <a:r>
              <a:rPr lang="ru-RU" b="1" dirty="0"/>
              <a:t>2.</a:t>
            </a:r>
            <a:r>
              <a:rPr lang="ru-RU" dirty="0"/>
              <a:t>Научиться читать карту «строение земной кары» и прогнозировать по карте изменения очертаний материков и океанов в отдаленном будущем.</a:t>
            </a:r>
          </a:p>
          <a:p>
            <a:pPr marL="82296" indent="0">
              <a:buNone/>
            </a:pPr>
            <a:r>
              <a:rPr lang="ru-RU" b="1" dirty="0"/>
              <a:t>Ход работы:</a:t>
            </a:r>
            <a:endParaRPr lang="ru-RU" dirty="0"/>
          </a:p>
          <a:p>
            <a:pPr marL="82296" indent="0">
              <a:buNone/>
            </a:pPr>
            <a:r>
              <a:rPr lang="ru-RU" b="1" dirty="0"/>
              <a:t>Задание 1.</a:t>
            </a:r>
            <a:r>
              <a:rPr lang="ru-RU" dirty="0"/>
              <a:t>Найдите на карте «строение земной кары» в атласе крупнейшие литосферные плиты.</a:t>
            </a:r>
          </a:p>
          <a:p>
            <a:pPr marL="82296" indent="0">
              <a:buNone/>
            </a:pPr>
            <a:r>
              <a:rPr lang="ru-RU" b="1" dirty="0"/>
              <a:t>Задание 2.</a:t>
            </a:r>
            <a:r>
              <a:rPr lang="ru-RU" dirty="0"/>
              <a:t>Обозначьте на контурной карте крупнейшие литосферные плиты, укажите направление и скорость их движения. Обозначьте древние платформы и области современного горообразования.</a:t>
            </a:r>
          </a:p>
          <a:p>
            <a:pPr marL="82296" indent="0">
              <a:buNone/>
            </a:pPr>
            <a:r>
              <a:rPr lang="ru-RU" b="1" dirty="0"/>
              <a:t>Задание 3.</a:t>
            </a:r>
            <a:r>
              <a:rPr lang="ru-RU" dirty="0"/>
              <a:t>Учение о литосферных плитах дает возможность заглянуть в будущее Земли. На основе теории литосферных плит представьте модель поверхности Земли в будущем: предположите, как будут размещаться материки и океаны через миллионы лет. Краткий ответ по третьему вопросу запишите в тетрадь, можно составить рисунок.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264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>Пример практической работы с картой в  8 классе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00808"/>
            <a:ext cx="8352928" cy="5157192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ru-RU" dirty="0"/>
              <a:t>Определение по синоптической  карте особенностей погоды, для различных  пунктов. Составление прогноза погоды.</a:t>
            </a:r>
          </a:p>
          <a:p>
            <a:pPr marL="82296" indent="0">
              <a:buNone/>
            </a:pPr>
            <a:r>
              <a:rPr lang="ru-RU" dirty="0"/>
              <a:t>Цель:  Научиться составлять прогноз погоды, используя различные источники географической информации.   </a:t>
            </a:r>
          </a:p>
          <a:p>
            <a:pPr marL="82296" indent="0">
              <a:buNone/>
            </a:pPr>
            <a:r>
              <a:rPr lang="ru-RU" dirty="0"/>
              <a:t>Оборудование: синоптическая карта, диаграммы погоды.</a:t>
            </a:r>
          </a:p>
          <a:p>
            <a:pPr marL="82296" indent="0">
              <a:buNone/>
            </a:pPr>
            <a:r>
              <a:rPr lang="ru-RU" dirty="0"/>
              <a:t>!  Погода – состояние тропосферы в данном месте за определенный промежуток </a:t>
            </a:r>
          </a:p>
          <a:p>
            <a:pPr marL="82296" indent="0">
              <a:buNone/>
            </a:pPr>
            <a:r>
              <a:rPr lang="ru-RU" dirty="0"/>
              <a:t>   времени.</a:t>
            </a:r>
          </a:p>
          <a:p>
            <a:pPr marL="82296" indent="0">
              <a:buNone/>
            </a:pPr>
            <a:r>
              <a:rPr lang="ru-RU" dirty="0"/>
              <a:t>  Атмосферный фронт – своеобразные переходные зоны, разделяющие различные по  </a:t>
            </a:r>
          </a:p>
          <a:p>
            <a:pPr marL="82296" indent="0">
              <a:buNone/>
            </a:pPr>
            <a:r>
              <a:rPr lang="ru-RU" dirty="0"/>
              <a:t>   своим свойствам воздушные массы.</a:t>
            </a:r>
          </a:p>
          <a:p>
            <a:pPr marL="82296" indent="0">
              <a:buNone/>
            </a:pPr>
            <a:r>
              <a:rPr lang="ru-RU" dirty="0"/>
              <a:t>Задание 1. Определите состояние погоды по синоптической карте на территории Урала, Центральной части </a:t>
            </a:r>
            <a:r>
              <a:rPr lang="ru-RU" dirty="0" err="1"/>
              <a:t>Восточно</a:t>
            </a:r>
            <a:r>
              <a:rPr lang="ru-RU" dirty="0"/>
              <a:t> – Европейской равнине по плану:</a:t>
            </a:r>
          </a:p>
          <a:p>
            <a:pPr marL="82296" indent="0">
              <a:buNone/>
            </a:pPr>
            <a:r>
              <a:rPr lang="ru-RU" dirty="0"/>
              <a:t>1. Температура воздуха.</a:t>
            </a:r>
          </a:p>
          <a:p>
            <a:pPr marL="82296" indent="0">
              <a:buNone/>
            </a:pPr>
            <a:r>
              <a:rPr lang="ru-RU" dirty="0"/>
              <a:t>2. Направление и сила ветра.</a:t>
            </a:r>
          </a:p>
          <a:p>
            <a:pPr marL="82296" indent="0">
              <a:buNone/>
            </a:pPr>
            <a:r>
              <a:rPr lang="ru-RU" dirty="0"/>
              <a:t>3. Облачность, осадки.</a:t>
            </a:r>
          </a:p>
          <a:p>
            <a:pPr marL="82296" indent="0">
              <a:buNone/>
            </a:pPr>
            <a:r>
              <a:rPr lang="ru-RU" dirty="0"/>
              <a:t>4. Какой атмосферный фронт оказывает воздействие на состояние погоды.</a:t>
            </a:r>
          </a:p>
          <a:p>
            <a:pPr marL="82296" indent="0">
              <a:buNone/>
            </a:pPr>
            <a:r>
              <a:rPr lang="ru-RU" dirty="0"/>
              <a:t>5. Какой ожидается прогноз погоды на ближайшее время.   </a:t>
            </a:r>
          </a:p>
          <a:p>
            <a:pPr marL="82296" indent="0">
              <a:buNone/>
            </a:pPr>
            <a:r>
              <a:rPr lang="ru-RU" dirty="0"/>
              <a:t>Сделайте вывод: </a:t>
            </a:r>
          </a:p>
          <a:p>
            <a:pPr marL="82296" indent="0">
              <a:buNone/>
            </a:pPr>
            <a:r>
              <a:rPr lang="ru-RU" dirty="0"/>
              <a:t>Установите причины различия погоды. Объясните различие в циркуляции атмосферы. 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864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Пример практической работы с картой в  9 классе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580436"/>
              </p:ext>
            </p:extLst>
          </p:nvPr>
        </p:nvGraphicFramePr>
        <p:xfrm>
          <a:off x="1115616" y="3429003"/>
          <a:ext cx="7848872" cy="3108960"/>
        </p:xfrm>
        <a:graphic>
          <a:graphicData uri="http://schemas.openxmlformats.org/drawingml/2006/table">
            <a:tbl>
              <a:tblPr/>
              <a:tblGrid>
                <a:gridCol w="4639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0690">
                <a:tc>
                  <a:txBody>
                    <a:bodyPr/>
                    <a:lstStyle/>
                    <a:p>
                      <a:r>
                        <a:rPr lang="ru-RU" dirty="0"/>
                        <a:t>Показатели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Россия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Ивановская область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 dirty="0"/>
                        <a:t>Численность населения (млн. чел.)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 dirty="0"/>
                        <a:t>Площадь территории (тыс. кв. км.)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 dirty="0"/>
                        <a:t>Плотность население (чел/ кв. км.)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/>
                        <a:t>Доля городского населения (%)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/>
                        <a:t>Доля сельского населения (%)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275">
                <a:tc>
                  <a:txBody>
                    <a:bodyPr/>
                    <a:lstStyle/>
                    <a:p>
                      <a:r>
                        <a:rPr lang="ru-RU" dirty="0"/>
                        <a:t>Естественный прирост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1432244"/>
            <a:ext cx="79928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Определение соотношения городского и сельского населения, естественного прироста населения Ивановской области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Цель работы: формирование умений работать с демографическими показателями и картой плотности населения, сравнивать и делать выводы.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Ход работы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Используя карты атласа, текст учебника и дополнительные материалы, сравните демографические показатели для России и Ивановской области. Данные занесите в таблицу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Сравните показатели, объясните причины различий</a:t>
            </a:r>
          </a:p>
        </p:txBody>
      </p:sp>
    </p:spTree>
    <p:extLst>
      <p:ext uri="{BB962C8B-B14F-4D97-AF65-F5344CB8AC3E}">
        <p14:creationId xmlns:p14="http://schemas.microsoft.com/office/powerpoint/2010/main" val="333019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332656"/>
            <a:ext cx="7746064" cy="6192688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Еще одним 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важным этапом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подготовки учащихся к итоговой аттестации является </a:t>
            </a:r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регулярное </a:t>
            </a:r>
            <a:r>
              <a:rPr lang="ru-RU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изучение </a:t>
            </a:r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нормативных документов по ОГЭ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; изменений, вносимых в структуру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КИМов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; 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аналитических отчетов ФИПИ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по результатам экзаменов текущего года, в которых дается не только качественный анализ заданий и типичных ошибок, допущенных выпускниками, но и даются ценные методические рекомендации по подготовке к экзаменам в следующем году.</a:t>
            </a:r>
          </a:p>
          <a:p>
            <a:pPr marL="82296" indent="0">
              <a:buNone/>
            </a:pPr>
            <a:r>
              <a:rPr lang="ru-RU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 учетом таких рекомендаций я стараюсь строить свою работу на уроке.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34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</TotalTime>
  <Words>2616</Words>
  <Application>Microsoft Office PowerPoint</Application>
  <PresentationFormat>Экран (4:3)</PresentationFormat>
  <Paragraphs>114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Corbel</vt:lpstr>
      <vt:lpstr>Gill Sans MT</vt:lpstr>
      <vt:lpstr>Verdana</vt:lpstr>
      <vt:lpstr>Wingdings 2</vt:lpstr>
      <vt:lpstr>Солнцестояние</vt:lpstr>
      <vt:lpstr>Презентация PowerPoint</vt:lpstr>
      <vt:lpstr>Презентация PowerPoint</vt:lpstr>
      <vt:lpstr>Подготовка выпускников к ОГЭ по географии должна осуществляться начиная с 6 класса поэтапно: </vt:lpstr>
      <vt:lpstr>Презентация PowerPoint</vt:lpstr>
      <vt:lpstr>Пример практической работы с картой и глобусом в  6 классе</vt:lpstr>
      <vt:lpstr>Пример практической работы с картой в  7 классе</vt:lpstr>
      <vt:lpstr>Пример практической работы с картой в  8 классе</vt:lpstr>
      <vt:lpstr>Пример практической работы с картой в  9 классе</vt:lpstr>
      <vt:lpstr>Презентация PowerPoint</vt:lpstr>
      <vt:lpstr>Предлагаю вашему вниманию некоторый собственный опыт использования педагогических приемов, применяемых с учетом типичных ошибок учащихся в экзаменационных работах. </vt:lpstr>
      <vt:lpstr>Презентация PowerPoint</vt:lpstr>
      <vt:lpstr>Презентация PowerPoint</vt:lpstr>
      <vt:lpstr>Примеры шаблонов (взяты на сайте Сдам ГИА) </vt:lpstr>
      <vt:lpstr>Презентация PowerPoint</vt:lpstr>
      <vt:lpstr>ЧТО НУЖНО ПОМНИТЬ УЧИТЕЛЮ ПРИ ПОДГОТОВКЕ УЧЕНИКОВ К ИТОГОВОЙ АТТЕСТАЦИИ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Батыр</cp:lastModifiedBy>
  <cp:revision>25</cp:revision>
  <dcterms:created xsi:type="dcterms:W3CDTF">2019-11-17T07:54:27Z</dcterms:created>
  <dcterms:modified xsi:type="dcterms:W3CDTF">2024-02-10T21:43:40Z</dcterms:modified>
</cp:coreProperties>
</file>