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52"/>
  </p:notesMasterIdLst>
  <p:handoutMasterIdLst>
    <p:handoutMasterId r:id="rId53"/>
  </p:handoutMasterIdLst>
  <p:sldIdLst>
    <p:sldId id="347" r:id="rId3"/>
    <p:sldId id="436" r:id="rId4"/>
    <p:sldId id="437" r:id="rId5"/>
    <p:sldId id="376" r:id="rId6"/>
    <p:sldId id="366" r:id="rId7"/>
    <p:sldId id="442" r:id="rId8"/>
    <p:sldId id="441" r:id="rId9"/>
    <p:sldId id="367" r:id="rId10"/>
    <p:sldId id="438" r:id="rId11"/>
    <p:sldId id="365" r:id="rId12"/>
    <p:sldId id="375" r:id="rId13"/>
    <p:sldId id="440" r:id="rId14"/>
    <p:sldId id="393" r:id="rId15"/>
    <p:sldId id="400" r:id="rId16"/>
    <p:sldId id="401" r:id="rId17"/>
    <p:sldId id="418" r:id="rId18"/>
    <p:sldId id="398" r:id="rId19"/>
    <p:sldId id="420" r:id="rId20"/>
    <p:sldId id="402" r:id="rId21"/>
    <p:sldId id="439" r:id="rId22"/>
    <p:sldId id="403" r:id="rId23"/>
    <p:sldId id="404" r:id="rId24"/>
    <p:sldId id="405" r:id="rId25"/>
    <p:sldId id="407" r:id="rId26"/>
    <p:sldId id="406" r:id="rId27"/>
    <p:sldId id="377" r:id="rId28"/>
    <p:sldId id="430" r:id="rId29"/>
    <p:sldId id="411" r:id="rId30"/>
    <p:sldId id="412" r:id="rId31"/>
    <p:sldId id="435" r:id="rId32"/>
    <p:sldId id="417" r:id="rId33"/>
    <p:sldId id="413" r:id="rId34"/>
    <p:sldId id="414" r:id="rId35"/>
    <p:sldId id="421" r:id="rId36"/>
    <p:sldId id="422" r:id="rId37"/>
    <p:sldId id="424" r:id="rId38"/>
    <p:sldId id="428" r:id="rId39"/>
    <p:sldId id="427" r:id="rId40"/>
    <p:sldId id="426" r:id="rId41"/>
    <p:sldId id="425" r:id="rId42"/>
    <p:sldId id="432" r:id="rId43"/>
    <p:sldId id="384" r:id="rId44"/>
    <p:sldId id="385" r:id="rId45"/>
    <p:sldId id="380" r:id="rId46"/>
    <p:sldId id="396" r:id="rId47"/>
    <p:sldId id="408" r:id="rId48"/>
    <p:sldId id="395" r:id="rId49"/>
    <p:sldId id="391" r:id="rId50"/>
    <p:sldId id="361" r:id="rId51"/>
  </p:sldIdLst>
  <p:sldSz cx="10688638" cy="7562850"/>
  <p:notesSz cx="6735763" cy="9866313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90"/>
    <a:srgbClr val="5AB8CB"/>
    <a:srgbClr val="DC7168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194" autoAdjust="0"/>
  </p:normalViewPr>
  <p:slideViewPr>
    <p:cSldViewPr snapToGrid="0" snapToObjects="1">
      <p:cViewPr>
        <p:scale>
          <a:sx n="89" d="100"/>
          <a:sy n="89" d="100"/>
        </p:scale>
        <p:origin x="-1422" y="-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26.01.2024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59" y="2831048"/>
            <a:ext cx="8005105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0" y="3086100"/>
            <a:ext cx="2133600" cy="1514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276" y="1885521"/>
            <a:ext cx="9218950" cy="314593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276" y="5061218"/>
            <a:ext cx="9218950" cy="16543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8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09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4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9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4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9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9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3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4847" y="2013263"/>
            <a:ext cx="4542671" cy="4798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1123" y="2013263"/>
            <a:ext cx="4542671" cy="4798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1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36" y="402712"/>
            <a:ext cx="9218950" cy="14618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71" indent="0">
              <a:buNone/>
              <a:defRPr sz="2100" b="1"/>
            </a:lvl2pPr>
            <a:lvl3pPr marL="909772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8" indent="0">
              <a:buNone/>
              <a:defRPr sz="1600" b="1"/>
            </a:lvl5pPr>
            <a:lvl6pPr marL="2274438" indent="0">
              <a:buNone/>
              <a:defRPr sz="1600" b="1"/>
            </a:lvl6pPr>
            <a:lvl7pPr marL="2729325" indent="0">
              <a:buNone/>
              <a:defRPr sz="1600" b="1"/>
            </a:lvl7pPr>
            <a:lvl8pPr marL="3184217" indent="0">
              <a:buNone/>
              <a:defRPr sz="1600" b="1"/>
            </a:lvl8pPr>
            <a:lvl9pPr marL="36391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237" y="2762541"/>
            <a:ext cx="4521794" cy="4063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1174" y="1853949"/>
            <a:ext cx="4544063" cy="908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71" indent="0">
              <a:buNone/>
              <a:defRPr sz="2100" b="1"/>
            </a:lvl2pPr>
            <a:lvl3pPr marL="909772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8" indent="0">
              <a:buNone/>
              <a:defRPr sz="1600" b="1"/>
            </a:lvl5pPr>
            <a:lvl6pPr marL="2274438" indent="0">
              <a:buNone/>
              <a:defRPr sz="1600" b="1"/>
            </a:lvl6pPr>
            <a:lvl7pPr marL="2729325" indent="0">
              <a:buNone/>
              <a:defRPr sz="1600" b="1"/>
            </a:lvl7pPr>
            <a:lvl8pPr marL="3184217" indent="0">
              <a:buNone/>
              <a:defRPr sz="1600" b="1"/>
            </a:lvl8pPr>
            <a:lvl9pPr marL="36391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1174" y="2762541"/>
            <a:ext cx="4544063" cy="4063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7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0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3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4063" y="1088971"/>
            <a:ext cx="5411123" cy="53745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236" y="2268857"/>
            <a:ext cx="3447364" cy="4203335"/>
          </a:xfrm>
        </p:spPr>
        <p:txBody>
          <a:bodyPr/>
          <a:lstStyle>
            <a:lvl1pPr marL="0" indent="0">
              <a:buNone/>
              <a:defRPr sz="1600"/>
            </a:lvl1pPr>
            <a:lvl2pPr marL="454871" indent="0">
              <a:buNone/>
              <a:defRPr sz="1400"/>
            </a:lvl2pPr>
            <a:lvl3pPr marL="909772" indent="0">
              <a:buNone/>
              <a:defRPr sz="1300"/>
            </a:lvl3pPr>
            <a:lvl4pPr marL="1364658" indent="0">
              <a:buNone/>
              <a:defRPr sz="1000"/>
            </a:lvl4pPr>
            <a:lvl5pPr marL="1819548" indent="0">
              <a:buNone/>
              <a:defRPr sz="1000"/>
            </a:lvl5pPr>
            <a:lvl6pPr marL="2274438" indent="0">
              <a:buNone/>
              <a:defRPr sz="1000"/>
            </a:lvl6pPr>
            <a:lvl7pPr marL="2729325" indent="0">
              <a:buNone/>
              <a:defRPr sz="1000"/>
            </a:lvl7pPr>
            <a:lvl8pPr marL="3184217" indent="0">
              <a:buNone/>
              <a:defRPr sz="1000"/>
            </a:lvl8pPr>
            <a:lvl9pPr marL="36391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0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4063" y="1088971"/>
            <a:ext cx="5411123" cy="5374525"/>
          </a:xfrm>
        </p:spPr>
        <p:txBody>
          <a:bodyPr/>
          <a:lstStyle>
            <a:lvl1pPr marL="0" indent="0">
              <a:buNone/>
              <a:defRPr sz="3200"/>
            </a:lvl1pPr>
            <a:lvl2pPr marL="454871" indent="0">
              <a:buNone/>
              <a:defRPr sz="2900"/>
            </a:lvl2pPr>
            <a:lvl3pPr marL="909772" indent="0">
              <a:buNone/>
              <a:defRPr sz="2400"/>
            </a:lvl3pPr>
            <a:lvl4pPr marL="1364658" indent="0">
              <a:buNone/>
              <a:defRPr sz="2100"/>
            </a:lvl4pPr>
            <a:lvl5pPr marL="1819548" indent="0">
              <a:buNone/>
              <a:defRPr sz="2100"/>
            </a:lvl5pPr>
            <a:lvl6pPr marL="2274438" indent="0">
              <a:buNone/>
              <a:defRPr sz="2100"/>
            </a:lvl6pPr>
            <a:lvl7pPr marL="2729325" indent="0">
              <a:buNone/>
              <a:defRPr sz="2100"/>
            </a:lvl7pPr>
            <a:lvl8pPr marL="3184217" indent="0">
              <a:buNone/>
              <a:defRPr sz="2100"/>
            </a:lvl8pPr>
            <a:lvl9pPr marL="363910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236" y="2268857"/>
            <a:ext cx="3447364" cy="4203335"/>
          </a:xfrm>
        </p:spPr>
        <p:txBody>
          <a:bodyPr/>
          <a:lstStyle>
            <a:lvl1pPr marL="0" indent="0">
              <a:buNone/>
              <a:defRPr sz="1600"/>
            </a:lvl1pPr>
            <a:lvl2pPr marL="454871" indent="0">
              <a:buNone/>
              <a:defRPr sz="1400"/>
            </a:lvl2pPr>
            <a:lvl3pPr marL="909772" indent="0">
              <a:buNone/>
              <a:defRPr sz="1300"/>
            </a:lvl3pPr>
            <a:lvl4pPr marL="1364658" indent="0">
              <a:buNone/>
              <a:defRPr sz="1000"/>
            </a:lvl4pPr>
            <a:lvl5pPr marL="1819548" indent="0">
              <a:buNone/>
              <a:defRPr sz="1000"/>
            </a:lvl5pPr>
            <a:lvl6pPr marL="2274438" indent="0">
              <a:buNone/>
              <a:defRPr sz="1000"/>
            </a:lvl6pPr>
            <a:lvl7pPr marL="2729325" indent="0">
              <a:buNone/>
              <a:defRPr sz="1000"/>
            </a:lvl7pPr>
            <a:lvl8pPr marL="3184217" indent="0">
              <a:buNone/>
              <a:defRPr sz="1000"/>
            </a:lvl8pPr>
            <a:lvl9pPr marL="36391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0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9058" y="402652"/>
            <a:ext cx="2304738" cy="6409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4893" y="402652"/>
            <a:ext cx="6780605" cy="6409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7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8991" y="1991360"/>
            <a:ext cx="6476177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00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81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00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3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81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60"/>
            <a:ext cx="96197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58"/>
            <a:ext cx="9085342" cy="15020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097" y="1237717"/>
            <a:ext cx="8016479" cy="26329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097" y="3972247"/>
            <a:ext cx="8016479" cy="18259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871" indent="0" algn="ctr">
              <a:buNone/>
              <a:defRPr sz="2100"/>
            </a:lvl2pPr>
            <a:lvl3pPr marL="909772" indent="0" algn="ctr">
              <a:buNone/>
              <a:defRPr sz="1800"/>
            </a:lvl3pPr>
            <a:lvl4pPr marL="1364658" indent="0" algn="ctr">
              <a:buNone/>
              <a:defRPr sz="1600"/>
            </a:lvl4pPr>
            <a:lvl5pPr marL="1819548" indent="0" algn="ctr">
              <a:buNone/>
              <a:defRPr sz="1600"/>
            </a:lvl5pPr>
            <a:lvl6pPr marL="2274438" indent="0" algn="ctr">
              <a:buNone/>
              <a:defRPr sz="1600"/>
            </a:lvl6pPr>
            <a:lvl7pPr marL="2729325" indent="0" algn="ctr">
              <a:buNone/>
              <a:defRPr sz="1600"/>
            </a:lvl7pPr>
            <a:lvl8pPr marL="3184217" indent="0" algn="ctr">
              <a:buNone/>
              <a:defRPr sz="1600"/>
            </a:lvl8pPr>
            <a:lvl9pPr marL="363910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3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7" y="7009643"/>
            <a:ext cx="5027719" cy="402652"/>
          </a:xfrm>
          <a:prstGeom prst="rect">
            <a:avLst/>
          </a:prstGeom>
        </p:spPr>
        <p:txBody>
          <a:bodyPr vert="horz" lIns="99551" tIns="49775" rIns="99551" bIns="49775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44" y="402712"/>
            <a:ext cx="9218950" cy="1461801"/>
          </a:xfrm>
          <a:prstGeom prst="rect">
            <a:avLst/>
          </a:prstGeom>
        </p:spPr>
        <p:txBody>
          <a:bodyPr vert="horz" lIns="90974" tIns="45487" rIns="90974" bIns="454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844" y="2013263"/>
            <a:ext cx="9218950" cy="4798559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4845" y="7009643"/>
            <a:ext cx="2404944" cy="402652"/>
          </a:xfrm>
          <a:prstGeom prst="rect">
            <a:avLst/>
          </a:prstGeom>
        </p:spPr>
        <p:txBody>
          <a:bodyPr vert="horz" lIns="90974" tIns="45487" rIns="90974" bIns="454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2"/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772"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0622" y="7009643"/>
            <a:ext cx="3607415" cy="402652"/>
          </a:xfrm>
          <a:prstGeom prst="rect">
            <a:avLst/>
          </a:prstGeom>
        </p:spPr>
        <p:txBody>
          <a:bodyPr vert="horz" lIns="90974" tIns="45487" rIns="90974" bIns="454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</p:spPr>
        <p:txBody>
          <a:bodyPr vert="horz" lIns="90974" tIns="45487" rIns="90974" bIns="454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2"/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77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097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37" indent="-227437" algn="l" defTabSz="909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330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223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111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997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889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775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669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549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71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72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658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548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438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325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217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104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-n.ru/" TargetMode="External"/><Relationship Id="rId2" Type="http://schemas.openxmlformats.org/officeDocument/2006/relationships/hyperlink" Target="http://www.azbukafinansov.ru/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332510" y="599091"/>
            <a:ext cx="10007892" cy="503870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DC7168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DC7168"/>
                </a:solidFill>
                <a:latin typeface="Bookman Old Style" pitchFamily="18" charset="0"/>
              </a:rPr>
            </a:br>
            <a:r>
              <a:rPr lang="ru-RU" sz="3400" dirty="0" smtClean="0">
                <a:solidFill>
                  <a:srgbClr val="DC7168"/>
                </a:solidFill>
                <a:latin typeface="Bookman Old Style" pitchFamily="18" charset="0"/>
              </a:rPr>
              <a:t/>
            </a:r>
            <a:br>
              <a:rPr lang="ru-RU" sz="3400" dirty="0" smtClean="0">
                <a:solidFill>
                  <a:srgbClr val="DC7168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ГУКЕЖЕВА ИРИНА ЗУБЕРОВНА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кандидат экономических наук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Почетный работник общего образования РФ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Заслуженный работник образования КБР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10688638" cy="14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140425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5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6974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C:\Users\Gukezheva\Desktop\презентации по фин грам\screen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1" y="1749971"/>
            <a:ext cx="8639503" cy="499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8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7" y="4155094"/>
            <a:ext cx="8896062" cy="339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590" y="990600"/>
            <a:ext cx="9924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Финансовая грамотность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C:\Users\Gukezheva\Desktop\презентации по фин грам\slide-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07" y="1506072"/>
            <a:ext cx="8565431" cy="4969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7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18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Наталья Владимировна\Desktop\ФИНАНС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5278" r="8621" b="5450"/>
          <a:stretch>
            <a:fillRect/>
          </a:stretch>
        </p:blipFill>
        <p:spPr bwMode="auto">
          <a:xfrm>
            <a:off x="4908613" y="1923392"/>
            <a:ext cx="5780025" cy="456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9187" y="1066800"/>
            <a:ext cx="5044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Основы финансовой грамотности: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понимание природы и функции денег;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ценить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считать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экономить и сберегать;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умение тратить деньги и жить по средствам;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делиться.</a:t>
            </a:r>
            <a:endParaRPr lang="ru-RU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67412"/>
              </p:ext>
            </p:extLst>
          </p:nvPr>
        </p:nvGraphicFramePr>
        <p:xfrm>
          <a:off x="0" y="0"/>
          <a:ext cx="1068863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»</a:t>
                      </a:r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7" name="Объект 6" descr="C:\Users\Gukezheva\Desktop\презентации по фин грам\screen6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1702676"/>
            <a:ext cx="9096703" cy="498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5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64395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1" name="Объект 10" descr="C:\Users\Gukezheva\Desktop\презентации по фин грам\c7053f28ba13f05789bbaf4138080552-8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1340069"/>
            <a:ext cx="9207062" cy="5565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2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296365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5" descr="C:\Users\Gukezheva\Desktop\презентации по фин грам\d932d93355640ca493a4cc02c813692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1403132"/>
            <a:ext cx="9616966" cy="5470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2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08189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1" name="Объект 10" descr="C:\Users\Gukezheva\Desktop\презентации по фин грам\1665127_3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19" y="3824069"/>
            <a:ext cx="345600" cy="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Gukezheva\Desktop\презентации по фин грам\1665127_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7" y="1434665"/>
            <a:ext cx="7948531" cy="537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33585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Объект 5" descr="C:\Users\Gukezheva\Desktop\презентации по фин грам\карт 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1261241"/>
            <a:ext cx="8313492" cy="5384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05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08069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261241"/>
            <a:ext cx="9619774" cy="58174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На уровне развития каждого </a:t>
            </a:r>
            <a:r>
              <a:rPr lang="ru-RU" sz="2000" dirty="0" smtClean="0">
                <a:solidFill>
                  <a:srgbClr val="FF0000"/>
                </a:solidFill>
              </a:rPr>
              <a:t>ученика </a:t>
            </a:r>
            <a:r>
              <a:rPr lang="ru-RU" sz="2000" dirty="0">
                <a:solidFill>
                  <a:srgbClr val="FF0000"/>
                </a:solidFill>
              </a:rPr>
              <a:t>следует выделить следующие основные образовательные задачи изучения основ финансовой грамотности: 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/>
              <a:t>познакомить учащихся с </a:t>
            </a:r>
            <a:r>
              <a:rPr lang="ru-RU" sz="2000" dirty="0"/>
              <a:t>денежной сферой жизни, сформировать у детей начальные навыки обращения с деньгами, правильное отношение к финансовым ресурсам и их целевому предназначению; </a:t>
            </a:r>
          </a:p>
          <a:p>
            <a:endParaRPr lang="ru-RU" sz="2000" dirty="0" smtClean="0"/>
          </a:p>
          <a:p>
            <a:r>
              <a:rPr lang="ru-RU" sz="2000" dirty="0" smtClean="0"/>
              <a:t>заложить </a:t>
            </a:r>
            <a:r>
              <a:rPr lang="ru-RU" sz="2000" dirty="0"/>
              <a:t>основы ответственного отношения к денежным ресурсам, управлению и контролю над ними, мотивацию к бережливости, накоплению, полезным тратам; подготовить детей к жизненному этапу, когда будут появляться карманные (личные) деньги; 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r>
              <a:rPr lang="ru-RU" sz="2000" dirty="0" smtClean="0"/>
              <a:t>дать учащимся  </a:t>
            </a:r>
            <a:r>
              <a:rPr lang="ru-RU" sz="2000" dirty="0"/>
              <a:t>первичные финансовые и экономические представления;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4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332510" y="599091"/>
            <a:ext cx="10007892" cy="503870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DC7168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DC7168"/>
                </a:solidFill>
                <a:latin typeface="Bookman Old Style" pitchFamily="18" charset="0"/>
              </a:rPr>
            </a:br>
            <a:r>
              <a:rPr lang="ru-RU" sz="3400" dirty="0" smtClean="0">
                <a:solidFill>
                  <a:srgbClr val="DC7168"/>
                </a:solidFill>
                <a:latin typeface="Bookman Old Style" pitchFamily="18" charset="0"/>
              </a:rPr>
              <a:t/>
            </a:r>
            <a:br>
              <a:rPr lang="ru-RU" sz="3400" dirty="0" smtClean="0">
                <a:solidFill>
                  <a:srgbClr val="DC7168"/>
                </a:solidFill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latin typeface="Bookman Old Style" pitchFamily="18" charset="0"/>
              </a:rPr>
              <a:t>«формирование финансовой грамотности </a:t>
            </a:r>
            <a:br>
              <a:rPr lang="ru-RU" sz="3600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Bookman Old Style" pitchFamily="18" charset="0"/>
              </a:rPr>
              <a:t> детей  в НАЧАЛЬНОЙ ШКОЛЕ</a:t>
            </a:r>
            <a:r>
              <a:rPr lang="ru-RU" sz="3400" dirty="0" smtClean="0">
                <a:solidFill>
                  <a:srgbClr val="DC7168"/>
                </a:solidFill>
                <a:latin typeface="Bookman Old Style" pitchFamily="18" charset="0"/>
                <a:ea typeface="Calibri"/>
              </a:rPr>
              <a:t/>
            </a:r>
            <a:br>
              <a:rPr lang="ru-RU" sz="3400" dirty="0" smtClean="0">
                <a:solidFill>
                  <a:srgbClr val="DC7168"/>
                </a:solidFill>
                <a:latin typeface="Bookman Old Style" pitchFamily="18" charset="0"/>
                <a:ea typeface="Calibri"/>
              </a:rPr>
            </a:br>
            <a:r>
              <a:rPr lang="ru-RU" sz="3400" dirty="0" smtClean="0">
                <a:solidFill>
                  <a:srgbClr val="DC7168"/>
                </a:solidFill>
                <a:latin typeface="Bookman Old Style" pitchFamily="18" charset="0"/>
                <a:ea typeface="Calibri"/>
              </a:rPr>
              <a:t/>
            </a:r>
            <a:br>
              <a:rPr lang="ru-RU" sz="3400" dirty="0" smtClean="0">
                <a:solidFill>
                  <a:srgbClr val="DC7168"/>
                </a:solidFill>
                <a:latin typeface="Bookman Old Style" pitchFamily="18" charset="0"/>
                <a:ea typeface="Calibri"/>
              </a:rPr>
            </a:br>
            <a:r>
              <a:rPr lang="ru-RU" sz="3400" dirty="0" smtClean="0">
                <a:solidFill>
                  <a:srgbClr val="DC7168"/>
                </a:solidFill>
                <a:latin typeface="Bookman Old Style" pitchFamily="18" charset="0"/>
                <a:ea typeface="Calibri"/>
              </a:rPr>
              <a:t/>
            </a:r>
            <a:br>
              <a:rPr lang="ru-RU" sz="3400" dirty="0" smtClean="0">
                <a:solidFill>
                  <a:srgbClr val="DC7168"/>
                </a:solidFill>
                <a:latin typeface="Bookman Old Style" pitchFamily="18" charset="0"/>
                <a:ea typeface="Calibri"/>
              </a:rPr>
            </a:br>
            <a:r>
              <a:rPr lang="ru-RU" sz="1400" dirty="0" smtClean="0">
                <a:latin typeface="Bookman Old Style" pitchFamily="18" charset="0"/>
                <a:ea typeface="Calibri"/>
              </a:rPr>
              <a:t/>
            </a:r>
            <a:br>
              <a:rPr lang="ru-RU" sz="1400" dirty="0" smtClean="0">
                <a:latin typeface="Bookman Old Style" pitchFamily="18" charset="0"/>
                <a:ea typeface="Calibri"/>
              </a:rPr>
            </a:br>
            <a:endParaRPr lang="ru-RU" sz="1400" dirty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10688638" cy="14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140425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4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643631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Объект 3" descr="C:\Users\Gukezheva\Desktop\презентации по фин грам\1645390577_1-kartinkin-net-p-kartinki-po-finansovoi-gramotnosti-dlya-do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69" y="1260475"/>
            <a:ext cx="7709099" cy="5818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6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76893"/>
              </p:ext>
            </p:extLst>
          </p:nvPr>
        </p:nvGraphicFramePr>
        <p:xfrm>
          <a:off x="0" y="0"/>
          <a:ext cx="1068863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849471"/>
            <a:ext cx="9619774" cy="5071591"/>
          </a:xfrm>
        </p:spPr>
        <p:txBody>
          <a:bodyPr/>
          <a:lstStyle/>
          <a:p>
            <a:endParaRPr lang="ru-RU" sz="2000" dirty="0"/>
          </a:p>
          <a:p>
            <a:pPr algn="just"/>
            <a:r>
              <a:rPr lang="ru-RU" sz="2000" dirty="0" smtClean="0"/>
              <a:t>обогатить </a:t>
            </a:r>
            <a:r>
              <a:rPr lang="ru-RU" sz="2000" dirty="0"/>
              <a:t>словарный запас </a:t>
            </a:r>
            <a:r>
              <a:rPr lang="ru-RU" sz="2000" dirty="0" smtClean="0"/>
              <a:t>учащихся  </a:t>
            </a:r>
            <a:r>
              <a:rPr lang="ru-RU" sz="2000" dirty="0"/>
              <a:t>основными финансово-экономическими понятиями, соответствующими их возрасту;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подготовить к принятию своих первых финансовых решений, способствовать формированию разумных экономических потребностей, умению соизмерять потребности с реальными возможностями их удовлетворения;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стимулировать мотивацию к бережливости, накоплению, полезным тратам</a:t>
            </a:r>
            <a:r>
              <a:rPr lang="ru-RU" sz="2000" dirty="0" smtClean="0"/>
              <a:t>;</a:t>
            </a:r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endParaRPr lang="ru-RU" sz="2000" dirty="0"/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положить начало формированию финансово-экономического мышления.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0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45519"/>
              </p:ext>
            </p:extLst>
          </p:nvPr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849471"/>
            <a:ext cx="9619774" cy="507159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FF0000"/>
                </a:solidFill>
              </a:rPr>
              <a:t>Среди </a:t>
            </a:r>
            <a:r>
              <a:rPr lang="ru-RU" sz="2000" dirty="0">
                <a:solidFill>
                  <a:srgbClr val="FF0000"/>
                </a:solidFill>
              </a:rPr>
              <a:t>основных воспитательных задач можно выделить: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стимулирование интереса к изучению мира финансов; 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  <a:p>
            <a:pPr algn="just"/>
            <a:r>
              <a:rPr lang="ru-RU" sz="2000" dirty="0" smtClean="0"/>
              <a:t>повышение </a:t>
            </a:r>
            <a:r>
              <a:rPr lang="ru-RU" sz="2000" dirty="0"/>
              <a:t>ответственности и самоконтроля - качеств, необходимых для достижения успеха в жизни;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воспитание </a:t>
            </a:r>
            <a:r>
              <a:rPr lang="ru-RU" sz="2000" dirty="0"/>
              <a:t>уважения к своему и чужому труду, добросовестного отношения к посильному труду, коллективизму в быту, предусматривающему взаимопомощь между членами семьи, друзьями, соседями;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воспитание бережного отношения ко всем видам собственности (личной и общественной), семейному и общественному достоянию, материальным ресурсам;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4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07858"/>
              </p:ext>
            </p:extLst>
          </p:nvPr>
        </p:nvGraphicFramePr>
        <p:xfrm>
          <a:off x="0" y="0"/>
          <a:ext cx="1068863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849471"/>
            <a:ext cx="9619774" cy="5071591"/>
          </a:xfrm>
        </p:spPr>
        <p:txBody>
          <a:bodyPr/>
          <a:lstStyle/>
          <a:p>
            <a:r>
              <a:rPr lang="ru-RU" sz="2000" dirty="0"/>
              <a:t>побуждение к взаимопомощи и поддержке, желанию делиться и отдавать,                    в случае острой необходимости прийти на помощь ближнему;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r>
              <a:rPr lang="ru-RU" sz="2000" dirty="0"/>
              <a:t>обеспечение психолого-педагогической поддержки семьи и повышение компетентности родителей в вопросах формирования финансовой культуры ребёнка.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1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11770"/>
              </p:ext>
            </p:extLst>
          </p:nvPr>
        </p:nvGraphicFramePr>
        <p:xfrm>
          <a:off x="0" y="-157655"/>
          <a:ext cx="10688638" cy="122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1224455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0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0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Объект 3" descr="C:\Users\Gukezheva\Desktop\презентации по фин грам\9b3bab74b0cef536eafc0b828a4ae12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1066800"/>
            <a:ext cx="9230189" cy="593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18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5" descr="C:\Users\Gukezheva\Desktop\презентации по фин грам\4130ec221edb1a02fce36214c6cdc5bf2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1513490"/>
            <a:ext cx="8529145" cy="498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7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51" y="2585545"/>
            <a:ext cx="4876590" cy="47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309">
            <a:off x="481333" y="3425570"/>
            <a:ext cx="4533063" cy="34171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4855" y="1261241"/>
            <a:ext cx="9790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/>
                <a:ea typeface="Calibri"/>
              </a:rPr>
              <a:t>Учебно-методический комплекс </a:t>
            </a:r>
            <a:r>
              <a:rPr lang="ru-RU" sz="3200" b="1" dirty="0" smtClean="0">
                <a:latin typeface="Times New Roman"/>
                <a:ea typeface="Calibri"/>
              </a:rPr>
              <a:t>«Введение в финансовую грамотность»</a:t>
            </a:r>
            <a:r>
              <a:rPr lang="ru-RU" sz="3200" dirty="0" smtClean="0">
                <a:latin typeface="Times New Roman"/>
                <a:ea typeface="Calibri"/>
              </a:rPr>
              <a:t> частично встроен в образовательные программы: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51" y="2585545"/>
            <a:ext cx="4876590" cy="47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309">
            <a:off x="481333" y="3425570"/>
            <a:ext cx="4533063" cy="34171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4855" y="1261241"/>
            <a:ext cx="9790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/>
                <a:ea typeface="Calibri"/>
              </a:rPr>
              <a:t>Учебно-методический комплекс </a:t>
            </a:r>
            <a:r>
              <a:rPr lang="ru-RU" sz="3200" b="1" dirty="0" smtClean="0">
                <a:latin typeface="Times New Roman"/>
                <a:ea typeface="Calibri"/>
              </a:rPr>
              <a:t>«Введение в финансовую грамотность»</a:t>
            </a:r>
            <a:r>
              <a:rPr lang="ru-RU" sz="3200" dirty="0" smtClean="0">
                <a:latin typeface="Times New Roman"/>
                <a:ea typeface="Calibri"/>
              </a:rPr>
              <a:t> частично встроен в образовательные программы: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02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35117" y="1592317"/>
            <a:ext cx="86710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Формирование основ финансовой грамотности целесообразно включать в образовательные области следующим образом: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i="1" dirty="0" smtClean="0"/>
              <a:t>1.Социально-коммуникативное </a:t>
            </a:r>
            <a:r>
              <a:rPr lang="ru-RU" i="1" dirty="0"/>
              <a:t>развитие </a:t>
            </a:r>
            <a:r>
              <a:rPr lang="ru-RU" dirty="0"/>
              <a:t>предполагает усвоение </a:t>
            </a:r>
            <a:r>
              <a:rPr lang="ru-RU" dirty="0" smtClean="0"/>
              <a:t>учащимися норм </a:t>
            </a:r>
            <a:r>
              <a:rPr lang="ru-RU" dirty="0"/>
              <a:t>и ценностей, принятых в обществе, включая моральные и нравственные ценности, связанные с отношением к </a:t>
            </a:r>
            <a:r>
              <a:rPr lang="ru-RU" i="1" dirty="0"/>
              <a:t>личным и семейным финансам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i="1" dirty="0"/>
              <a:t>Познавательное развитие </a:t>
            </a:r>
            <a:r>
              <a:rPr lang="ru-RU" dirty="0"/>
              <a:t>осуществляется через исследование ребенком себя и мира вокруг, включая финансовую и социальную сферу. Оно предполагает развитие интересов детей, их воображения и творческой активности, формирование первичных представлений об объектах окружающего мира и их свойствах (форме, цвете, размере, материале, количестве, пространстве и времени, причинах и следствиях и др.), основных понятиях (деньги, экономия, сбережения и пр.), формирование элементарных математических представлений, сопоставление, сравнение предметов по цене, выраженной в цифровом обозначении.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2607" y="1848571"/>
            <a:ext cx="98376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наибольшей степени </a:t>
            </a:r>
            <a:r>
              <a:rPr lang="ru-RU" dirty="0">
                <a:solidFill>
                  <a:srgbClr val="FF0000"/>
                </a:solidFill>
              </a:rPr>
              <a:t>интеграция математического и финансового содержания </a:t>
            </a:r>
            <a:r>
              <a:rPr lang="ru-RU" dirty="0"/>
              <a:t>может быть отражена в ознакомлении детей с арифметическими задачами на сложение и вычитание.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Арифметическая задача рассматривается как упражнение, которое решается посредством вычисления с помощью знаков «+», «-», «=», а обучение детей решению арифметических задач – с позиций общего умственного развития, развития абстрактного мышления и формирования умения выполнять элементарные вычислительные операции сложения и вычитания. </a:t>
            </a:r>
            <a:endParaRPr lang="ru-RU" dirty="0" smtClean="0"/>
          </a:p>
          <a:p>
            <a:r>
              <a:rPr lang="ru-RU" dirty="0"/>
              <a:t>Можно решать простые задачи (в одно действие)    и составные (два и более действий) с денежными монетами:</a:t>
            </a:r>
          </a:p>
          <a:p>
            <a:r>
              <a:rPr lang="ru-RU" dirty="0"/>
              <a:t> на нахождение суммы; на нахождение остатка; </a:t>
            </a:r>
          </a:p>
          <a:p>
            <a:r>
              <a:rPr lang="ru-RU" dirty="0"/>
              <a:t> на увеличение числа на несколько единиц;  на уменьшение числа на несколько единиц; на нахождение неизвестного слагаемого.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0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332510" y="599091"/>
            <a:ext cx="10007892" cy="503870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DC7168"/>
                </a:solidFill>
                <a:latin typeface="Bookman Old Style" pitchFamily="18" charset="0"/>
              </a:rPr>
              <a:t/>
            </a:r>
            <a:br>
              <a:rPr lang="ru-RU" sz="3600" dirty="0" smtClean="0">
                <a:solidFill>
                  <a:srgbClr val="DC7168"/>
                </a:solidFill>
                <a:latin typeface="Bookman Old Style" pitchFamily="18" charset="0"/>
              </a:rPr>
            </a:br>
            <a:r>
              <a:rPr lang="ru-RU" sz="3400" dirty="0" smtClean="0">
                <a:solidFill>
                  <a:srgbClr val="DC7168"/>
                </a:solidFill>
                <a:latin typeface="Bookman Old Style" pitchFamily="18" charset="0"/>
              </a:rPr>
              <a:t/>
            </a:r>
            <a:br>
              <a:rPr lang="ru-RU" sz="3400" dirty="0" smtClean="0">
                <a:solidFill>
                  <a:srgbClr val="DC7168"/>
                </a:solidFill>
                <a:latin typeface="Bookman Old Style" pitchFamily="18" charset="0"/>
              </a:rPr>
            </a:b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  <a:ea typeface="Calibri"/>
              </a:rPr>
              <a:t/>
            </a:r>
            <a:br>
              <a:rPr lang="ru-RU" sz="1400" dirty="0" smtClean="0">
                <a:latin typeface="Bookman Old Style" pitchFamily="18" charset="0"/>
                <a:ea typeface="Calibri"/>
              </a:rPr>
            </a:br>
            <a:endParaRPr lang="ru-RU" sz="1400" dirty="0"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10688638" cy="14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140425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Gukezheva\Desktop\картинка 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1" y="1758509"/>
            <a:ext cx="7835461" cy="35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workforlife.ru/wp-content/uploads/2021/01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59" y="2059940"/>
            <a:ext cx="7914289" cy="471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8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C:\Users\Gukezheva\Desktop\ЗАДАЧИ ПО ФИН ГР\f5560baaf21a24581727b4653c418c6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4797"/>
            <a:ext cx="8939048" cy="5334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9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2607" y="1848571"/>
            <a:ext cx="9979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683" y="1655377"/>
            <a:ext cx="93016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sz="2400" i="1" dirty="0">
                <a:solidFill>
                  <a:srgbClr val="FF0000"/>
                </a:solidFill>
              </a:rPr>
              <a:t>Речевое развитие </a:t>
            </a:r>
            <a:r>
              <a:rPr lang="ru-RU" sz="2400" dirty="0"/>
              <a:t>как компонент активного коммуникативного поведения является важнейшим элементом социализации </a:t>
            </a:r>
            <a:r>
              <a:rPr lang="ru-RU" sz="2400" dirty="0" smtClean="0"/>
              <a:t>учащихся </a:t>
            </a:r>
            <a:r>
              <a:rPr lang="ru-RU" sz="2400" dirty="0"/>
              <a:t>в мире финансовых отношений взрослых. </a:t>
            </a:r>
            <a:r>
              <a:rPr lang="ru-RU" sz="2400" i="1" dirty="0"/>
              <a:t>Без чего человек не может жить? </a:t>
            </a:r>
            <a:endParaRPr lang="ru-RU" sz="2400" i="1" dirty="0" smtClean="0"/>
          </a:p>
          <a:p>
            <a:r>
              <a:rPr lang="ru-RU" sz="2400" i="1" dirty="0" smtClean="0">
                <a:solidFill>
                  <a:srgbClr val="FF0000"/>
                </a:solidFill>
              </a:rPr>
              <a:t>Что </a:t>
            </a:r>
            <a:r>
              <a:rPr lang="ru-RU" sz="2400" i="1" dirty="0">
                <a:solidFill>
                  <a:srgbClr val="FF0000"/>
                </a:solidFill>
              </a:rPr>
              <a:t>такое потребность?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Что </a:t>
            </a:r>
            <a:r>
              <a:rPr lang="ru-RU" sz="2400" i="1" dirty="0">
                <a:solidFill>
                  <a:srgbClr val="FF0000"/>
                </a:solidFill>
              </a:rPr>
              <a:t>такое нужные вещи  и необходимые вещи? 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При </a:t>
            </a:r>
            <a:r>
              <a:rPr lang="ru-RU" sz="2400" dirty="0"/>
              <a:t>помощи размышлений  </a:t>
            </a:r>
            <a:r>
              <a:rPr lang="ru-RU" sz="2400" dirty="0" smtClean="0"/>
              <a:t>учащийся </a:t>
            </a:r>
            <a:r>
              <a:rPr lang="ru-RU" sz="2400" dirty="0"/>
              <a:t>овладевает конструктивными способами    </a:t>
            </a:r>
            <a:r>
              <a:rPr lang="ru-RU" sz="2400" dirty="0" smtClean="0"/>
              <a:t>    </a:t>
            </a:r>
            <a:r>
              <a:rPr lang="ru-RU" sz="2400" dirty="0"/>
              <a:t>и средствами взаимодействия с окружающими людьми. Речевое развитие предполагает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речи, знакомство с детской литературой и понимание текстов различных жанров.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6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2607" y="1848571"/>
            <a:ext cx="99795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sz="2400" dirty="0"/>
              <a:t>. </a:t>
            </a:r>
            <a:r>
              <a:rPr lang="ru-RU" sz="2400" i="1" dirty="0">
                <a:solidFill>
                  <a:srgbClr val="FF0000"/>
                </a:solidFill>
              </a:rPr>
              <a:t>Художественно-эстетическое </a:t>
            </a:r>
            <a:r>
              <a:rPr lang="ru-RU" sz="2400" dirty="0">
                <a:solidFill>
                  <a:srgbClr val="FF0000"/>
                </a:solidFill>
              </a:rPr>
              <a:t>развитие </a:t>
            </a:r>
            <a:r>
              <a:rPr lang="ru-RU" sz="2400" dirty="0"/>
              <a:t>очень важно в процессе изучения основ финансовой грамотности и предполагает формирование эстетического отношения к окружающему миру, включая сферы труда, общественной жизни, быта. В процессе обсуждения художественных произведений развивается устная речь.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5. </a:t>
            </a:r>
            <a:r>
              <a:rPr lang="ru-RU" sz="2400" dirty="0">
                <a:solidFill>
                  <a:srgbClr val="FF0000"/>
                </a:solidFill>
              </a:rPr>
              <a:t>В процессе </a:t>
            </a:r>
            <a:r>
              <a:rPr lang="ru-RU" sz="2400" i="1" dirty="0">
                <a:solidFill>
                  <a:srgbClr val="FF0000"/>
                </a:solidFill>
              </a:rPr>
              <a:t>физического развития </a:t>
            </a:r>
            <a:r>
              <a:rPr lang="ru-RU" sz="2400" dirty="0"/>
              <a:t>совершенствуются двигательная деятельность детей, равновесие, координация, крупная и мелкая моторика обеих рук, формируются представления о разных видах спорта, навыки подвижных игр, закладываются основы здорового образа жизни, его основные нормы и правила (в питании, двигательном режиме, закаливании, при формировании полезных привычек и др</a:t>
            </a:r>
            <a:r>
              <a:rPr lang="ru-RU" dirty="0"/>
              <a:t>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1434" y="1718441"/>
            <a:ext cx="96169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Технологии, методы и формы организации образовательной</a:t>
            </a:r>
            <a:endParaRPr lang="ru-RU" sz="2400" dirty="0"/>
          </a:p>
          <a:p>
            <a:r>
              <a:rPr lang="ru-RU" sz="2400" b="1" dirty="0"/>
              <a:t>деятельности в </a:t>
            </a:r>
            <a:r>
              <a:rPr lang="ru-RU" sz="2400" b="1" dirty="0" smtClean="0"/>
              <a:t>начальной школе </a:t>
            </a:r>
            <a:r>
              <a:rPr lang="ru-RU" sz="2400" b="1" dirty="0"/>
              <a:t>по формированию                                                                      основ</a:t>
            </a:r>
            <a:r>
              <a:rPr lang="ru-RU" sz="2400" dirty="0"/>
              <a:t> </a:t>
            </a:r>
            <a:r>
              <a:rPr lang="ru-RU" sz="2400" b="1" dirty="0"/>
              <a:t>финансовой </a:t>
            </a:r>
            <a:r>
              <a:rPr lang="ru-RU" sz="2400" b="1" dirty="0" smtClean="0"/>
              <a:t>грамотности</a:t>
            </a:r>
          </a:p>
          <a:p>
            <a:endParaRPr lang="ru-RU" sz="2400" b="1" dirty="0" smtClean="0"/>
          </a:p>
          <a:p>
            <a:pPr algn="just"/>
            <a:r>
              <a:rPr lang="ru-RU" sz="2400" dirty="0" smtClean="0"/>
              <a:t>	В </a:t>
            </a:r>
            <a:r>
              <a:rPr lang="ru-RU" sz="2400" dirty="0"/>
              <a:t>процессе организации образовательной деятельности рекомендуется использовать как традиционные, классические формы (игра, беседа, чтение, экскурсии, наблюдения и др.), так и современные (проектная деятельность, ситуационные задачи, мастерские, викторины и конкурсы, театрализованные постановки и др.). Все формы носят интегративный характер, позволяют развивать разные виды деятельности </a:t>
            </a:r>
            <a:r>
              <a:rPr lang="ru-RU" sz="2400" dirty="0" smtClean="0"/>
              <a:t>учащихся</a:t>
            </a:r>
            <a:endParaRPr lang="ru-RU" sz="2400" dirty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50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1434" y="1718441"/>
            <a:ext cx="9616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9091" y="1718442"/>
            <a:ext cx="9648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b="1" i="1" dirty="0" smtClean="0">
                <a:solidFill>
                  <a:srgbClr val="FF0000"/>
                </a:solidFill>
              </a:rPr>
              <a:t>Игра</a:t>
            </a:r>
            <a:r>
              <a:rPr lang="ru-RU" b="1" i="1" dirty="0">
                <a:solidFill>
                  <a:srgbClr val="FF0000"/>
                </a:solidFill>
              </a:rPr>
              <a:t>. 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Тематика </a:t>
            </a:r>
            <a:r>
              <a:rPr lang="ru-RU" b="1" dirty="0">
                <a:solidFill>
                  <a:srgbClr val="FF0000"/>
                </a:solidFill>
              </a:rPr>
              <a:t>таких игр может быть очень разнообразной: </a:t>
            </a:r>
          </a:p>
          <a:p>
            <a:r>
              <a:rPr lang="ru-RU" b="1" dirty="0"/>
              <a:t>«Что нельзя купить?»,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Занять и одолжить»,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Копим и сберегаем», </a:t>
            </a:r>
            <a:endParaRPr lang="ru-RU" b="1" dirty="0" smtClean="0"/>
          </a:p>
          <a:p>
            <a:r>
              <a:rPr lang="ru-RU" b="1" dirty="0" smtClean="0"/>
              <a:t>игра-праздник </a:t>
            </a:r>
            <a:r>
              <a:rPr lang="ru-RU" b="1" dirty="0"/>
              <a:t>«Русская ярмарка»,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Где что купить?», </a:t>
            </a:r>
          </a:p>
          <a:p>
            <a:r>
              <a:rPr lang="ru-RU" b="1" dirty="0"/>
              <a:t>«Выбираем самое важное</a:t>
            </a:r>
            <a:r>
              <a:rPr lang="ru-RU" b="1" dirty="0" smtClean="0"/>
              <a:t>»,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«Денежкин домик», </a:t>
            </a:r>
          </a:p>
          <a:p>
            <a:r>
              <a:rPr lang="ru-RU" b="1" dirty="0"/>
              <a:t>«Как потопаешь, так и полопаешь»,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Что создается трудом», игра-соревнование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Мои домашние обязанности»,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Супермаркет»,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Кому что нужно для работы» и пр.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7463" y="1718441"/>
            <a:ext cx="84882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b="1" dirty="0">
                <a:solidFill>
                  <a:srgbClr val="FF0000"/>
                </a:solidFill>
              </a:rPr>
              <a:t>Погружение в проблемную ситуацию </a:t>
            </a:r>
            <a:r>
              <a:rPr lang="ru-RU" b="1" dirty="0"/>
              <a:t>– один из видов практического применения интерактивных форм обучения</a:t>
            </a:r>
            <a:r>
              <a:rPr lang="ru-RU" b="1" i="1" dirty="0"/>
              <a:t>. </a:t>
            </a:r>
            <a:r>
              <a:rPr lang="ru-RU" b="1" dirty="0"/>
              <a:t>Формы организации проблемного обучения: </a:t>
            </a:r>
            <a:endParaRPr lang="ru-RU" b="1" dirty="0" smtClean="0"/>
          </a:p>
          <a:p>
            <a:r>
              <a:rPr lang="ru-RU" b="1" i="1" dirty="0" smtClean="0"/>
              <a:t>Метод </a:t>
            </a:r>
            <a:r>
              <a:rPr lang="ru-RU" b="1" i="1" dirty="0"/>
              <a:t>проблемных ситуаций.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 проблемный вопрос («Как вы думаете, что сегодня необходимо купить                       в магазине?»), </a:t>
            </a:r>
          </a:p>
          <a:p>
            <a:endParaRPr lang="ru-RU" b="1" dirty="0" smtClean="0"/>
          </a:p>
          <a:p>
            <a:r>
              <a:rPr lang="ru-RU" b="1" dirty="0" smtClean="0"/>
              <a:t> </a:t>
            </a:r>
            <a:r>
              <a:rPr lang="ru-RU" b="1" dirty="0"/>
              <a:t>проблемная задача («Папа дяди Фёдора сегодня получил зарплату, и вся семья решила пойти в магазин, но денег выделили только на одну крупную покупку.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Маме нужна стиральная машина, папе нужна зимняя куртка, дяде Фёдору нужен сноуборд. На какую покупку лучше потратить деньги?»).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1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littleone.com/uploads/publication/4832/_1200/5aacda79171b21.859561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7" y="2060257"/>
            <a:ext cx="6985169" cy="4750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9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5609" y="1645921"/>
            <a:ext cx="95843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3</a:t>
            </a:r>
            <a:r>
              <a:rPr lang="ru-RU" b="1" i="1" dirty="0" smtClean="0">
                <a:solidFill>
                  <a:srgbClr val="FF0000"/>
                </a:solidFill>
              </a:rPr>
              <a:t>.Беседы-обсуждения</a:t>
            </a:r>
            <a:r>
              <a:rPr lang="ru-RU" b="1" i="1" dirty="0">
                <a:solidFill>
                  <a:srgbClr val="FF0000"/>
                </a:solidFill>
              </a:rPr>
              <a:t>, чтение </a:t>
            </a:r>
            <a:r>
              <a:rPr lang="ru-RU" b="1" dirty="0"/>
              <a:t>(художественная литература, поговорки, пословицы), художественные приемы (загадки) могут быть использованы при реализации всех образовательных областей. 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Примерные </a:t>
            </a:r>
            <a:r>
              <a:rPr lang="ru-RU" b="1" dirty="0">
                <a:solidFill>
                  <a:srgbClr val="FF0000"/>
                </a:solidFill>
              </a:rPr>
              <a:t>темы: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труд </a:t>
            </a:r>
            <a:r>
              <a:rPr lang="ru-RU" b="1" dirty="0"/>
              <a:t>– основа жизни; </a:t>
            </a:r>
            <a:endParaRPr lang="ru-RU" b="1" dirty="0" smtClean="0"/>
          </a:p>
          <a:p>
            <a:r>
              <a:rPr lang="ru-RU" b="1" dirty="0" smtClean="0"/>
              <a:t>работать </a:t>
            </a:r>
            <a:r>
              <a:rPr lang="ru-RU" b="1" dirty="0"/>
              <a:t>и зарабатывать; 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придумали деньги; </a:t>
            </a:r>
            <a:endParaRPr lang="ru-RU" b="1" dirty="0" smtClean="0"/>
          </a:p>
          <a:p>
            <a:r>
              <a:rPr lang="ru-RU" b="1" dirty="0" smtClean="0"/>
              <a:t>какие </a:t>
            </a:r>
            <a:r>
              <a:rPr lang="ru-RU" b="1" dirty="0"/>
              <a:t>бывают деньги; 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они выглядят и откуда берутся; 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деньги попадают к нам в дом; 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складывается стоимость товара; </a:t>
            </a:r>
            <a:endParaRPr lang="ru-RU" b="1" dirty="0" smtClean="0"/>
          </a:p>
          <a:p>
            <a:r>
              <a:rPr lang="ru-RU" b="1" dirty="0" smtClean="0"/>
              <a:t>реклама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долги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тратим </a:t>
            </a:r>
            <a:r>
              <a:rPr lang="ru-RU" b="1" dirty="0"/>
              <a:t>разумно; </a:t>
            </a:r>
            <a:endParaRPr lang="ru-RU" b="1" dirty="0" smtClean="0"/>
          </a:p>
          <a:p>
            <a:r>
              <a:rPr lang="ru-RU" b="1" dirty="0" smtClean="0"/>
              <a:t>экономим</a:t>
            </a:r>
            <a:r>
              <a:rPr lang="ru-RU" b="1" dirty="0"/>
              <a:t>; </a:t>
            </a:r>
            <a:endParaRPr lang="ru-RU" b="1" dirty="0" smtClean="0"/>
          </a:p>
          <a:p>
            <a:r>
              <a:rPr lang="ru-RU" b="1" dirty="0" smtClean="0"/>
              <a:t>все </a:t>
            </a:r>
            <a:r>
              <a:rPr lang="ru-RU" b="1" dirty="0"/>
              <a:t>по плану; </a:t>
            </a:r>
            <a:endParaRPr lang="ru-RU" b="1" dirty="0" smtClean="0"/>
          </a:p>
          <a:p>
            <a:r>
              <a:rPr lang="ru-RU" b="1" dirty="0" smtClean="0"/>
              <a:t>жадность </a:t>
            </a:r>
            <a:r>
              <a:rPr lang="ru-RU" b="1" dirty="0"/>
              <a:t>и пр. </a:t>
            </a:r>
          </a:p>
        </p:txBody>
      </p:sp>
    </p:spTree>
    <p:extLst>
      <p:ext uri="{BB962C8B-B14F-4D97-AF65-F5344CB8AC3E}">
        <p14:creationId xmlns:p14="http://schemas.microsoft.com/office/powerpoint/2010/main" val="19332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6745" y="1734710"/>
            <a:ext cx="92070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2.Решение </a:t>
            </a:r>
            <a:r>
              <a:rPr lang="ru-RU" b="1" dirty="0"/>
              <a:t>ситуационных проблемных задач способствует формированию                </a:t>
            </a:r>
            <a:r>
              <a:rPr lang="ru-RU" b="1" dirty="0" smtClean="0"/>
              <a:t>умения </a:t>
            </a:r>
            <a:r>
              <a:rPr lang="ru-RU" b="1" dirty="0"/>
              <a:t>объяснять явления действительности, ориентироваться в мире ценностей. Чтобы заинтересовать </a:t>
            </a:r>
            <a:r>
              <a:rPr lang="ru-RU" b="1" dirty="0" smtClean="0"/>
              <a:t>учащихся, </a:t>
            </a:r>
            <a:r>
              <a:rPr lang="ru-RU" b="1" dirty="0"/>
              <a:t>задача должна быть актуальной и представлять реальную ситуацию, которая стимулирует проявление разнообразных эмоций (сочувствие, удивление, радость, гнев и пр.).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Главным </a:t>
            </a:r>
            <a:r>
              <a:rPr lang="ru-RU" b="1" dirty="0"/>
              <a:t>элементом задачи является проблемный вопрос, который должен быть сформулирован таким образом, чтобы ребёнку захотелось найти на него </a:t>
            </a:r>
            <a:r>
              <a:rPr lang="ru-RU" b="1" dirty="0" smtClean="0"/>
              <a:t>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4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189185" y="524148"/>
            <a:ext cx="10026869" cy="31019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Arial" pitchFamily="34" charset="0"/>
            </a:endParaRPr>
          </a:p>
          <a:p>
            <a:pPr marL="373315" marR="0" lvl="0" indent="-373315" algn="r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    «Нажить много денег – храбрость; </a:t>
            </a:r>
          </a:p>
          <a:p>
            <a:pPr marL="373315" marR="0" lvl="0" indent="-373315" algn="r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сохранить их – мудрость, </a:t>
            </a:r>
          </a:p>
          <a:p>
            <a:pPr marL="373315" marR="0" lvl="0" indent="-373315" algn="r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а умело расходовать – искусство».</a:t>
            </a:r>
          </a:p>
          <a:p>
            <a:pPr marL="373315" marR="0" lvl="0" indent="-373315" algn="r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ko-KR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Arial" pitchFamily="34" charset="0"/>
            </a:endParaRPr>
          </a:p>
          <a:p>
            <a:pPr marL="373315" marR="0" lvl="0" indent="-373315" algn="r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Arial" pitchFamily="34" charset="0"/>
              </a:rPr>
              <a:t>Бертольд Авербах</a:t>
            </a:r>
            <a:endParaRPr kumimoji="0" lang="en-US" altLang="ko-KR" sz="2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20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C:\Users\Gukezheva\Desktop\ЗАДАЧИ ПО ФИН ГР\img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3" y="1554796"/>
            <a:ext cx="8907517" cy="5445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5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C:\Users\Gukezheva\Desktop\презентации по фин грам\1646466270_47-kartinkin-net-p-kartinki-po-finansovoi-gramotnosti-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71" y="1647507"/>
            <a:ext cx="6119495" cy="426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0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86455" y="1066800"/>
            <a:ext cx="7637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err="1" smtClean="0">
                <a:solidFill>
                  <a:srgbClr val="C00000"/>
                </a:solidFill>
                <a:latin typeface="Cambria" pitchFamily="18" charset="0"/>
              </a:rPr>
              <a:t>Рский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 язык и Литературное чтение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869" y="1990130"/>
            <a:ext cx="78280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0932C"/>
                </a:solidFill>
                <a:latin typeface="Cambria"/>
              </a:rPr>
              <a:t>Соедини линиями продолжение пословицы</a:t>
            </a:r>
            <a:endParaRPr lang="ru-RU" sz="24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6745" y="2569585"/>
            <a:ext cx="92701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хлеб для еды,                        богатый вора боится.</a:t>
            </a:r>
          </a:p>
          <a:p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а деньги для беды.                                     </a:t>
            </a:r>
          </a:p>
          <a:p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                          как без соли хлебать</a:t>
            </a:r>
          </a:p>
          <a:p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прокладывает.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тогда правда молчит...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dirty="0" smtClean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так будет и рожь</a:t>
            </a: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2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86455" y="1066800"/>
            <a:ext cx="7637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1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05" y="2152652"/>
            <a:ext cx="3443477" cy="1418778"/>
          </a:xfrm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684555" y="1942880"/>
            <a:ext cx="3066135" cy="1628550"/>
            <a:chOff x="1364023" y="1233734"/>
            <a:chExt cx="4010309" cy="190723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1"/>
          <p:cNvGrpSpPr>
            <a:grpSpLocks/>
          </p:cNvGrpSpPr>
          <p:nvPr/>
        </p:nvGrpSpPr>
        <p:grpSpPr bwMode="auto">
          <a:xfrm>
            <a:off x="6918656" y="1928789"/>
            <a:ext cx="3528392" cy="1642641"/>
            <a:chOff x="2488900" y="4523614"/>
            <a:chExt cx="5477720" cy="1929721"/>
          </a:xfrm>
        </p:grpSpPr>
        <p:pic>
          <p:nvPicPr>
            <p:cNvPr id="16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2671763" y="4135368"/>
            <a:ext cx="5024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ru-RU" sz="2400" b="1" u="sng" kern="0" dirty="0" smtClean="0">
                <a:solidFill>
                  <a:srgbClr val="F0932C"/>
                </a:solidFill>
                <a:latin typeface="Cambria"/>
                <a:cs typeface="Times New Roman" pitchFamily="18" charset="0"/>
              </a:rPr>
              <a:t>Анаграммы. Расшифруйте слова</a:t>
            </a:r>
            <a:endParaRPr lang="ru-RU" sz="1200" u="sng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71763" y="4597033"/>
            <a:ext cx="63145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</a:p>
          <a:p>
            <a:pPr lvl="0" fontAlgn="base"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(РЕКЛАМА)</a:t>
            </a:r>
          </a:p>
          <a:p>
            <a:pPr lvl="0" fontAlgn="base"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(ЗАРПЛАТА)</a:t>
            </a:r>
          </a:p>
          <a:p>
            <a:pPr lvl="0" fontAlgn="base"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(ДОГОВОР)</a:t>
            </a:r>
          </a:p>
          <a:p>
            <a:pPr lvl="0" fontAlgn="base">
              <a:spcBef>
                <a:spcPct val="0"/>
              </a:spcBef>
            </a:pPr>
            <a:r>
              <a:rPr lang="ru-RU" sz="28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4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  <a:endParaRPr lang="ru-RU" sz="28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11319" y="1180979"/>
            <a:ext cx="4424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7310"/>
            <a:ext cx="3753378" cy="503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54" y="2396359"/>
            <a:ext cx="5975329" cy="413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0717" y="1907628"/>
            <a:ext cx="9218950" cy="4904194"/>
          </a:xfrm>
        </p:spPr>
        <p:txBody>
          <a:bodyPr>
            <a:normAutofit/>
          </a:bodyPr>
          <a:lstStyle/>
          <a:p>
            <a:r>
              <a:rPr lang="ru-RU" dirty="0" smtClean="0"/>
              <a:t>        «Финансовая грамотность» </a:t>
            </a:r>
          </a:p>
          <a:p>
            <a:r>
              <a:rPr lang="ru-RU" dirty="0" smtClean="0"/>
              <a:t>        «Развитие речи»</a:t>
            </a:r>
          </a:p>
          <a:p>
            <a:r>
              <a:rPr lang="ru-RU" dirty="0" smtClean="0"/>
              <a:t>        «Учись учиться» </a:t>
            </a:r>
          </a:p>
          <a:p>
            <a:r>
              <a:rPr lang="ru-RU" dirty="0" smtClean="0"/>
              <a:t>        «Разговор о правильном</a:t>
            </a:r>
          </a:p>
          <a:p>
            <a:pPr>
              <a:buNone/>
            </a:pPr>
            <a:r>
              <a:rPr lang="ru-RU" dirty="0" smtClean="0"/>
              <a:t>                 питании»</a:t>
            </a:r>
          </a:p>
          <a:p>
            <a:r>
              <a:rPr lang="ru-RU" dirty="0" smtClean="0"/>
              <a:t>        «Я – гражданин и патриот </a:t>
            </a:r>
          </a:p>
          <a:p>
            <a:pPr>
              <a:buNone/>
            </a:pPr>
            <a:r>
              <a:rPr lang="ru-RU" dirty="0" smtClean="0"/>
              <a:t>                России»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9167" y="944880"/>
            <a:ext cx="6684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 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 l="27696" t="22685" r="24381" b="11494"/>
          <a:stretch>
            <a:fillRect/>
          </a:stretch>
        </p:blipFill>
        <p:spPr bwMode="auto">
          <a:xfrm>
            <a:off x="5927833" y="1591212"/>
            <a:ext cx="4413963" cy="5424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34844" y="1907628"/>
            <a:ext cx="9218950" cy="49041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Азбука финансов - универсальный портал о личных финансах и финансовой грамотности. Объединяет в себе информацию о финансовой грамотности населения, личном бюджете, личном финансовом плане; семинары и уроки финансовой грамотности</a:t>
            </a:r>
          </a:p>
          <a:p>
            <a:r>
              <a:rPr lang="ru-RU" dirty="0" err="1" smtClean="0">
                <a:hlinkClick r:id="rId2"/>
              </a:rPr>
              <a:t>www.azbukafinansov.ru</a:t>
            </a:r>
            <a:endParaRPr lang="ru-RU" dirty="0" smtClean="0"/>
          </a:p>
          <a:p>
            <a:r>
              <a:rPr lang="ru-RU" dirty="0" smtClean="0"/>
              <a:t>«Сеть творческих учителей» сообщество учителей экономики «Экономика в школе»  где можно найти разработки уроков, ученические проекты,  материалы по внеклассной работе, для олимпиад, викторин, конкурсов. Получить информацию о проведении дистанционного детского конкурса «Экономический калейдоскоп»</a:t>
            </a:r>
          </a:p>
          <a:p>
            <a:r>
              <a:rPr lang="ru-RU" dirty="0" smtClean="0">
                <a:hlinkClick r:id="rId3"/>
              </a:rPr>
              <a:t>http://www.it-n.ru/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1318" y="977517"/>
            <a:ext cx="5376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Интернет-ресурсы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1.Серии мультфильма «</a:t>
            </a:r>
            <a:r>
              <a:rPr lang="ru-RU" dirty="0" err="1" smtClean="0"/>
              <a:t>Смешарики</a:t>
            </a:r>
            <a:r>
              <a:rPr lang="ru-RU" dirty="0" smtClean="0"/>
              <a:t>» под названием «Азбука финансовой грамотности»</a:t>
            </a:r>
          </a:p>
          <a:p>
            <a:r>
              <a:rPr lang="ru-RU" dirty="0" smtClean="0"/>
              <a:t>2.Серии мультфильма «</a:t>
            </a:r>
            <a:r>
              <a:rPr lang="ru-RU" dirty="0" err="1" smtClean="0"/>
              <a:t>Фиксики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-Деньги;</a:t>
            </a:r>
          </a:p>
          <a:p>
            <a:r>
              <a:rPr lang="ru-RU" dirty="0" smtClean="0"/>
              <a:t>-Копилка;</a:t>
            </a:r>
          </a:p>
          <a:p>
            <a:r>
              <a:rPr lang="ru-RU" dirty="0" smtClean="0"/>
              <a:t>-Как делают деньги.</a:t>
            </a:r>
          </a:p>
          <a:p>
            <a:r>
              <a:rPr lang="ru-RU" dirty="0" smtClean="0"/>
              <a:t>3.«Богатый бобрёнок»</a:t>
            </a:r>
          </a:p>
          <a:p>
            <a:r>
              <a:rPr lang="ru-RU" dirty="0" smtClean="0"/>
              <a:t>4.«Азбука денег. Уроки тётушки Совы».</a:t>
            </a:r>
          </a:p>
          <a:p>
            <a:r>
              <a:rPr lang="ru-RU" dirty="0" smtClean="0"/>
              <a:t>5.«Незнайка на Луне»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1319" y="1180979"/>
            <a:ext cx="4424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Мультфильмы 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0"/>
          <a:ext cx="1068863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1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1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4497" y="1277007"/>
            <a:ext cx="9963805" cy="55348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     В результате изучения основ финансовой грамотности на уровне НОО, </a:t>
            </a:r>
            <a:r>
              <a:rPr lang="ru-RU" dirty="0" smtClean="0">
                <a:solidFill>
                  <a:srgbClr val="FF0000"/>
                </a:solidFill>
              </a:rPr>
              <a:t>обучающиеся</a:t>
            </a:r>
            <a:r>
              <a:rPr lang="ru-RU" u="sng" dirty="0" smtClean="0">
                <a:solidFill>
                  <a:srgbClr val="FF0000"/>
                </a:solidFill>
              </a:rPr>
              <a:t> должны знать: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/>
              <a:t>       понимание природы и функции денег;</a:t>
            </a:r>
          </a:p>
          <a:p>
            <a:r>
              <a:rPr lang="ru-RU" i="1" dirty="0" smtClean="0"/>
              <a:t>       умение ценить деньги;</a:t>
            </a:r>
          </a:p>
          <a:p>
            <a:r>
              <a:rPr lang="ru-RU" i="1" dirty="0" smtClean="0"/>
              <a:t>       умение считать деньги;</a:t>
            </a:r>
          </a:p>
          <a:p>
            <a:r>
              <a:rPr lang="ru-RU" i="1" dirty="0" smtClean="0"/>
              <a:t>       умение составлять финансовый отчёт;</a:t>
            </a:r>
          </a:p>
          <a:p>
            <a:r>
              <a:rPr lang="ru-RU" i="1" dirty="0" smtClean="0"/>
              <a:t>       умение экономить и сберегать;</a:t>
            </a:r>
          </a:p>
          <a:p>
            <a:r>
              <a:rPr lang="ru-RU" i="1" dirty="0" smtClean="0"/>
              <a:t>       умение тратить деньги и жить по средствам;</a:t>
            </a:r>
          </a:p>
          <a:p>
            <a:r>
              <a:rPr lang="ru-RU" i="1" dirty="0" smtClean="0"/>
              <a:t>       умение делиться.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111" y="2261937"/>
            <a:ext cx="9477110" cy="2334075"/>
          </a:xfrm>
        </p:spPr>
        <p:txBody>
          <a:bodyPr/>
          <a:lstStyle/>
          <a:p>
            <a:pPr algn="ctr"/>
            <a:r>
              <a:rPr lang="ru-RU" sz="5400" dirty="0" smtClean="0">
                <a:latin typeface="Bookman Old Style" pitchFamily="18" charset="0"/>
              </a:rPr>
              <a:t>Спасибо за внимание!</a:t>
            </a:r>
            <a:br>
              <a:rPr lang="ru-RU" sz="5400" dirty="0" smtClean="0">
                <a:latin typeface="Bookman Old Style" pitchFamily="18" charset="0"/>
              </a:rPr>
            </a:br>
            <a:endParaRPr lang="ru-RU" dirty="0">
              <a:solidFill>
                <a:srgbClr val="DC7168"/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1068863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28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800" baseline="0" dirty="0" smtClean="0">
                          <a:latin typeface="Bookman Old Style" pitchFamily="18" charset="0"/>
                        </a:rPr>
                        <a:t> обучающихся  начальной школы</a:t>
                      </a:r>
                      <a:endParaRPr lang="ru-RU" sz="28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2888"/>
              </p:ext>
            </p:extLst>
          </p:nvPr>
        </p:nvGraphicFramePr>
        <p:xfrm>
          <a:off x="0" y="0"/>
          <a:ext cx="1068863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0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2579" y="975360"/>
            <a:ext cx="9416955" cy="6144944"/>
          </a:xfrm>
        </p:spPr>
        <p:txBody>
          <a:bodyPr/>
          <a:lstStyle/>
          <a:p>
            <a:pPr marL="0" indent="0" algn="just"/>
            <a:r>
              <a:rPr lang="ru-RU" sz="2200" b="0" dirty="0">
                <a:solidFill>
                  <a:srgbClr val="FF0000"/>
                </a:solidFill>
              </a:rPr>
              <a:t>Финансовая грамотность </a:t>
            </a:r>
            <a:r>
              <a:rPr lang="ru-RU" sz="2200" b="0" dirty="0"/>
              <a:t>— это способность использовать определенные навыки для управления своими финансами, составления бюджета и грамотного инвестирования. </a:t>
            </a:r>
            <a:r>
              <a:rPr lang="ru-RU" sz="2200" b="0" dirty="0" smtClean="0"/>
              <a:t>Финансовая </a:t>
            </a:r>
            <a:r>
              <a:rPr lang="ru-RU" sz="2200" b="0" dirty="0"/>
              <a:t>грамотность </a:t>
            </a:r>
            <a:r>
              <a:rPr lang="ru-RU" sz="2200" b="0" dirty="0" smtClean="0"/>
              <a:t>в </a:t>
            </a:r>
            <a:r>
              <a:rPr lang="ru-RU" sz="2200" b="0" dirty="0"/>
              <a:t>школах для </a:t>
            </a:r>
            <a:r>
              <a:rPr lang="ru-RU" sz="2200" b="0" dirty="0" smtClean="0"/>
              <a:t>детей— </a:t>
            </a:r>
            <a:r>
              <a:rPr lang="ru-RU" sz="2200" b="0" dirty="0"/>
              <a:t>это важнейшая часть жизни, которая определяет, насколько успешными дети станут в будущем. Чем раньше начнется обучение азам финансов, тем лучше </a:t>
            </a:r>
            <a:r>
              <a:rPr lang="ru-RU" sz="2200" b="0" dirty="0" smtClean="0"/>
              <a:t>будет</a:t>
            </a:r>
            <a:br>
              <a:rPr lang="ru-RU" sz="2200" b="0" dirty="0" smtClean="0"/>
            </a:br>
            <a:r>
              <a:rPr lang="ru-RU" sz="2200" b="0" dirty="0" smtClean="0"/>
              <a:t>для ребенка. Личная </a:t>
            </a:r>
            <a:r>
              <a:rPr lang="ru-RU" sz="2200" b="0" dirty="0"/>
              <a:t>финансовая грамотность помогает в достижении целей, будь то получение образования, смена карьеры, поездка в путешествие, выход на пенсию на несколько десятков лет раньше принятого в обществе возраста и так далее. Согласитесь, деньги нужны практически в любом аспекте жизни! А еще знания по финансовой грамотности позволяют распоряжаться бюджетом так, чтобы хватало на все, управлять своими долгами и </a:t>
            </a:r>
            <a:r>
              <a:rPr lang="ru-RU" sz="2200" b="0" dirty="0" smtClean="0"/>
              <a:t>расходами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68546"/>
              </p:ext>
            </p:extLst>
          </p:nvPr>
        </p:nvGraphicFramePr>
        <p:xfrm>
          <a:off x="0" y="0"/>
          <a:ext cx="1068863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0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2579" y="975360"/>
            <a:ext cx="9416955" cy="6144944"/>
          </a:xfrm>
        </p:spPr>
        <p:txBody>
          <a:bodyPr/>
          <a:lstStyle/>
          <a:p>
            <a:pPr marL="0" indent="0" algn="just"/>
            <a:r>
              <a:rPr lang="ru-RU" sz="2400" b="0" dirty="0">
                <a:solidFill>
                  <a:srgbClr val="FF0000"/>
                </a:solidFill>
              </a:rPr>
              <a:t>Значение финансовой грамотности простое</a:t>
            </a:r>
            <a:r>
              <a:rPr lang="ru-RU" sz="2400" b="0" dirty="0"/>
              <a:t>: это способность глубоко понимать законы финансового мира и действовать согласно им. Это самодостаточность, умение учиться и улучшать свои знания в области экономики, готовность к постоянному пополнению инструментария знаний, отсутствие боязни вложить средства во что-либо или взять выгодный кредит. У финансовой грамотности, на самом деле, огромное количество составляющих, каждая из которых ведет к тому, чтобы успешно управлять своими деньгами и зарабатывать пассивный доход с их помощью</a:t>
            </a:r>
            <a:r>
              <a:rPr lang="ru-RU" sz="2400" b="0" dirty="0" smtClean="0"/>
              <a:t>.</a:t>
            </a:r>
            <a:r>
              <a:rPr lang="ru-RU" sz="2400" b="0" dirty="0"/>
              <a:t> 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>Основные </a:t>
            </a:r>
            <a:r>
              <a:rPr lang="ru-RU" sz="2400" b="0" dirty="0"/>
              <a:t>темы финансовой грамотности — </a:t>
            </a:r>
            <a:r>
              <a:rPr lang="ru-RU" sz="2400" b="0" dirty="0">
                <a:solidFill>
                  <a:srgbClr val="FF0000"/>
                </a:solidFill>
              </a:rPr>
              <a:t>это сбережения, недвижимость, составление бюджета, налоги и пенсии, страхование, оплата обучения и счетов, </a:t>
            </a:r>
            <a:r>
              <a:rPr lang="ru-RU" sz="2400" b="0" dirty="0" smtClean="0">
                <a:solidFill>
                  <a:srgbClr val="FF0000"/>
                </a:solidFill>
              </a:rPr>
              <a:t>иные </a:t>
            </a:r>
            <a:r>
              <a:rPr lang="ru-RU" sz="2400" b="0" dirty="0">
                <a:solidFill>
                  <a:srgbClr val="FF0000"/>
                </a:solidFill>
              </a:rPr>
              <a:t>крупные приобретения. 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20654"/>
              </p:ext>
            </p:extLst>
          </p:nvPr>
        </p:nvGraphicFramePr>
        <p:xfrm>
          <a:off x="0" y="0"/>
          <a:ext cx="1068863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926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baseline="0" dirty="0" smtClean="0">
                          <a:latin typeface="Bookman Old Style" pitchFamily="18" charset="0"/>
                        </a:rPr>
                        <a:t> обучающихся  в начальной школе</a:t>
                      </a:r>
                      <a:endParaRPr lang="ru-RU" sz="2400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0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63069" y="1115665"/>
            <a:ext cx="5568286" cy="6144944"/>
          </a:xfrm>
        </p:spPr>
        <p:txBody>
          <a:bodyPr/>
          <a:lstStyle/>
          <a:p>
            <a:pPr marL="0" indent="0" algn="just"/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ОО готовит детей 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всему</a:t>
            </a:r>
            <a:r>
              <a:rPr lang="ru-RU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читать, считать, но не готовит к реальной жизни, к трудностям на пути взросления и становления личности во всех сферах жизни, в особенности в вопросах финансового образования</a:t>
            </a:r>
            <a:endParaRPr lang="ru-RU" sz="35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402559"/>
            <a:ext cx="3964481" cy="56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Наталья Владимировна\Desktop\rossijskie-de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61" y="1569254"/>
            <a:ext cx="5932153" cy="50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23798"/>
              </p:ext>
            </p:extLst>
          </p:nvPr>
        </p:nvGraphicFramePr>
        <p:xfrm>
          <a:off x="0" y="0"/>
          <a:ext cx="10688638" cy="119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1198179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400" u="none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u="none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u="none" baseline="0" dirty="0" smtClean="0">
                          <a:latin typeface="Bookman Old Style" pitchFamily="18" charset="0"/>
                        </a:rPr>
                        <a:t> обучающихся  в  начальной школе</a:t>
                      </a:r>
                      <a:endParaRPr lang="ru-RU" sz="2400" u="none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177421" y="1569254"/>
            <a:ext cx="4885898" cy="54866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представить себе мир сегодня без денег.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FE8637"/>
              </a:buCl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Деньги окружают человека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самого рождения и становятся одним из главных условий жизни. Поэтому уроки финансовой грамотности сегодня просто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Lato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62033"/>
              </p:ext>
            </p:extLst>
          </p:nvPr>
        </p:nvGraphicFramePr>
        <p:xfrm>
          <a:off x="0" y="0"/>
          <a:ext cx="10688638" cy="1198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8638"/>
              </a:tblGrid>
              <a:tr h="1198179"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2400" u="none" dirty="0" smtClean="0">
                          <a:latin typeface="Bookman Old Style" pitchFamily="18" charset="0"/>
                        </a:rPr>
                        <a:t>Формирование финансовой грамотности </a:t>
                      </a:r>
                    </a:p>
                    <a:p>
                      <a:pPr algn="ctr"/>
                      <a:r>
                        <a:rPr lang="ru-RU" sz="2400" u="none" dirty="0" smtClean="0">
                          <a:latin typeface="Bookman Old Style" pitchFamily="18" charset="0"/>
                        </a:rPr>
                        <a:t>у</a:t>
                      </a:r>
                      <a:r>
                        <a:rPr lang="ru-RU" sz="2400" u="none" baseline="0" dirty="0" smtClean="0">
                          <a:latin typeface="Bookman Old Style" pitchFamily="18" charset="0"/>
                        </a:rPr>
                        <a:t> обучающихся  в  начальной школе</a:t>
                      </a:r>
                      <a:endParaRPr lang="ru-RU" sz="2400" u="none" dirty="0" smtClean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177421" y="1569254"/>
            <a:ext cx="4885898" cy="54866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just">
              <a:buClr>
                <a:srgbClr val="FE8637"/>
              </a:buClr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Lato"/>
              </a:rPr>
              <a:t> 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4098" y="1273484"/>
            <a:ext cx="88320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Стратегия повышения финансовой грамотности населения в Российской Федерации </a:t>
            </a:r>
            <a:r>
              <a:rPr lang="ru-RU" sz="2400" dirty="0" smtClean="0">
                <a:solidFill>
                  <a:srgbClr val="FF0000"/>
                </a:solidFill>
              </a:rPr>
              <a:t>принята 25 сентября 2017 года. Документ рассчитан до 2023 года и нацелен на увеличение численности финансово образованных граждан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sz="2400" dirty="0" smtClean="0"/>
              <a:t>Это первый стратегический документ подобного масштаба в сфере финансовой грамотности в Российской Федерации, который обеспечит координацию      и системное партнерство между всеми заинтересованными участниками – Минфином России, Банком России, региональными властями, бизнес-сообществом, педагогическим сообществом.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10434</TotalTime>
  <Words>1795</Words>
  <Application>Microsoft Office PowerPoint</Application>
  <PresentationFormat>Произвольный</PresentationFormat>
  <Paragraphs>319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1_Тема Office</vt:lpstr>
      <vt:lpstr>  ГУКЕЖЕВА ИРИНА ЗУБЕРОВНА   кандидат экономических наук  Почетный работник общего образования РФ  Заслуженный работник образования КБР  </vt:lpstr>
      <vt:lpstr>   «формирование финансовой грамотности   детей  в НАЧАЛЬНОЙ ШКОЛЕ    </vt:lpstr>
      <vt:lpstr>    </vt:lpstr>
      <vt:lpstr>Презентация PowerPoint</vt:lpstr>
      <vt:lpstr>Финансовая грамотность — это способность использовать определенные навыки для управления своими финансами, составления бюджета и грамотного инвестирования. Финансовая грамотность в школах для детей— это важнейшая часть жизни, которая определяет, насколько успешными дети станут в будущем. Чем раньше начнется обучение азам финансов, тем лучше будет для ребенка. Личная финансовая грамотность помогает в достижении целей, будь то получение образования, смена карьеры, поездка в путешествие, выход на пенсию на несколько десятков лет раньше принятого в обществе возраста и так далее. Согласитесь, деньги нужны практически в любом аспекте жизни! А еще знания по финансовой грамотности позволяют распоряжаться бюджетом так, чтобы хватало на все, управлять своими долгами и расходами</vt:lpstr>
      <vt:lpstr>Значение финансовой грамотности простое: это способность глубоко понимать законы финансового мира и действовать согласно им. Это самодостаточность, умение учиться и улучшать свои знания в области экономики, готовность к постоянному пополнению инструментария знаний, отсутствие боязни вложить средства во что-либо или взять выгодный кредит. У финансовой грамотности, на самом деле, огромное количество составляющих, каждая из которых ведет к тому, чтобы успешно управлять своими деньгами и зарабатывать пассивный доход с их помощью.   Основные темы финансовой грамотности — это сбережения, недвижимость, составление бюджета, налоги и пенсии, страхование, оплата обучения и счетов, иные крупные приобретения. </vt:lpstr>
      <vt:lpstr>Современная ОО готовит детей всему: читать, считать, но не готовит к реальной жизни, к трудностям на пути взросления и становления личности во всех сферах жизни, в особенности в вопросах финансового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Gukezheva</cp:lastModifiedBy>
  <cp:revision>514</cp:revision>
  <cp:lastPrinted>2015-12-02T07:42:45Z</cp:lastPrinted>
  <dcterms:created xsi:type="dcterms:W3CDTF">2015-08-28T08:18:34Z</dcterms:created>
  <dcterms:modified xsi:type="dcterms:W3CDTF">2024-01-26T12:10:13Z</dcterms:modified>
</cp:coreProperties>
</file>