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2" r:id="rId7"/>
    <p:sldId id="266" r:id="rId8"/>
    <p:sldId id="263" r:id="rId9"/>
    <p:sldId id="264" r:id="rId10"/>
    <p:sldId id="265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adyghepsale.ru/?p=85001" TargetMode="External"/><Relationship Id="rId2" Type="http://schemas.openxmlformats.org/officeDocument/2006/relationships/hyperlink" Target="https://adygabza.ru/digafaqala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Еджак</a:t>
            </a:r>
            <a:r>
              <a:rPr lang="en-US" dirty="0"/>
              <a:t>I</a:t>
            </a:r>
            <a:r>
              <a:rPr lang="ru-RU" dirty="0" err="1"/>
              <a:t>уэхэм</a:t>
            </a:r>
            <a:r>
              <a:rPr lang="ru-RU" dirty="0"/>
              <a:t> сочинение </a:t>
            </a:r>
            <a:r>
              <a:rPr lang="ru-RU" dirty="0" err="1"/>
              <a:t>ятхыфу</a:t>
            </a:r>
            <a:r>
              <a:rPr lang="ru-RU" dirty="0"/>
              <a:t> </a:t>
            </a:r>
            <a:r>
              <a:rPr lang="ru-RU" dirty="0" err="1"/>
              <a:t>зэрегъэсапхъэ</a:t>
            </a:r>
            <a:r>
              <a:rPr lang="en-US" dirty="0"/>
              <a:t> </a:t>
            </a:r>
            <a:r>
              <a:rPr lang="ru-RU" dirty="0"/>
              <a:t>щ</a:t>
            </a:r>
            <a:r>
              <a:rPr lang="en-US" dirty="0"/>
              <a:t>I</a:t>
            </a:r>
            <a:r>
              <a:rPr lang="ru-RU" dirty="0" err="1"/>
              <a:t>ык</a:t>
            </a:r>
            <a:r>
              <a:rPr lang="en-US" dirty="0"/>
              <a:t>I</a:t>
            </a:r>
            <a:r>
              <a:rPr lang="ru-RU" dirty="0"/>
              <a:t>эр</a:t>
            </a: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690053"/>
            <a:ext cx="8229600" cy="43462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388175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Тхыгъэм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темэм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елэжьыфу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егъэсэн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sz="2800" b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Щыуагъэр</a:t>
            </a:r>
            <a:r>
              <a:rPr lang="ru-RU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lvl="0" indent="0" algn="just">
              <a:lnSpc>
                <a:spcPts val="2250"/>
              </a:lnSpc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-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Темэм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хуэмык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уэ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сочинение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щатх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щы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эщ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</a:p>
          <a:p>
            <a:pPr marL="0" indent="0">
              <a:buNone/>
            </a:pP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Къалэн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нэхъыщхьэу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къэувхэр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Темэ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зыбжанэ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къыхахыну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эмал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етын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Темэм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псалъэу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хэтыр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зэпкърыхын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Псалъэ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нэхъыщхьэр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къагъэлъэгъуэфу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егъэсэн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(ключевое слово)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Щапхъэ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0" indent="0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Лэжьыгъэр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насыпым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ыхьым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хэк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ып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эщ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 marL="0" indent="0">
              <a:buNone/>
            </a:pP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Лэжьыгъэр</a:t>
            </a:r>
            <a:r>
              <a:rPr 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хэк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ып</a:t>
            </a:r>
            <a:r>
              <a:rPr lang="en-US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эщ</a:t>
            </a:r>
            <a:endParaRPr lang="ru-RU" sz="2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50855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5" y="116632"/>
            <a:ext cx="8507288" cy="5505475"/>
          </a:xfrm>
        </p:spPr>
        <p:txBody>
          <a:bodyPr/>
          <a:lstStyle/>
          <a:p>
            <a:pPr marL="0" indent="0" algn="ctr">
              <a:buNone/>
            </a:pP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Тхыгъэм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зэхэлъык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энур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убзыхун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(план сочинения)</a:t>
            </a: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3855330"/>
              </p:ext>
            </p:extLst>
          </p:nvPr>
        </p:nvGraphicFramePr>
        <p:xfrm>
          <a:off x="107505" y="1412776"/>
          <a:ext cx="9036495" cy="518457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072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490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6551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6287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5172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94233"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Планым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и 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ыхьэхэр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Хэт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Сыт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Сыт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хуэдэ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?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Сыт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эр?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Псалъэуха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щапхъэхэр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89011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Пэублэ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псаплъэ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Сурэтыщ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ыр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Адыгэ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ц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эры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уэ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,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щэджащэ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….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Гъэм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сурэт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итхащ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5648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Япэ 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уплъэгъуэк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уолъагъу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Гъэм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и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зэманыр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indent="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2.Жыг л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эужьыгъуэр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-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пхъэхуейщ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3.  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Пхъэ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дакъэр</a:t>
                      </a: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Щ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эщ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2.Лъадий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псыгъуэщ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баринэщ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3Зи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хэк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уэдэжыгъуэ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нэса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жьы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хъуа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Жьыуэ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къэсащ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дунейр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зэщ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ащ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indent="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None/>
                      </a:pP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Къэнэщхъеящ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эм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зэщ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ул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ащ</a:t>
                      </a:r>
                      <a:endParaRPr lang="ru-RU" sz="1600" baseline="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3.Уэсым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зыщ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иуфащ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marL="0" indent="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Сурэтым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щ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ымахуэ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уае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къыщыгъэлъэгъуащ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</a:t>
                      </a:r>
                    </a:p>
                    <a:p>
                      <a:pPr marL="0" indent="0" algn="just">
                        <a:lnSpc>
                          <a:spcPts val="1200"/>
                        </a:lnSpc>
                        <a:spcAft>
                          <a:spcPts val="0"/>
                        </a:spcAft>
                        <a:buNone/>
                      </a:pPr>
                      <a:endParaRPr lang="ru-RU" sz="1600" dirty="0"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. 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Сурэтыщ</a:t>
                      </a:r>
                      <a:r>
                        <a:rPr lang="en-US" sz="16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ым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ди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нэгу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къыщ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игъэуващ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уи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пкъым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хыхьэ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ымахуэ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щ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en-US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эхэм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ящыщ</a:t>
                      </a:r>
                      <a:r>
                        <a:rPr lang="ru-RU" sz="16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зы</a:t>
                      </a:r>
                      <a:endParaRPr lang="ru-RU" sz="16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89011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 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Нэхъри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пэ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удзауэ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къэгъэлъэгъуащ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… 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66673"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Къызэщ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эзыкъуэж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, к</a:t>
                      </a:r>
                      <a:r>
                        <a:rPr lang="en-US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эух</a:t>
                      </a: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псалъэ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12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400" dirty="0">
                        <a:effectLst/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95250" marR="95250" marT="95250" marB="9525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Rectangle 3"/>
          <p:cNvSpPr>
            <a:spLocks noChangeArrowheads="1"/>
          </p:cNvSpPr>
          <p:nvPr/>
        </p:nvSpPr>
        <p:spPr bwMode="auto">
          <a:xfrm>
            <a:off x="457200" y="2243138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4778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Тхыгъэм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елэжьыныр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еджак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уэхэм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тынш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зэращыпщ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ыфыну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latin typeface="Times New Roman" pitchFamily="18" charset="0"/>
                <a:cs typeface="Times New Roman" pitchFamily="18" charset="0"/>
              </a:rPr>
              <a:t>эмалхэр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515719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dirty="0"/>
              <a:t>	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Темэм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ехьэл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ауэ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гум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къэк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псалъэ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щхьэхуэхэр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гупсысэ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эщ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хэр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цитатэхэр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я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нэгу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къыщ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ыхьэ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сурэт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теплъэгъуэхэр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тхылъымп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къабзэм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трегъэтхэн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Зэратхыну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ык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тэмэмыр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нэхъ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упщ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къагуры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уэн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папщ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э, «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щапхъэ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мыхъун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сочинениехэм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къахуеджэн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щыгъэгъуэзэн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	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Тхыгъэр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зэраухыну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псалъэухахэмк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къыщ</a:t>
            </a:r>
            <a:r>
              <a:rPr lang="en-US" sz="28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егъэдзэн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	-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Зым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и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тхыгъэр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адрейм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err="1">
                <a:latin typeface="Times New Roman" pitchFamily="18" charset="0"/>
                <a:cs typeface="Times New Roman" pitchFamily="18" charset="0"/>
              </a:rPr>
              <a:t>къегъэпщытэн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07894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Егъэджак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уэм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къипщыта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тхыгъэхэр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зэрыхъуам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(я 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агъ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еягъ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теухуа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псалъэмакъ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ядригъэк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уэк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ыныр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эмал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зимы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эхэм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ящыщщ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/>
            <a:r>
              <a:rPr lang="ru-RU" dirty="0">
                <a:latin typeface="Times New Roman" pitchFamily="18" charset="0"/>
                <a:cs typeface="Times New Roman" pitchFamily="18" charset="0"/>
              </a:rPr>
              <a:t>Комментарий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зыгъуэта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сочинениер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зытхам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эзагъыр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хэхъуэнущ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pPr algn="just"/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Еджак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уэр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сочинение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тхыным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зэик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хуесэнукъым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тхыгъэф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ымрэ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нэхъ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еймрэ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я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щапхъэ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имылъэгъуауэ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95263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/>
              <a:t>Вэрокъуэ</a:t>
            </a:r>
            <a:r>
              <a:rPr lang="ru-RU" dirty="0"/>
              <a:t> </a:t>
            </a:r>
            <a:r>
              <a:rPr lang="ru-RU" dirty="0" err="1"/>
              <a:t>Алинэрэ</a:t>
            </a:r>
            <a:r>
              <a:rPr lang="ru-RU" dirty="0"/>
              <a:t> Лу </a:t>
            </a:r>
            <a:r>
              <a:rPr lang="ru-RU" dirty="0" err="1"/>
              <a:t>Ренатрэ</a:t>
            </a:r>
            <a:br>
              <a:rPr lang="ru-RU" dirty="0"/>
            </a:br>
            <a:r>
              <a:rPr lang="en-US" sz="2700" dirty="0">
                <a:hlinkClick r:id="rId2"/>
              </a:rPr>
              <a:t>https://adygabza.ru/digafaqala</a:t>
            </a:r>
            <a:r>
              <a:rPr lang="ru-RU" sz="2700" dirty="0"/>
              <a:t>  </a:t>
            </a:r>
            <a:r>
              <a:rPr lang="en-US" sz="2700" dirty="0">
                <a:hlinkClick r:id="rId3"/>
              </a:rPr>
              <a:t>http://adyghepsale.ru/?p=8500I</a:t>
            </a:r>
            <a:r>
              <a:rPr lang="ru-RU" sz="2700" dirty="0"/>
              <a:t> 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479368"/>
            <a:ext cx="2968935" cy="52514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6155" y="1484784"/>
            <a:ext cx="4247803" cy="537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08035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>
                <a:latin typeface="Times New Roman" pitchFamily="18" charset="0"/>
                <a:cs typeface="Times New Roman" pitchFamily="18" charset="0"/>
              </a:rPr>
              <a:t>Сочинениер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зэригуэш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щ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ык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cs typeface="Times New Roman" pitchFamily="18" charset="0"/>
              </a:rPr>
              <a:t>эхэр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Сочинение-описание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псалъалъэм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«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») 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Зыгуэрым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тетхыхьын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л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ыхъужьым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сурэтым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Мыпхуэдэ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нэхъыщхьэу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къыхэгъэщыпхъэр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– ар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псоми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зэхуэдэу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къыщагъэлъагъуэ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гупсысэк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къыщ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эбдзэу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гупсысэм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узэрыхущытыр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къэбгъэлъэгъуэнырщ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Урысыбзэк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жып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эмэ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 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 постепенном переходе от общего к частному. </a:t>
            </a:r>
            <a:endParaRPr lang="en-US" i="1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just">
              <a:lnSpc>
                <a:spcPct val="115000"/>
              </a:lnSpc>
              <a:buSzPts val="1000"/>
              <a:buFont typeface="Symbol"/>
              <a:buChar char=""/>
              <a:tabLst>
                <a:tab pos="457200" algn="l"/>
              </a:tabLst>
            </a:pP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Мыбдежым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нэхъыщхьэу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къоув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еджак</a:t>
            </a:r>
            <a:r>
              <a:rPr lang="en-US" dirty="0"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уэм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и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гупсысэр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latin typeface="Times New Roman" pitchFamily="18" charset="0"/>
                <a:ea typeface="Times New Roman"/>
                <a:cs typeface="Times New Roman" pitchFamily="18" charset="0"/>
              </a:rPr>
              <a:t>къызэригъэлъагъуэ</a:t>
            </a:r>
            <a:r>
              <a:rPr lang="ru-RU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>
                <a:latin typeface="Times New Roman" pitchFamily="18" charset="0"/>
                <a:ea typeface="Times New Roman"/>
                <a:cs typeface="Times New Roman" pitchFamily="18" charset="0"/>
              </a:rPr>
              <a:t>художественно-</a:t>
            </a:r>
            <a:r>
              <a:rPr lang="ru-RU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изобразительнэ</a:t>
            </a:r>
            <a:r>
              <a:rPr lang="ru-RU" i="1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i="1" dirty="0"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эмалхэр</a:t>
            </a:r>
            <a:r>
              <a:rPr lang="ru-RU" i="1" dirty="0"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2800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3524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Сочинение-повествование</a:t>
            </a:r>
            <a:r>
              <a:rPr lang="en-US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31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псалъалъэм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«</a:t>
            </a:r>
            <a:r>
              <a:rPr lang="ru-RU" sz="31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къэ</a:t>
            </a:r>
            <a:r>
              <a:rPr lang="en-US" sz="31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31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уэтэн</a:t>
            </a:r>
            <a:r>
              <a:rPr lang="ru-RU" sz="31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»). </a:t>
            </a:r>
            <a:endParaRPr lang="ru-RU" sz="31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5000"/>
              </a:lnSpc>
              <a:buSzPts val="1000"/>
              <a:buNone/>
              <a:tabLst>
                <a:tab pos="457200" algn="l"/>
              </a:tabLst>
            </a:pPr>
            <a:r>
              <a:rPr lang="ru-RU" dirty="0">
                <a:solidFill>
                  <a:srgbClr val="000000"/>
                </a:solidFill>
                <a:latin typeface="Arial"/>
                <a:ea typeface="Times New Roman"/>
                <a:cs typeface="Times New Roman"/>
              </a:rPr>
              <a:t>	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Темэ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уэхугъуэ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гуэр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теухуауэ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еджак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къигупсыс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хъыбарщ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Къэхъукъащ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гуэрым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и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нэгу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щ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эк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къыщи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уатэ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нэхъыбэу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тегъэщ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ап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ящ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хабзэр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сочинением и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зэхэлъык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эращ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  <a:r>
              <a:rPr lang="ru-RU" i="1" dirty="0">
                <a:latin typeface="Times New Roman" pitchFamily="18" charset="0"/>
                <a:ea typeface="Times New Roman"/>
                <a:cs typeface="Times New Roman" pitchFamily="18" charset="0"/>
              </a:rPr>
              <a:t>завязка, кульминация, развязка </a:t>
            </a:r>
            <a:r>
              <a:rPr lang="ru-RU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жыхуэт</a:t>
            </a:r>
            <a:r>
              <a:rPr lang="en-US" i="1" dirty="0"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эхэр</a:t>
            </a:r>
            <a:r>
              <a:rPr lang="ru-RU" i="1" dirty="0"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3762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Сочинение-рассуждение </a:t>
            </a:r>
            <a:br>
              <a:rPr lang="ru-RU" sz="3600" dirty="0">
                <a:latin typeface="Times New Roman" pitchFamily="18" charset="0"/>
                <a:ea typeface="Calibri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Темэ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щхьэхуэм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тету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еджак</a:t>
            </a:r>
            <a:r>
              <a:rPr lang="en-US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зэхилъхьэ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(эссе, отзыв)</a:t>
            </a:r>
          </a:p>
          <a:p>
            <a:pPr marL="457200" algn="just">
              <a:lnSpc>
                <a:spcPct val="115000"/>
              </a:lnSpc>
              <a:spcAft>
                <a:spcPts val="0"/>
              </a:spcAft>
            </a:pP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Мыпхуэдэ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тхыгъэм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нэхъыбэу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зылъытапхъэр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гупсысэ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нэхъыщхьэр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щыуагъэншэу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къэгъэлъэгъуэнырщ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а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гупсысэ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нэхъыщхьэр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игъэбелджылыуэ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абы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щыхьэт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техъуэ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щапхъэхэр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къэгъэлъэгъуэнырщ</a:t>
            </a:r>
            <a:r>
              <a:rPr lang="ru-RU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Мыпхуэдэ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тхыгъэр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зэрыухыпхъэр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гупсысэ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нэхъыщхьэм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упщ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нэхъыщхьэм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жэуап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хуэхъу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гупсысэк</a:t>
            </a:r>
            <a:r>
              <a:rPr lang="en-US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i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эщ</a:t>
            </a:r>
            <a:r>
              <a:rPr lang="ru-RU" i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 </a:t>
            </a:r>
            <a:endParaRPr lang="ru-RU" sz="2400" i="1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7226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404664"/>
            <a:ext cx="8229600" cy="619268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 </a:t>
            </a:r>
            <a:r>
              <a:rPr lang="ru-RU" sz="28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Тхыгъэ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л</a:t>
            </a:r>
            <a:r>
              <a:rPr lang="en-US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I</a:t>
            </a:r>
            <a:r>
              <a:rPr lang="ru-RU" sz="28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ыхъужьым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тетхыхьу</a:t>
            </a:r>
            <a:r>
              <a:rPr lang="ru-RU" sz="2800" b="1" dirty="0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prstClr val="black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егъэсэн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buNone/>
            </a:pP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b="1" dirty="0" err="1">
                <a:latin typeface="Times New Roman" pitchFamily="18" charset="0"/>
                <a:cs typeface="Times New Roman" pitchFamily="18" charset="0"/>
              </a:rPr>
              <a:t>Щыуагъэр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-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тхыгъэм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хэт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л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ыхъужьхэм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псоми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я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характеристикэ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ятхыну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я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къалэнмэ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абыхэм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ящыщу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зыгуэрым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тотхыхь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абык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зэф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агъэк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	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Къалэн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нэхъыщхьэу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къэувыр</a:t>
            </a:r>
            <a:r>
              <a:rPr lang="ru-RU" sz="28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: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- л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ыхъужьым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и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щытык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эр (образ гл. героя)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къигъэлъэгъуэн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папщ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тхак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уэм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сыт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хуэдэ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эмалхэр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(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приемхэр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)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къигъэлъэгъуами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ар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ягъэбелджылыфу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къахутэфу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800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егъэсэн</a:t>
            </a:r>
            <a:r>
              <a:rPr lang="ru-RU" sz="28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800" dirty="0"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0" indent="0" algn="just">
              <a:buNone/>
            </a:pPr>
            <a:endParaRPr lang="ru-RU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93775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>
            <a:noAutofit/>
          </a:bodyPr>
          <a:lstStyle/>
          <a:p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Тхыгъэ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л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ыхъужьхэр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тхак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уэм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къызэрыдигъэц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ыху</a:t>
            </a:r>
            <a:r>
              <a:rPr lang="ru-RU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600" b="1" dirty="0" err="1">
                <a:latin typeface="Times New Roman" pitchFamily="18" charset="0"/>
                <a:cs typeface="Times New Roman" pitchFamily="18" charset="0"/>
              </a:rPr>
              <a:t>эмалхэр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196752"/>
            <a:ext cx="8712968" cy="54006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ыхъужьыр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езы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тхак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уэм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усак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уэм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къыдегъэц</a:t>
            </a:r>
            <a:r>
              <a:rPr lang="en-US" sz="3000" dirty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3000" dirty="0" err="1">
                <a:latin typeface="Times New Roman" pitchFamily="18" charset="0"/>
                <a:cs typeface="Times New Roman" pitchFamily="18" charset="0"/>
              </a:rPr>
              <a:t>ыху</a:t>
            </a:r>
            <a:r>
              <a:rPr lang="ru-RU" sz="3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00" i="1" dirty="0">
                <a:latin typeface="Times New Roman" pitchFamily="18" charset="0"/>
                <a:cs typeface="Times New Roman" pitchFamily="18" charset="0"/>
              </a:rPr>
              <a:t>(прямое/косвенное описание)</a:t>
            </a:r>
          </a:p>
          <a:p>
            <a:pPr marL="514350" indent="-514350">
              <a:buAutoNum type="arabicPeriod"/>
            </a:pP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Езы</a:t>
            </a: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 л</a:t>
            </a:r>
            <a:r>
              <a:rPr lang="en-US" sz="3000" dirty="0"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ыхъужьыр</a:t>
            </a: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 и </a:t>
            </a: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щхьэ</a:t>
            </a: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топсэлъыхьыж</a:t>
            </a: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000" i="1" dirty="0">
                <a:latin typeface="Times New Roman" pitchFamily="18" charset="0"/>
                <a:ea typeface="Times New Roman"/>
                <a:cs typeface="Times New Roman" pitchFamily="18" charset="0"/>
              </a:rPr>
              <a:t>(</a:t>
            </a:r>
            <a:r>
              <a:rPr lang="ru-RU" sz="3000" i="1" dirty="0" err="1">
                <a:latin typeface="Times New Roman" pitchFamily="18" charset="0"/>
                <a:ea typeface="Times New Roman"/>
                <a:cs typeface="Times New Roman" pitchFamily="18" charset="0"/>
              </a:rPr>
              <a:t>самоописание</a:t>
            </a:r>
            <a:r>
              <a:rPr lang="ru-RU" sz="3000" i="1" dirty="0">
                <a:latin typeface="Times New Roman" pitchFamily="18" charset="0"/>
                <a:ea typeface="Times New Roman"/>
                <a:cs typeface="Times New Roman" pitchFamily="18" charset="0"/>
              </a:rPr>
              <a:t>)</a:t>
            </a:r>
          </a:p>
          <a:p>
            <a:pPr marL="514350" indent="-514350">
              <a:buAutoNum type="arabicPeriod"/>
            </a:pP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Л</a:t>
            </a:r>
            <a:r>
              <a:rPr lang="en-US" sz="3000" dirty="0"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ыхъужьхэм</a:t>
            </a: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ящыщ</a:t>
            </a: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адрейм</a:t>
            </a:r>
            <a:r>
              <a:rPr lang="ru-RU" sz="3000" dirty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3000" dirty="0" err="1">
                <a:latin typeface="Times New Roman" pitchFamily="18" charset="0"/>
                <a:ea typeface="Times New Roman"/>
                <a:cs typeface="Times New Roman" pitchFamily="18" charset="0"/>
              </a:rPr>
              <a:t>топсэлъыхь</a:t>
            </a:r>
            <a:endParaRPr lang="ru-RU" sz="3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just">
              <a:spcAft>
                <a:spcPts val="0"/>
              </a:spcAft>
            </a:pP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</a:t>
            </a:r>
            <a:r>
              <a:rPr lang="en-US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ыхъужьыр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къыщыдигъэц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ыхук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авторыр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лъэныкъуэ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зэмыл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эужьыгъуэ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зыбжанэк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тепсэлъыхьыфынущ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ауэ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ик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зы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щытык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 (черта)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къыхихыу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ар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психологическэ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сурэтым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и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щытык</a:t>
            </a:r>
            <a:r>
              <a:rPr lang="en-US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I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нэхъыщхьэу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dirty="0" err="1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игъэувыфынущ</a:t>
            </a:r>
            <a:r>
              <a:rPr lang="ru-RU" sz="3000" dirty="0">
                <a:solidFill>
                  <a:srgbClr val="00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3000" i="1" dirty="0">
                <a:latin typeface="Times New Roman" pitchFamily="18" charset="0"/>
                <a:ea typeface="Calibri"/>
                <a:cs typeface="Times New Roman" pitchFamily="18" charset="0"/>
              </a:rPr>
              <a:t>(</a:t>
            </a:r>
            <a:r>
              <a:rPr lang="ru-RU" sz="3000" i="1" dirty="0">
                <a:latin typeface="Times New Roman" pitchFamily="18" charset="0"/>
                <a:ea typeface="Times New Roman"/>
                <a:cs typeface="Times New Roman" pitchFamily="18" charset="0"/>
              </a:rPr>
              <a:t>генерализованное /</a:t>
            </a:r>
            <a:r>
              <a:rPr lang="ru-RU" sz="3000" i="1" dirty="0">
                <a:latin typeface="Times New Roman" pitchFamily="18" charset="0"/>
                <a:ea typeface="Calibri"/>
                <a:cs typeface="Times New Roman" pitchFamily="18" charset="0"/>
              </a:rPr>
              <a:t> с одной акцентной деталью).</a:t>
            </a:r>
          </a:p>
          <a:p>
            <a:pPr marL="514350" indent="-514350"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04520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36712"/>
            <a:ext cx="8229600" cy="58092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Л</a:t>
            </a:r>
            <a:r>
              <a:rPr lang="en-US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ыхъужьыр</a:t>
            </a:r>
            <a:r>
              <a:rPr lang="ru-RU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тхак</a:t>
            </a:r>
            <a:r>
              <a:rPr lang="en-US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уэм</a:t>
            </a:r>
            <a:r>
              <a:rPr lang="ru-RU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къыщыдигъэц</a:t>
            </a:r>
            <a:r>
              <a:rPr lang="en-US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ыхум</a:t>
            </a:r>
            <a:r>
              <a:rPr lang="ru-RU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щапхъэ</a:t>
            </a:r>
            <a:r>
              <a:rPr lang="ru-RU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br>
              <a:rPr lang="en-US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628800"/>
            <a:ext cx="8589640" cy="5229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Къущхьэ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С. и «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Анэ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тхыгъэм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Салимэ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къызэрыщыгъэлъэгъуар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…и 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псыгъуэхэр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игъащ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эм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гуэмытауэ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нобэ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къыф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хуэдэ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здихьынур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имыщ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эу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зэрыщтэ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эщтаблэр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нэхэм</a:t>
            </a:r>
            <a:b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къуагъащ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эу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хъыджэбз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щ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алэ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дыдэ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Анусэ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пащхьэм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къитт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…</a:t>
            </a:r>
          </a:p>
          <a:p>
            <a:pPr marL="0" indent="0" algn="just">
              <a:buNone/>
            </a:pP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…«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Няняк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э»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зэджэ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Салимэ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ытауэ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унэр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къызэпиплъыхьащ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зызыкъуигъэпщк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уэн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къуэгъэнап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b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лъыхъуэ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хуэдэ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Абы и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щхьэм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цы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эрылъхьэ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уэлъак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уэу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къыф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алъхьауэ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къыпф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эщ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ынут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и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тхьэк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умэхэр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тенджызым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къыхах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блащхьэ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ц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ык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ухэм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ещхьт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Дыгъэр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зэпхъуа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лъакъуит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ыр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зрачын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къудейуэ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эзызт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«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Куэд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щ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акъым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езыр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няням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къызэры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эщ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эк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рэ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сыт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мыгъуэ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сабийзехьэ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», –</a:t>
            </a:r>
            <a:b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хужып</a:t>
            </a:r>
            <a:r>
              <a:rPr lang="en-US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2400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энут</a:t>
            </a:r>
            <a:r>
              <a:rPr lang="ru-RU" sz="2400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абы.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91201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52736"/>
          </a:xfrm>
        </p:spPr>
        <p:txBody>
          <a:bodyPr>
            <a:normAutofit fontScale="90000"/>
          </a:bodyPr>
          <a:lstStyle/>
          <a:p>
            <a:r>
              <a:rPr lang="ru-RU" sz="4000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Езы</a:t>
            </a:r>
            <a:r>
              <a:rPr lang="ru-RU" sz="4000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л</a:t>
            </a:r>
            <a:r>
              <a:rPr lang="en-US" sz="4000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</a:t>
            </a:r>
            <a:r>
              <a:rPr lang="ru-RU" sz="4000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ыхъужьыр</a:t>
            </a:r>
            <a:r>
              <a:rPr lang="ru-RU" sz="4000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000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щхьэм</a:t>
            </a:r>
            <a:r>
              <a:rPr lang="ru-RU" sz="4000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щытепсэлъыхьыжым</a:t>
            </a:r>
            <a:r>
              <a:rPr lang="ru-RU" sz="4000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и </a:t>
            </a:r>
            <a:r>
              <a:rPr lang="ru-RU" sz="4000" b="1" dirty="0" err="1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щапхъэ</a:t>
            </a:r>
            <a:r>
              <a:rPr lang="ru-RU" sz="4000" b="1" dirty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052736"/>
            <a:ext cx="8784976" cy="5616624"/>
          </a:xfrm>
        </p:spPr>
        <p:txBody>
          <a:bodyPr>
            <a:normAutofit fontScale="25000" lnSpcReduction="20000"/>
          </a:bodyPr>
          <a:lstStyle/>
          <a:p>
            <a:pPr marL="0" indent="0" algn="just">
              <a:lnSpc>
                <a:spcPct val="120000"/>
              </a:lnSpc>
              <a:buNone/>
            </a:pPr>
            <a:r>
              <a:rPr lang="ru-RU" dirty="0">
                <a:solidFill>
                  <a:srgbClr val="231F20"/>
                </a:solidFill>
                <a:latin typeface="SchoolBookC"/>
              </a:rPr>
              <a:t>	</a:t>
            </a:r>
            <a:r>
              <a:rPr lang="ru-RU" sz="9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en-US" sz="9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b="1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эрашэ</a:t>
            </a:r>
            <a:r>
              <a:rPr lang="ru-RU" sz="9600" b="1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Тембот и 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Гъащ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эм и 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дерс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уэтэжым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и л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ыхъужь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нэхъыщхьэм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езым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зыкъыдегъэц</a:t>
            </a:r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ыху</a:t>
            </a:r>
            <a:r>
              <a:rPr lang="ru-RU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just">
              <a:lnSpc>
                <a:spcPct val="120000"/>
              </a:lnSpc>
              <a:buNone/>
            </a:pP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Илъэс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пщык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нэхъ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си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мыныбжьу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хабзэ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къек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уэк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тэмэму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эхэр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къезгъэблагъэу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сыхуежьащ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псынщ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нэгуф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куэбжэм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деж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сащыпежьэу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зызгъэл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агъи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яхуэсщ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ыфу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адыгэм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хабзэ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къеблагъэр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къек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яжес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лъэрыгъ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ижьырабгъумрэ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шхуэ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умрэ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нэхъыжьым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хуэзубыду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къызэрезгъэпсыхынур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псынщ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шыхэр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шэщым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сшэуэ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къэзгъэзэжу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эщым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ахэр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эсшэу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къамышырэ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щыгъын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утелърэ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къазэре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ысхынур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эхэм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нэхъыжьым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нэхъапэ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зэрылъыстэну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нэмысыр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а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псори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эрт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эщэфащэу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эхэм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къызыпщ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эхахар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эщ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блыным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хэук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пылъап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эхэм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зэрыпыслъэну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ык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эми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сыщыгъуазэт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А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псори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згъэзэщ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нэужь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къытезгъэзэжырт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хьэщ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эхэр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зыхуей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псори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згъэзэщ</a:t>
            </a:r>
            <a:r>
              <a:rPr lang="en-US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ru-RU" sz="9600" dirty="0" err="1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эну</a:t>
            </a:r>
            <a:r>
              <a:rPr lang="ru-RU" sz="9600" dirty="0">
                <a:solidFill>
                  <a:srgbClr val="231F2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20900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600</Words>
  <Application>Microsoft Office PowerPoint</Application>
  <PresentationFormat>Экран (4:3)</PresentationFormat>
  <Paragraphs>88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9" baseType="lpstr">
      <vt:lpstr>Arial</vt:lpstr>
      <vt:lpstr>Calibri</vt:lpstr>
      <vt:lpstr>SchoolBookC</vt:lpstr>
      <vt:lpstr>Symbol</vt:lpstr>
      <vt:lpstr>Times New Roman</vt:lpstr>
      <vt:lpstr>Тема Office</vt:lpstr>
      <vt:lpstr>ЕджакIуэхэм сочинение ятхыфу зэрегъэсапхъэ щIыкIэр</vt:lpstr>
      <vt:lpstr>Вэрокъуэ Алинэрэ Лу Ренатрэ https://adygabza.ru/digafaqala  http://adyghepsale.ru/?p=8500I </vt:lpstr>
      <vt:lpstr>Сочинениер зэригуэш щIыкIэхэр</vt:lpstr>
      <vt:lpstr>Сочинение-повествование (псалъалъэм: «къэIуэтэн»). </vt:lpstr>
      <vt:lpstr>Сочинение-рассуждение  </vt:lpstr>
      <vt:lpstr>Презентация PowerPoint</vt:lpstr>
      <vt:lpstr>Тхыгъэ лIыхъужьхэр тхакIуэм къызэрыдигъэцIыху Iэмалхэр</vt:lpstr>
      <vt:lpstr>ЛIыхъужьыр тхакIуэм къыщыдигъэцIыхум и щапхъэ:  </vt:lpstr>
      <vt:lpstr>Езы лIыхъужьыр и щхьэм щытепсэлъыхьыжым и щапхъэ:</vt:lpstr>
      <vt:lpstr>Тхыгъэм и темэм елэжьыфу егъэсэн</vt:lpstr>
      <vt:lpstr>Презентация PowerPoint</vt:lpstr>
      <vt:lpstr>Тхыгъэм елэжьыныр еджакIуэхэм тынш зэращыпщIыфыну Iэмалхэр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ЕджакIуэхэм сочинение ятхыфу зэрегъэсапхъэ щIыкIэр</dc:title>
  <dc:creator>Expert8</dc:creator>
  <cp:lastModifiedBy>Shogenova</cp:lastModifiedBy>
  <cp:revision>25</cp:revision>
  <dcterms:created xsi:type="dcterms:W3CDTF">2022-10-30T20:32:44Z</dcterms:created>
  <dcterms:modified xsi:type="dcterms:W3CDTF">2024-01-22T08:37:40Z</dcterms:modified>
</cp:coreProperties>
</file>