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2" r:id="rId1"/>
  </p:sldMasterIdLst>
  <p:notesMasterIdLst>
    <p:notesMasterId r:id="rId15"/>
  </p:notesMasterIdLst>
  <p:sldIdLst>
    <p:sldId id="256" r:id="rId2"/>
    <p:sldId id="26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482" autoAdjust="0"/>
  </p:normalViewPr>
  <p:slideViewPr>
    <p:cSldViewPr>
      <p:cViewPr>
        <p:scale>
          <a:sx n="114" d="100"/>
          <a:sy n="114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F7D0A-1CB5-41EC-84A0-74E2C03B9A36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486B2-84DA-4BD2-ABC6-7338012023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47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486B2-84DA-4BD2-ABC6-73380120231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EF94DCB-7934-449B-A794-F1D030BE974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68ED35-5BFB-4814-AD5D-FCA438CA65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285984" y="4653136"/>
            <a:ext cx="6172200" cy="1584176"/>
          </a:xfrm>
        </p:spPr>
        <p:txBody>
          <a:bodyPr>
            <a:noAutofit/>
          </a:bodyPr>
          <a:lstStyle/>
          <a:p>
            <a:pPr algn="ctr"/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Трудовое воспитание дошкольников.</a:t>
            </a:r>
            <a:b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357167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8400" y="509567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285728"/>
            <a:ext cx="70723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>Формы ознакомления детей с трудом взрослых:</a:t>
            </a:r>
            <a:endParaRPr lang="ru-RU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785794"/>
            <a:ext cx="68580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Наблюдения,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Экскурсии,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Чтение художественной литературы,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Рассматривание картин и иллюстраций,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Дидактические игры,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Организация посильной помощи взрослым,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Организация совместного труда детей старшего дошкольного возраста с взрослыми,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Партнерские взаимоотношения между ними.</a:t>
            </a:r>
          </a:p>
          <a:p>
            <a:pPr algn="ctr">
              <a:buFont typeface="Wingdings" pitchFamily="2" charset="2"/>
              <a:buChar char="v"/>
            </a:pPr>
            <a:endParaRPr lang="ru-RU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Font typeface="Wingdings" pitchFamily="2" charset="2"/>
              <a:buChar char="v"/>
            </a:pPr>
            <a:endParaRPr lang="ru-RU" i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2" descr="D:\ФОТО\мдоу № 296 дети.1млд.гр\ALIM84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720079">
            <a:off x="518513" y="3891746"/>
            <a:ext cx="2436571" cy="2314308"/>
          </a:xfrm>
          <a:prstGeom prst="rect">
            <a:avLst/>
          </a:prstGeom>
          <a:noFill/>
        </p:spPr>
      </p:pic>
      <p:pic>
        <p:nvPicPr>
          <p:cNvPr id="103428" name="Picture 4" descr="D:\ФОТО\мдоу № 296 дети.1млд.гр\ALIM84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3500438"/>
            <a:ext cx="2428892" cy="2357454"/>
          </a:xfrm>
          <a:prstGeom prst="rect">
            <a:avLst/>
          </a:prstGeom>
          <a:noFill/>
        </p:spPr>
      </p:pic>
      <p:pic>
        <p:nvPicPr>
          <p:cNvPr id="103429" name="Picture 5" descr="D:\ФОТО\мдоу № 296 дети.1млд.гр\ALIM849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69582">
            <a:off x="5891819" y="3733313"/>
            <a:ext cx="2416255" cy="236384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142852"/>
            <a:ext cx="7072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Условия воспитания дошкольников в труде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ru-RU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428604"/>
            <a:ext cx="735811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эмоционально-положительной атмосферы в процессе  труда;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рганизация материальной среды и трудового оборудования;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Учет объема нагрузки при выполнении трудового задания, работы;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Учет индивидуальных интересов, склонностей ребенка к определенному виду труда, состояния здоровья;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Включение воспитателя в труд детей на правах партнера;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Обеспечение нравственно-ценной мотивации;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экономического образа мышления через ознакомление с экономическими категориями: деньги, вещи, труд, стоимость.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предпосылок экономического воспитания в труде: бережное отношение к результатам труда, рациональное использование материалов, представление о стоимости предметов и вложенном в их создание труде;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Разнообразие трудовой деятельности детей, гигиенические требования к организации трудовой деятельности детей и трудовому оборудованию;</a:t>
            </a:r>
          </a:p>
          <a:p>
            <a:pPr algn="ctr">
              <a:buFont typeface="Wingdings" pitchFamily="2" charset="2"/>
              <a:buChar char="v"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Методически правильное руководство, направленное на одновременное решение задач обучения и воспитания.</a:t>
            </a:r>
          </a:p>
          <a:p>
            <a:pPr algn="ctr">
              <a:buFont typeface="Wingdings" pitchFamily="2" charset="2"/>
              <a:buChar char="v"/>
            </a:pPr>
            <a:endParaRPr lang="ru-RU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Font typeface="Wingdings" pitchFamily="2" charset="2"/>
              <a:buChar char="v"/>
            </a:pPr>
            <a:endParaRPr lang="ru-RU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Font typeface="Wingdings" pitchFamily="2" charset="2"/>
              <a:buChar char="v"/>
            </a:pPr>
            <a:endParaRPr lang="ru-RU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640118"/>
            <a:ext cx="60722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 трудового воспитания: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1214422"/>
            <a:ext cx="46434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Собственная трудовая деятельность детей;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Обучение трудовым навыкам и организации труда;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Ознакомление с трудом взрослых;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трудовой деятельности;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Художественные средства: художественная литература, музыка, произведения изобразительного искусства, диафильмы, видеофильмы, слайды.         </a:t>
            </a:r>
            <a:endParaRPr lang="ru-RU" sz="20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2214546" y="1477328"/>
            <a:ext cx="557216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"Свободный труд нужен человеку сам по себе для развития и поддержания человеческого достоинства"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 Ушинский.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2428860" y="4357694"/>
            <a:ext cx="55721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2" descr="D:\фото-картинки\СОЛНЦЕ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3500438"/>
            <a:ext cx="2928958" cy="271464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 - это могучий воспитатель, в педагогической системе воспитания </a:t>
            </a:r>
            <a:b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А.С. Макаренко.</a:t>
            </a:r>
            <a:endParaRPr lang="ru-RU" sz="3200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D:\УНИВЕР\5 сессия\Оздоровительные технологии\дети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28604"/>
            <a:ext cx="5000660" cy="28575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"/>
          <p:cNvSpPr>
            <a:spLocks noChangeArrowheads="1"/>
          </p:cNvSpPr>
          <p:nvPr/>
        </p:nvSpPr>
        <p:spPr bwMode="auto">
          <a:xfrm>
            <a:off x="1643042" y="1000109"/>
            <a:ext cx="542928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Трудовое воспитание – это совместная деятельность воспитателя и воспитанников, направленная на развитие у последних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общетрудовых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умений и способностей, психологической готовности к труду, формирование ответственного отношения к труду и его продуктам, на сознательный выбор профессии.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71414"/>
          <a:ext cx="7358114" cy="6699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9057"/>
                <a:gridCol w="3679057"/>
              </a:tblGrid>
              <a:tr h="40411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Направление работ исследований:</a:t>
                      </a:r>
                      <a:endParaRPr lang="ru-RU" sz="2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2594"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Е.И.Радина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Ознакомление детей с трудом взрослых.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8537"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В.Г.Нечаева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Становление</a:t>
                      </a:r>
                      <a:r>
                        <a:rPr lang="ru-RU" sz="16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трудовой деятельности дошкольников.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77216"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Я.З.Неверович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Воспитание у детей уважения к труду взрослых и воспитание трудолюбия, трудовой направленности, формирование мотивов трудовой пользы.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9400"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В.И.Логинова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Отбор знаний о труде на основе системного подхода.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85736"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Р.С.Буре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Формы организации труда, воспитание взаимоотношений в труде, разработка методики трудового воспитания.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85736"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А.Д.Шатова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Организация</a:t>
                      </a:r>
                      <a:r>
                        <a:rPr lang="ru-RU" sz="16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поручений в работе ДОУ, их воспитательная ценность, экономическое воспитание дошкольников.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6814"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Д.В.Сергеева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Воспитание у детей умения и желаний трудиться, методика</a:t>
                      </a:r>
                      <a:r>
                        <a:rPr lang="ru-RU" sz="16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трудового воспитания.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71414"/>
          <a:ext cx="7286676" cy="66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0"/>
                <a:gridCol w="3832276"/>
              </a:tblGrid>
              <a:tr h="126692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Задачи трудового воспитания на основе классификации </a:t>
                      </a:r>
                      <a:r>
                        <a:rPr lang="ru-RU" sz="2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Ю.К.Бабанского</a:t>
                      </a:r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В.И. Логиновой, В.Г.Нечаевой, Р.С.Буре.</a:t>
                      </a:r>
                      <a:endParaRPr lang="ru-RU" sz="2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1334"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группа</a:t>
                      </a:r>
                      <a:endParaRPr lang="ru-RU" sz="20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группа</a:t>
                      </a:r>
                      <a:endParaRPr lang="ru-RU" sz="20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85480">
                <a:tc>
                  <a:txBody>
                    <a:bodyPr/>
                    <a:lstStyle/>
                    <a:p>
                      <a:pPr algn="just"/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Помощь ребенку</a:t>
                      </a:r>
                      <a:r>
                        <a:rPr lang="ru-RU" sz="16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овладении трудовой деятельностью (формирование навыков трудовой деятельности, умений, ее организации, планирования, контроля, объективной самооценки).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Развитие личности ребенка в труде (трудолюбия,</a:t>
                      </a:r>
                      <a:r>
                        <a:rPr lang="ru-RU" sz="16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ответственности, привычки к трудовому усилию);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ормирование уважительного отношения к труженику, бережного отношения к результатам труда;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формирование нравственно-волевых качеств</a:t>
                      </a:r>
                      <a:r>
                        <a:rPr lang="ru-RU" sz="16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(настойчивости, целеустремленности), формирование взаимоотношений и приобретение социального опыта взаимодействия.</a:t>
                      </a:r>
                      <a:endParaRPr lang="ru-RU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 descr="D:\фото-картинки\Детский труд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3571876"/>
            <a:ext cx="2786082" cy="2357454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928670"/>
          <a:ext cx="7429552" cy="3820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857388"/>
                <a:gridCol w="1857388"/>
                <a:gridCol w="1857388"/>
              </a:tblGrid>
              <a:tr h="2214578">
                <a:tc gridSpan="4">
                  <a:txBody>
                    <a:bodyPr/>
                    <a:lstStyle/>
                    <a:p>
                      <a:pPr algn="ctr"/>
                      <a:endParaRPr lang="ru-RU" sz="2000" i="1" dirty="0" smtClean="0"/>
                    </a:p>
                    <a:p>
                      <a:pPr algn="ctr"/>
                      <a:endParaRPr lang="ru-RU" sz="2000" i="1" dirty="0" smtClean="0"/>
                    </a:p>
                    <a:p>
                      <a:pPr algn="ctr"/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Содержание труда дошкольного возраста</a:t>
                      </a:r>
                    </a:p>
                    <a:p>
                      <a:pPr algn="ctr"/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(В.Г.Нечаева,  Г.Н.Година,  Д.В.Сергеева,  Р.С.Буре, </a:t>
                      </a:r>
                      <a:r>
                        <a:rPr lang="ru-RU" sz="24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Л.И.Захаревич</a:t>
                      </a:r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06167">
                <a:tc>
                  <a:txBody>
                    <a:bodyPr/>
                    <a:lstStyle/>
                    <a:p>
                      <a:pPr algn="ctr"/>
                      <a:endParaRPr lang="ru-RU" sz="18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Самообслужива-ние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Хозяйственно-бытовой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</a:t>
                      </a:r>
                      <a:r>
                        <a:rPr lang="ru-RU" sz="18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природе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Ручной и художественный труд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142850"/>
          <a:ext cx="7500990" cy="6573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/>
                <a:gridCol w="4643470"/>
              </a:tblGrid>
              <a:tr h="44502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Форма организации труда: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019717"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Поручения-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Могут быть индивидуальными,</a:t>
                      </a:r>
                      <a:r>
                        <a:rPr lang="ru-RU" sz="18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подгрупповыми, общими;</a:t>
                      </a:r>
                    </a:p>
                    <a:p>
                      <a:r>
                        <a:rPr lang="ru-RU" sz="18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продолжительности- кратковременными или длительными,  постоянными или разовыми; По содержанию- соответствовать видам труда.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98137"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Дежурство-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Предполагает труд одного или нескольких детей в интересах группы (дежурство по столовой,</a:t>
                      </a:r>
                      <a:r>
                        <a:rPr lang="ru-RU" sz="18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уголке природы, по подготовке к занятиям).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5994"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Общий-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sz="18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8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 направлен на решение нравственных задач, создает</a:t>
                      </a:r>
                      <a:r>
                        <a:rPr lang="ru-RU" sz="18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благоприятные условия для формирования у детей умений согласовывать свои действия, помогать друг другу, устанавливать единый темп работы.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5994"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Совместный-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45994"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Коллективный труд (</a:t>
                      </a:r>
                      <a:r>
                        <a:rPr lang="ru-RU" sz="1800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</a:t>
                      </a:r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всей группой в старшем возрасте)-</a:t>
                      </a:r>
                      <a:endParaRPr lang="ru-RU" sz="18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357167"/>
            <a:ext cx="69294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труда является ведущим средством трудового воспитания.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1285860"/>
            <a:ext cx="692948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процессе труда происходит: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Накопление практического опыта,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Формирование  навыков и умений,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Формирование представлений о трудовой деятельности (наличие трудового усилия, получение результата),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Формирование различных знаний (например, о росте и развитии растений, о пользы труда людей разных профессий),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Расширение кругозора,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Расширение словарного запаса,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Расширение представлений о сенсорных эталонах,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Участие в труде позволяет детям демонстрировать свои умения,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Позволяет получать оценку,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Ощущение радости от результата труда,</a:t>
            </a:r>
          </a:p>
          <a:p>
            <a:pPr algn="ctr"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Проявления внимания к партнерам по труду.</a:t>
            </a:r>
          </a:p>
          <a:p>
            <a:pPr algn="ctr">
              <a:buFont typeface="Wingdings" pitchFamily="2" charset="2"/>
              <a:buChar char="v"/>
            </a:pPr>
            <a:endParaRPr lang="ru-RU" i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285728"/>
          <a:ext cx="7643866" cy="6215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396"/>
                <a:gridCol w="4643470"/>
              </a:tblGrid>
              <a:tr h="1230509">
                <a:tc gridSpan="2">
                  <a:txBody>
                    <a:bodyPr/>
                    <a:lstStyle/>
                    <a:p>
                      <a:pPr algn="ctr"/>
                      <a:endParaRPr lang="ru-RU" sz="2000" b="1" i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2400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Решение нравственных задач в видах труда:</a:t>
                      </a:r>
                      <a:endParaRPr lang="ru-RU" sz="2400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46149">
                <a:tc>
                  <a:txBody>
                    <a:bodyPr/>
                    <a:lstStyle/>
                    <a:p>
                      <a:endParaRPr lang="ru-RU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Самообслуживание-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Воспитание самостоятельности, культуры внешнего вида, привычки к опрятности.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46149">
                <a:tc>
                  <a:txBody>
                    <a:bodyPr/>
                    <a:lstStyle/>
                    <a:p>
                      <a:endParaRPr lang="ru-RU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Хозяйственно-бытовой труд-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Направленность труда на других, ответственность перед группой за качество своей работы.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46149">
                <a:tc>
                  <a:txBody>
                    <a:bodyPr/>
                    <a:lstStyle/>
                    <a:p>
                      <a:endParaRPr lang="ru-RU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Ручной труд-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Развитие волевых усилий, творчества.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46149">
                <a:tc>
                  <a:txBody>
                    <a:bodyPr/>
                    <a:lstStyle/>
                    <a:p>
                      <a:endParaRPr lang="ru-RU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Труд в природе-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Воспитание ответственности за жизнь животных, растений. </a:t>
                      </a:r>
                      <a:endParaRPr lang="ru-RU" sz="16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86000" y="357167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330</TotalTime>
  <Words>755</Words>
  <Application>Microsoft Office PowerPoint</Application>
  <PresentationFormat>Экран (4:3)</PresentationFormat>
  <Paragraphs>115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  Трудовое воспитание дошкольников.     </vt:lpstr>
      <vt:lpstr>Труд - это могучий воспитатель, в педагогической системе воспитания  А.С. Макаренко.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BEST XP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Админ</cp:lastModifiedBy>
  <cp:revision>36</cp:revision>
  <dcterms:created xsi:type="dcterms:W3CDTF">2010-03-21T06:57:46Z</dcterms:created>
  <dcterms:modified xsi:type="dcterms:W3CDTF">2014-10-27T07:02:31Z</dcterms:modified>
</cp:coreProperties>
</file>