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62" r:id="rId2"/>
    <p:sldId id="258" r:id="rId3"/>
    <p:sldId id="263" r:id="rId4"/>
    <p:sldId id="264" r:id="rId5"/>
    <p:sldId id="265" r:id="rId6"/>
    <p:sldId id="266" r:id="rId7"/>
    <p:sldId id="267" r:id="rId8"/>
    <p:sldId id="271" r:id="rId9"/>
    <p:sldId id="272" r:id="rId10"/>
    <p:sldId id="273" r:id="rId11"/>
    <p:sldId id="275" r:id="rId12"/>
    <p:sldId id="268" r:id="rId13"/>
    <p:sldId id="269" r:id="rId14"/>
    <p:sldId id="270" r:id="rId15"/>
    <p:sldId id="276" r:id="rId16"/>
    <p:sldId id="277" r:id="rId17"/>
    <p:sldId id="278" r:id="rId18"/>
    <p:sldId id="279" r:id="rId19"/>
    <p:sldId id="280" r:id="rId20"/>
    <p:sldId id="281" r:id="rId21"/>
    <p:sldId id="282" r:id="rId22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=""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-354" y="-102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206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18F0CB-DC11-4DF5-A9C8-67A8D09DFC0A}" type="datetime1">
              <a:rPr lang="ru-RU" smtClean="0"/>
              <a:t>24.04.2023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782D6F01-D2CB-4594-AB70-C810057C2FC2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117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01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D9E90BA-DA28-4CA1-8171-38A1EEEA45D6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CFD60-9997-46CE-957D-DC6D96778E0C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A9DBB-6258-43DE-B4C6-365B45A7A5E1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626127-DBDD-4024-993E-5ADAAE9B6C6C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10389409-1A21-4D3F-BFCE-C365BE3618F2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5DDC24-1705-4D9C-AB6C-EFCF657D47AB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 cap="all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233344-DD30-44C8-9EBC-232A53DDD2D4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8E6A24-0C4D-42B3-8658-282CEB475511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3A26397-4DC5-4B81-991D-0EBEE0F2B5DF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57308E-B558-4075-A919-D3176795F3DE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5CF08D9-1DDF-49B7-B883-F83DF7006018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 rtl="0"/>
              <a:endParaRPr lang="ru-RU" noProof="0" dirty="0"/>
            </a:p>
          </p:txBody>
        </p:sp>
        <p:grpSp>
          <p:nvGrpSpPr>
            <p:cNvPr id="10" name="Группа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Полилиния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8" name="Полилиния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9" name="Полилиния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0" name="Полилиния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1" name="Полилиния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2" name="Полилиния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3" name="Полилиния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4" name="Полилиния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5" name="Полилиния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6" name="Полилиния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7" name="Полилиния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8" name="Полилиния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9" name="Полилиния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0" name="Полилиния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B14772B0-2372-4166-9777-BD896037980D}" type="datetime1">
              <a:rPr lang="ru-RU" noProof="0" smtClean="0"/>
              <a:t>24.04.2023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ctrTitle"/>
          </p:nvPr>
        </p:nvSpPr>
        <p:spPr>
          <a:xfrm>
            <a:off x="1701924" y="1484784"/>
            <a:ext cx="8712968" cy="3168352"/>
          </a:xfrm>
        </p:spPr>
        <p:txBody>
          <a:bodyPr rtlCol="0"/>
          <a:lstStyle/>
          <a:p>
            <a:pPr rtl="0"/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антикоррупционной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</a:t>
            </a:r>
          </a:p>
        </p:txBody>
      </p:sp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="" xmlns:a16="http://schemas.microsoft.com/office/drawing/2014/main" id="{945259B0-B332-4122-B7A0-1D86C0B07C03}"/>
              </a:ext>
            </a:extLst>
          </p:cNvPr>
          <p:cNvSpPr/>
          <p:nvPr/>
        </p:nvSpPr>
        <p:spPr>
          <a:xfrm>
            <a:off x="405780" y="2060848"/>
            <a:ext cx="4167205" cy="2851390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highlight>
                  <a:srgbClr val="000000"/>
                </a:highlight>
              </a:rPr>
              <a:t>УГОЛОВНАЯ ОТВЕТСТВЕННОСТЬ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0A053472-28A2-43DF-A753-D987D75CF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023" y="3169897"/>
            <a:ext cx="2322777" cy="51820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91DC19D-286C-4F1B-8A17-8333D565397A}"/>
              </a:ext>
            </a:extLst>
          </p:cNvPr>
          <p:cNvSpPr/>
          <p:nvPr/>
        </p:nvSpPr>
        <p:spPr>
          <a:xfrm>
            <a:off x="7255800" y="1484784"/>
            <a:ext cx="4167205" cy="403244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Штраф, лишение свободы, ограничение свободы, принудительные работы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(получение и дача взятка, </a:t>
            </a:r>
            <a:r>
              <a:rPr lang="ru-RU" sz="2000" dirty="0" err="1" smtClean="0"/>
              <a:t>мошеничество</a:t>
            </a:r>
            <a:r>
              <a:rPr lang="ru-RU" sz="2000" dirty="0" smtClean="0"/>
              <a:t>, </a:t>
            </a:r>
            <a:r>
              <a:rPr lang="ru-RU" sz="2000" dirty="0"/>
              <a:t>хищение и растрата, превышение должностных полномочий, посредничество во взяточничестве)</a:t>
            </a:r>
          </a:p>
        </p:txBody>
      </p:sp>
    </p:spTree>
    <p:extLst>
      <p:ext uri="{BB962C8B-B14F-4D97-AF65-F5344CB8AC3E}">
        <p14:creationId xmlns:p14="http://schemas.microsoft.com/office/powerpoint/2010/main" val="356700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="" xmlns:a16="http://schemas.microsoft.com/office/drawing/2014/main" id="{945259B0-B332-4122-B7A0-1D86C0B07C03}"/>
              </a:ext>
            </a:extLst>
          </p:cNvPr>
          <p:cNvSpPr/>
          <p:nvPr/>
        </p:nvSpPr>
        <p:spPr>
          <a:xfrm>
            <a:off x="189756" y="1772816"/>
            <a:ext cx="4608512" cy="3081879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highlight>
                  <a:srgbClr val="000000"/>
                </a:highlight>
              </a:rPr>
              <a:t>ГРАЖДАНСКАЯ ОТВЕТСТВЕННОСТЬ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0A053472-28A2-43DF-A753-D987D75CF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023" y="3169897"/>
            <a:ext cx="2322777" cy="51820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91DC19D-286C-4F1B-8A17-8333D565397A}"/>
              </a:ext>
            </a:extLst>
          </p:cNvPr>
          <p:cNvSpPr/>
          <p:nvPr/>
        </p:nvSpPr>
        <p:spPr>
          <a:xfrm>
            <a:off x="7255800" y="1484784"/>
            <a:ext cx="4167205" cy="403244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ВОЗМЕЩЕНИЕ УЩЕРБА, ВОССТАНОВЛЕНИЕ ПОЛОЖЕНИЯ И Т.Д.</a:t>
            </a:r>
          </a:p>
          <a:p>
            <a:pPr algn="ctr"/>
            <a:r>
              <a:rPr lang="ru-RU" sz="2000" dirty="0"/>
              <a:t>(</a:t>
            </a:r>
            <a:r>
              <a:rPr lang="ru-RU" sz="2000" dirty="0" err="1"/>
              <a:t>зарпещение</a:t>
            </a:r>
            <a:r>
              <a:rPr lang="ru-RU" sz="2000" dirty="0"/>
              <a:t> дарение- дарение и получение подарков, стоимость которых превышает 3000 руб.)</a:t>
            </a:r>
          </a:p>
        </p:txBody>
      </p:sp>
    </p:spTree>
    <p:extLst>
      <p:ext uri="{BB962C8B-B14F-4D97-AF65-F5344CB8AC3E}">
        <p14:creationId xmlns:p14="http://schemas.microsoft.com/office/powerpoint/2010/main" val="37459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662634-3EAA-41D1-B092-8D2988E5E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852" y="116632"/>
            <a:ext cx="8828033" cy="1728192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cap="all" dirty="0"/>
              <a:t/>
            </a:r>
            <a:br>
              <a:rPr lang="ru-RU" sz="2700" cap="all" dirty="0"/>
            </a:br>
            <a:r>
              <a:rPr lang="ru-RU" sz="2700" cap="all" dirty="0"/>
              <a:t>                        </a:t>
            </a:r>
            <a:r>
              <a:rPr lang="ru-RU" sz="2700" b="0" cap="all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</a:rPr>
              <a:t>Противодействие коррупции</a:t>
            </a:r>
            <a:r>
              <a:rPr lang="ru-RU" sz="2700" b="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</a:rPr>
              <a:t/>
            </a:r>
            <a:br>
              <a:rPr lang="ru-RU" sz="2700" b="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</a:rPr>
            </a:br>
            <a:r>
              <a:rPr lang="ru-RU" sz="2700" b="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</a:rPr>
              <a:t>(ФЗ «О противодействии коррупции» № 273-ФЗ от 25.12.2008 г.  (ст. 1)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EDDA67D-0322-41A4-922E-C5E001A4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7867" y="1556792"/>
            <a:ext cx="9505057" cy="482453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Противодействие коррупции -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r>
              <a:rPr lang="ru-RU" dirty="0"/>
              <a:t>а) 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r>
              <a:rPr lang="ru-RU" dirty="0"/>
              <a:t>б) 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r>
              <a:rPr lang="ru-RU" dirty="0"/>
              <a:t>в) по минимизации и (или) ликвидации последствий коррупционных правонарушений.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835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77AE49-FF83-4A40-8FA5-F28A4989F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3" y="404664"/>
            <a:ext cx="8283272" cy="104313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НОРМАТИВНО-ПРАВОВОЕ ОБЕСПЕЧЕНИЕ ПРОТИВОДЕЙСТВИЯ КОРРУПЦИИ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339DA72-0E19-4C7A-896E-E10D92404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829" y="1628800"/>
            <a:ext cx="10297144" cy="4824536"/>
          </a:xfrm>
        </p:spPr>
        <p:txBody>
          <a:bodyPr>
            <a:normAutofit fontScale="92500"/>
          </a:bodyPr>
          <a:lstStyle/>
          <a:p>
            <a:r>
              <a:rPr lang="ru-RU" sz="2800" dirty="0">
                <a:highlight>
                  <a:srgbClr val="008080"/>
                </a:highlight>
              </a:rPr>
              <a:t>Конституция РФ</a:t>
            </a:r>
          </a:p>
          <a:p>
            <a:endParaRPr lang="ru-RU" sz="2800" dirty="0">
              <a:highlight>
                <a:srgbClr val="008080"/>
              </a:highlight>
            </a:endParaRPr>
          </a:p>
          <a:p>
            <a:r>
              <a:rPr lang="ru-RU" sz="2800" dirty="0">
                <a:highlight>
                  <a:srgbClr val="008080"/>
                </a:highlight>
              </a:rPr>
              <a:t>Конвенция ООН против коррупции от 31 октября 2003 года </a:t>
            </a:r>
          </a:p>
          <a:p>
            <a:r>
              <a:rPr lang="ru-RU" sz="2800" dirty="0">
                <a:highlight>
                  <a:srgbClr val="008080"/>
                </a:highlight>
              </a:rPr>
              <a:t>Конвенция Совета Европы об уголовной ответственности за коррупцию от 27 января 1999 года</a:t>
            </a:r>
          </a:p>
          <a:p>
            <a:endParaRPr lang="ru-RU" sz="2800" dirty="0">
              <a:highlight>
                <a:srgbClr val="008080"/>
              </a:highlight>
            </a:endParaRPr>
          </a:p>
          <a:p>
            <a:r>
              <a:rPr lang="ru-RU" sz="2800" dirty="0">
                <a:highlight>
                  <a:srgbClr val="008080"/>
                </a:highlight>
              </a:rPr>
              <a:t>Уголовный кодекс РФ</a:t>
            </a:r>
          </a:p>
          <a:p>
            <a:endParaRPr lang="ru-RU" sz="2800" dirty="0">
              <a:highlight>
                <a:srgbClr val="008080"/>
              </a:highlight>
            </a:endParaRPr>
          </a:p>
          <a:p>
            <a:r>
              <a:rPr lang="ru-RU" sz="2800" dirty="0">
                <a:highlight>
                  <a:srgbClr val="008080"/>
                </a:highlight>
              </a:rPr>
              <a:t>Федеральный закон от 25.12.2008 № 273-ФЗ «О противодействии коррупции»</a:t>
            </a:r>
          </a:p>
          <a:p>
            <a:endParaRPr lang="ru-RU" sz="2800" dirty="0">
              <a:highlight>
                <a:srgbClr val="008080"/>
              </a:highlight>
            </a:endParaRPr>
          </a:p>
          <a:p>
            <a:r>
              <a:rPr lang="ru-RU" sz="2800" dirty="0">
                <a:highlight>
                  <a:srgbClr val="008080"/>
                </a:highlight>
              </a:rPr>
              <a:t>Указ Президента РФ от 16.08.2021 N 478 «О Национальном плане противодействия коррупции на 2021-2024 годы»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77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BAF46E-160E-43E3-8A75-428D18935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868" y="548681"/>
            <a:ext cx="8684017" cy="720080"/>
          </a:xfrm>
        </p:spPr>
        <p:txBody>
          <a:bodyPr>
            <a:normAutofit/>
          </a:bodyPr>
          <a:lstStyle/>
          <a:p>
            <a:r>
              <a:rPr lang="ru-RU" sz="2800" b="0" dirty="0">
                <a:solidFill>
                  <a:schemeClr val="accent5">
                    <a:lumMod val="75000"/>
                  </a:schemeClr>
                </a:solidFill>
                <a:highlight>
                  <a:srgbClr val="000000"/>
                </a:highlight>
              </a:rPr>
              <a:t>ПРИНЦИПЫ ПРОТИВОДЕЙСТВИЯ КОРРУПЦИИ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9923273-9CD1-4623-BE62-61543CFD9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1805" y="1556792"/>
            <a:ext cx="10801200" cy="496855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1) признание, обеспечение и защита основных прав и свобод человека </a:t>
            </a:r>
            <a:r>
              <a:rPr lang="ru-RU" sz="3400" dirty="0" smtClean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и гражданина</a:t>
            </a: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2) законность;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3) публичность и открытость деятельности государственных органов и органов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местного самоуправления;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4) неотвратимость ответственности за совершение коррупционных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правонарушений;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5) комплексное использование политических, организационных, </a:t>
            </a:r>
            <a:r>
              <a:rPr lang="ru-RU" sz="3400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информационнопропагандистских</a:t>
            </a: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, социально-экономических, правовых, специальных и иных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мер;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6) приоритетное применение мер по предупреждению коррупции;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7) сотрудничество государства с институтами гражданского общества,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</a:rPr>
              <a:t>международными организациями и физическими лицами.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89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41C4E6-CF51-4B5C-B7AC-FC4523F56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3" y="476673"/>
            <a:ext cx="8283272" cy="1150203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Антикоррупционная воспитание личности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F0E1BE3-3DAC-451D-9713-F91396031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9877" y="1988840"/>
            <a:ext cx="9865096" cy="460851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bg2"/>
                </a:solidFill>
              </a:rPr>
              <a:t>Антикоррупционное воспитание </a:t>
            </a:r>
            <a:r>
              <a:rPr lang="ru-RU" dirty="0"/>
              <a:t>представляет</a:t>
            </a:r>
          </a:p>
          <a:p>
            <a:r>
              <a:rPr lang="ru-RU" dirty="0"/>
              <a:t>собой целенаправленный процесс формирования у человека антикоррупционных знаний, а также соответствующих моральных потребностей, убеждений, качеств и чувств, выражающихся в устойчивых нормах поведения, отвечающих антикоррупционному идеалу. </a:t>
            </a:r>
          </a:p>
          <a:p>
            <a:r>
              <a:rPr lang="ru-RU" b="1" dirty="0">
                <a:solidFill>
                  <a:schemeClr val="bg1"/>
                </a:solidFill>
              </a:rPr>
              <a:t>Антикоррупционное воспитание </a:t>
            </a:r>
            <a:r>
              <a:rPr lang="ru-RU" dirty="0"/>
              <a:t>в системе начального образования</a:t>
            </a:r>
          </a:p>
          <a:p>
            <a:r>
              <a:rPr lang="ru-RU" dirty="0"/>
              <a:t>осуществляется в рамках реализации задач нравственного воспитания детей во всех видах детской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49318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BD803C2-1C7E-49E7-B119-31E5E3C0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3" y="476673"/>
            <a:ext cx="8283272" cy="93610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3">
                    <a:lumMod val="75000"/>
                  </a:schemeClr>
                </a:solidFill>
                <a:highlight>
                  <a:srgbClr val="008000"/>
                </a:highlight>
              </a:rPr>
              <a:t>Формирование представлений о нормах</a:t>
            </a:r>
            <a:br>
              <a:rPr lang="ru-RU" sz="2800" dirty="0">
                <a:solidFill>
                  <a:schemeClr val="accent3">
                    <a:lumMod val="75000"/>
                  </a:schemeClr>
                </a:solidFill>
                <a:highlight>
                  <a:srgbClr val="008000"/>
                </a:highlight>
              </a:rPr>
            </a:br>
            <a:r>
              <a:rPr lang="ru-RU" sz="2800" dirty="0">
                <a:solidFill>
                  <a:schemeClr val="accent3">
                    <a:lumMod val="75000"/>
                  </a:schemeClr>
                </a:solidFill>
                <a:highlight>
                  <a:srgbClr val="008000"/>
                </a:highlight>
              </a:rPr>
              <a:t>морали у  обучающихся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4FC9829-FE2F-4E63-810F-7C703D64E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7869" y="1772816"/>
            <a:ext cx="9289032" cy="4464496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За период обучения у детей формируются:</a:t>
            </a:r>
          </a:p>
          <a:p>
            <a:endParaRPr lang="ru-RU" sz="7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a) представления о социальном окружении, об общественных событиях, доступных их пониманию, рождающие чувство гордости, начала патриотизма;</a:t>
            </a:r>
          </a:p>
          <a:p>
            <a:endParaRPr lang="ru-RU" sz="7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b) знания о труде людей; о том, что все окружающее – результат труда многих</a:t>
            </a: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поколений, создавших материальные и духовные ценности общества;</a:t>
            </a:r>
          </a:p>
          <a:p>
            <a:endParaRPr lang="ru-RU" sz="7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c) знания о природе, растительном и животном мире, которые становятся основой для воспитания любви к Родине, побуждают к заботе о животных и растениях родного края, вызывают чувство восхищения, поддерживают эмоционально положительное состояние;</a:t>
            </a:r>
          </a:p>
          <a:p>
            <a:endParaRPr lang="ru-RU" sz="7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d) знания о себе как субъекте деятельности, отношений, интересов.</a:t>
            </a:r>
          </a:p>
          <a:p>
            <a:endParaRPr lang="ru-RU" sz="7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ru-RU" sz="72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e) знания о моральных нормах общества, сохраняющихся в народных традициях, обычаях, а также в правилах, регулирующих отношения между людьми на основе справедливости и гуманизма. Наполненные чувствами, эти знания становятся мотивами поведения детей, побуждают к нравственно ценным поступкам, к сопротивлению негативным действиям и отрицательному отношению к ним.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23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3F5C9D91-E781-4484-B47B-742959E02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3" y="476673"/>
            <a:ext cx="8283272" cy="971128"/>
          </a:xfrm>
          <a:ln>
            <a:solidFill>
              <a:srgbClr val="00FFFF"/>
            </a:solidFill>
          </a:ln>
        </p:spPr>
        <p:txBody>
          <a:bodyPr>
            <a:noAutofit/>
          </a:bodyPr>
          <a:lstStyle/>
          <a:p>
            <a:r>
              <a:rPr lang="ru-RU" sz="3600" b="0" dirty="0">
                <a:solidFill>
                  <a:schemeClr val="accent6"/>
                </a:solidFill>
              </a:rPr>
              <a:t>Образовательная программа  начального (общего) образования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72E06486-B902-443E-972F-5F52F7971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1845" y="1700808"/>
            <a:ext cx="10441160" cy="4968552"/>
          </a:xfrm>
          <a:solidFill>
            <a:schemeClr val="bg2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pPr marL="457200" indent="-457200">
              <a:buFontTx/>
              <a:buChar char="-"/>
            </a:pPr>
            <a:r>
              <a:rPr lang="ru-RU" dirty="0"/>
              <a:t>объединение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</a:t>
            </a:r>
          </a:p>
          <a:p>
            <a:pPr marL="457200" indent="-457200">
              <a:buFontTx/>
              <a:buChar char="-"/>
            </a:pPr>
            <a:endParaRPr lang="ru-RU" dirty="0"/>
          </a:p>
          <a:p>
            <a:pPr marL="457200" indent="-457200">
              <a:buFontTx/>
              <a:buChar char="-"/>
            </a:pPr>
            <a:r>
              <a:rPr lang="ru-RU" dirty="0"/>
              <a:t>формирование общей культуры личности детей, развитие их социальных, нравственных, эстетических, интеллектуальных и иных качеств, инициативности, самостоятельности и ответственности ребенка;</a:t>
            </a:r>
          </a:p>
          <a:p>
            <a:pPr marL="457200" indent="-457200">
              <a:buFontTx/>
              <a:buChar char="-"/>
            </a:pPr>
            <a:endParaRPr lang="ru-RU" dirty="0"/>
          </a:p>
          <a:p>
            <a:pPr marL="457200" indent="-457200">
              <a:buFontTx/>
              <a:buChar char="-"/>
            </a:pPr>
            <a:r>
              <a:rPr lang="ru-RU" dirty="0"/>
              <a:t>социально-коммуникативное развитие направлено на усвоение норм и ценностей, принятых в обществе, включая моральные и нравственные ценности;</a:t>
            </a:r>
          </a:p>
          <a:p>
            <a:pPr marL="457200" indent="-457200">
              <a:buFontTx/>
              <a:buChar char="-"/>
            </a:pPr>
            <a:endParaRPr lang="ru-RU" dirty="0"/>
          </a:p>
          <a:p>
            <a:pPr marL="457200" indent="-457200">
              <a:buFontTx/>
              <a:buChar char="-"/>
            </a:pPr>
            <a:r>
              <a:rPr lang="ru-RU" dirty="0"/>
              <a:t>содержание программы отображает систему отношений ребенка к другим людям и себе самому.</a:t>
            </a:r>
          </a:p>
          <a:p>
            <a:pPr marL="457200" indent="-457200">
              <a:buFontTx/>
              <a:buChar char="-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31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2A9B501-AE48-428B-B490-7B7E44E0F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8613" y="260648"/>
            <a:ext cx="9680375" cy="6048672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sz="3600" b="1" dirty="0">
                <a:solidFill>
                  <a:schemeClr val="accent6"/>
                </a:solidFill>
              </a:rPr>
              <a:t>ВОСПИТАТЕЛЬНЫЕ ЗАДАЧИ</a:t>
            </a:r>
          </a:p>
          <a:p>
            <a:pPr algn="r"/>
            <a:endParaRPr lang="ru-RU" b="1" dirty="0">
              <a:solidFill>
                <a:schemeClr val="accent6"/>
              </a:solidFill>
            </a:endParaRPr>
          </a:p>
          <a:p>
            <a:pPr>
              <a:lnSpc>
                <a:spcPct val="120000"/>
              </a:lnSpc>
            </a:pPr>
            <a:r>
              <a:rPr lang="ru-RU" dirty="0"/>
              <a:t>-</a:t>
            </a:r>
            <a:r>
              <a:rPr lang="ru-RU" sz="3100" dirty="0">
                <a:highlight>
                  <a:srgbClr val="000000"/>
                </a:highlight>
              </a:rPr>
              <a:t>формирование навыков совместного поддержания порядка в коллективе;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формирование навыков эффективного правомерного решения типовых ситуаций бытового характера;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усвоение знаний о вреде коррупционных проявлений для личности, общества и государства;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развитие общественной активности, направленной на предотвращение и пресечение коррупционного поведения;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усвоение основных знаний о правах и обязанностях человека и гражданина;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формирование развитого бытового правосознания, создание условий для повышения уровня правовой культуры;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развитие стремления к поиску правомерных форм взаимодействия с гражданами, структурами гражданского общества и органами государственной власти в рамках типовых ситуаций;</a:t>
            </a:r>
          </a:p>
          <a:p>
            <a:pPr>
              <a:lnSpc>
                <a:spcPct val="120000"/>
              </a:lnSpc>
            </a:pPr>
            <a:r>
              <a:rPr lang="ru-RU" sz="3100" dirty="0">
                <a:highlight>
                  <a:srgbClr val="000000"/>
                </a:highlight>
              </a:rPr>
              <a:t>- формирование духовно-нравственных ориентиров, исключающих возможность коррупционного поведения</a:t>
            </a:r>
            <a:r>
              <a:rPr lang="ru-RU" sz="3100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57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B9386B4-B6F9-4860-BC46-AA6F44907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9877" y="476672"/>
            <a:ext cx="10009112" cy="5976664"/>
          </a:xfrm>
        </p:spPr>
        <p:txBody>
          <a:bodyPr>
            <a:normAutofit/>
          </a:bodyPr>
          <a:lstStyle/>
          <a:p>
            <a:pPr algn="r"/>
            <a:r>
              <a:rPr lang="ru-RU" sz="2700" b="1" dirty="0">
                <a:solidFill>
                  <a:schemeClr val="accent6"/>
                </a:solidFill>
              </a:rPr>
              <a:t>ВОСПИТАТЕЛЬНЫЕ ЗАДАЧИ</a:t>
            </a:r>
          </a:p>
          <a:p>
            <a:endParaRPr lang="ru-RU" sz="2700" dirty="0"/>
          </a:p>
          <a:p>
            <a:r>
              <a:rPr lang="ru-RU" sz="2700" dirty="0">
                <a:highlight>
                  <a:srgbClr val="000000"/>
                </a:highlight>
              </a:rPr>
              <a:t>-усвоение базовых знаний о мерах юридической ответственности, предусмотренных за совершение коррупционных правонарушений, и о неотвратимости наказания;</a:t>
            </a:r>
          </a:p>
          <a:p>
            <a:r>
              <a:rPr lang="ru-RU" sz="2700" dirty="0">
                <a:highlight>
                  <a:srgbClr val="000000"/>
                </a:highlight>
              </a:rPr>
              <a:t>- развитие чувства нравственной ответственности за совершение коррупционных действий, наносящих ущерб общественным отношениям;</a:t>
            </a:r>
          </a:p>
          <a:p>
            <a:r>
              <a:rPr lang="ru-RU" sz="2700" dirty="0">
                <a:highlight>
                  <a:srgbClr val="000000"/>
                </a:highlight>
              </a:rPr>
              <a:t>- усвоение знаний о безусловной общественной опасности коррупционных представлений, развенчание ложных стереотипов о "пользе" коррупции;</a:t>
            </a:r>
          </a:p>
          <a:p>
            <a:r>
              <a:rPr lang="ru-RU" sz="2700" dirty="0">
                <a:highlight>
                  <a:srgbClr val="000000"/>
                </a:highlight>
              </a:rPr>
              <a:t>- формирование позитивного образа сотрудника правоохранительных органов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90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1090960"/>
          </a:xfrm>
        </p:spPr>
        <p:txBody>
          <a:bodyPr rtlCol="0">
            <a:normAutofit/>
          </a:bodyPr>
          <a:lstStyle/>
          <a:p>
            <a:pPr rtl="0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КОРРУПЦИИ 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93436" y="1412776"/>
            <a:ext cx="9782801" cy="4968552"/>
          </a:xfrm>
        </p:spPr>
        <p:txBody>
          <a:bodyPr rtlCol="0">
            <a:normAutofit/>
          </a:bodyPr>
          <a:lstStyle/>
          <a:p>
            <a:pPr lvl="0"/>
            <a:r>
              <a:rPr lang="ru-RU" dirty="0"/>
              <a:t>Коррупция (от лат. </a:t>
            </a:r>
            <a:r>
              <a:rPr lang="ru-RU" dirty="0" err="1"/>
              <a:t>corrumpere</a:t>
            </a:r>
            <a:r>
              <a:rPr lang="ru-RU" dirty="0"/>
              <a:t> — растлевать, лат. </a:t>
            </a:r>
            <a:r>
              <a:rPr lang="ru-RU" dirty="0" err="1"/>
              <a:t>corruptio</a:t>
            </a:r>
            <a:r>
              <a:rPr lang="ru-RU" dirty="0"/>
              <a:t> — подкуп, порча) - термин, обозначающий использование должностным лицом своих властных полномочий и доверенных ему прав, а также связанных с этим официальным статусом авторитета, возможностей, связей в целях личной выгоды, противоречащее законодательству и моральным установкам.</a:t>
            </a:r>
          </a:p>
          <a:p>
            <a:pPr lvl="0"/>
            <a:r>
              <a:rPr lang="ru-RU" dirty="0"/>
              <a:t> - Под коррупцией в широком (социальном) смысле понимается любое использование своего положения для необоснованного получения прямой или косвенной выгоды.</a:t>
            </a:r>
          </a:p>
        </p:txBody>
      </p:sp>
    </p:spTree>
    <p:extLst>
      <p:ext uri="{BB962C8B-B14F-4D97-AF65-F5344CB8AC3E}">
        <p14:creationId xmlns:p14="http://schemas.microsoft.com/office/powerpoint/2010/main" val="330692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CC5922-D048-422F-B32A-035E4B73D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3" y="476672"/>
            <a:ext cx="8283272" cy="971129"/>
          </a:xfrm>
        </p:spPr>
        <p:txBody>
          <a:bodyPr>
            <a:normAutofit/>
          </a:bodyPr>
          <a:lstStyle/>
          <a:p>
            <a:r>
              <a:rPr lang="ru-RU" sz="2800" dirty="0"/>
              <a:t>МЕРОПРИЯТИЯ АНТИКОРРУПЦИОННОЙ НАПРАВЛЕННОСТИ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A4EB506-17F4-4E86-AEEF-0AE582F59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8613" y="1447802"/>
            <a:ext cx="9464351" cy="5149550"/>
          </a:xfrm>
        </p:spPr>
        <p:txBody>
          <a:bodyPr>
            <a:normAutofit fontScale="40000" lnSpcReduction="20000"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выполнение творческих заданий по дисциплинам;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тематического классного часа;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посещение с экскурсией органов государственной власти и местного самоуправления;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сюжетно-ролевые творческие мероприятия;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оформление наглядных пособий, презентаций, плакатов, стендов и т.п.;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тематических конкурсов;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тематических бесед;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обсуждение публикаций в средствах массовой информации, связанных с противодействием коррупции;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4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организация мероприятий, приуроченных к памятным датам России (День российского парламентаризма, День Конституции), праздничным дням (День России) и иным соответствующим датам (День сотрудника органов внутренних дел Российской Федерации, День юриста и пр.).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87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DAB28B-4363-421A-89FB-99DA3D13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916" y="2138218"/>
            <a:ext cx="9782801" cy="2010862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2799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A41FDE-AC10-4D69-9265-9CB0B8655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836" y="404664"/>
            <a:ext cx="10657184" cy="627011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2700" dirty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ru-RU" sz="270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Коррупция</a:t>
            </a:r>
            <a:r>
              <a:rPr lang="en-US" altLang="ru-RU" sz="270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ru-RU" sz="27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ru-RU" altLang="ru-RU" sz="2800" b="0" i="1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это деструктивная по отношению к действующим на данной территории общественным нормам и господствующей морали система социальных связей, которые характеризовались использованием должностных полномочий для получения материальной и (или) нематериальной выгоды.</a:t>
            </a:r>
            <a:r>
              <a:rPr lang="ru-RU" altLang="ru-RU" sz="2800" b="0" i="1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2800" b="0" i="1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2800" b="0" i="1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2800" b="0" i="1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ru-RU" sz="280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Коррупция</a:t>
            </a:r>
            <a:r>
              <a:rPr lang="en-US" altLang="ru-RU" sz="280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-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это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разновидность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оппортунистического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поведения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наделенного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властью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лица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,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возникающая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вследствие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высокого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уровня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асимметрии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информации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между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ним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и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гражданами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(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затрудненного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контроля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со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стороны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 </a:t>
            </a:r>
            <a:r>
              <a:rPr lang="en-US" altLang="ru-RU" sz="2800" b="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граждан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>).</a:t>
            </a:r>
            <a:r>
              <a:rPr lang="ru-RU" altLang="ru-RU" sz="280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  <a:t/>
            </a:r>
            <a:br>
              <a:rPr lang="ru-RU" altLang="ru-RU" sz="280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 Bold" charset="0"/>
              </a:rPr>
            </a:br>
            <a:r>
              <a:rPr lang="ru-RU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/>
            </a:r>
            <a:br>
              <a:rPr lang="ru-RU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</a:br>
            <a:r>
              <a:rPr lang="en-US" altLang="ru-RU" sz="2800" dirty="0" err="1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Коррупция</a:t>
            </a:r>
            <a:r>
              <a:rPr lang="en-US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– </a:t>
            </a:r>
            <a:r>
              <a:rPr lang="ru-RU" altLang="ru-RU" sz="28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это девиантное, отклоняющееся от общепринятого, поведение, проявляющееся в нелегитимном использовании социальных благ.</a:t>
            </a:r>
            <a:r>
              <a:rPr lang="ru-RU" altLang="ru-RU" sz="20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2000" b="0" dirty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6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E2468D-E2B7-4A1A-9C63-99750B219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476673"/>
            <a:ext cx="11233248" cy="1080119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 соответствии с Федеральным законом</a:t>
            </a:r>
            <a:br>
              <a:rPr lang="ru-RU" sz="3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3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«О противодействии коррупции» № 273-ФЗ от 25.12.2008 г.  (ст. 1)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49F79F4-1CC7-4486-BA38-A4778BCDC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798" y="1556792"/>
            <a:ext cx="11089230" cy="5112567"/>
          </a:xfrm>
        </p:spPr>
        <p:txBody>
          <a:bodyPr>
            <a:noAutofit/>
          </a:bodyPr>
          <a:lstStyle/>
          <a:p>
            <a:r>
              <a:rPr lang="ru-RU" sz="2700" dirty="0"/>
              <a:t>Коррупция –</a:t>
            </a:r>
          </a:p>
          <a:p>
            <a:r>
              <a:rPr lang="ru-RU" sz="2700" dirty="0"/>
              <a:t>а)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лицами; </a:t>
            </a:r>
          </a:p>
          <a:p>
            <a:r>
              <a:rPr lang="ru-RU" sz="2700" dirty="0"/>
              <a:t> б) совершение деяний, указанных в подпункте "а"  пункта 1 ст. 1, от имени или в интересах юридического лица.</a:t>
            </a:r>
          </a:p>
        </p:txBody>
      </p:sp>
    </p:spTree>
    <p:extLst>
      <p:ext uri="{BB962C8B-B14F-4D97-AF65-F5344CB8AC3E}">
        <p14:creationId xmlns:p14="http://schemas.microsoft.com/office/powerpoint/2010/main" val="342895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91012A-A95C-46A5-BB21-4804998D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476672"/>
            <a:ext cx="4321922" cy="5496272"/>
          </a:xfrm>
        </p:spPr>
        <p:txBody>
          <a:bodyPr>
            <a:normAutofit/>
          </a:bodyPr>
          <a:lstStyle/>
          <a:p>
            <a:r>
              <a:rPr lang="ru-RU" sz="5400" dirty="0"/>
              <a:t>Виды коррупции</a:t>
            </a:r>
            <a:br>
              <a:rPr lang="ru-RU" sz="5400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> </a:t>
            </a:r>
          </a:p>
        </p:txBody>
      </p:sp>
      <p:sp>
        <p:nvSpPr>
          <p:cNvPr id="15" name="Блок-схема: процесс 14">
            <a:extLst>
              <a:ext uri="{FF2B5EF4-FFF2-40B4-BE49-F238E27FC236}">
                <a16:creationId xmlns="" xmlns:a16="http://schemas.microsoft.com/office/drawing/2014/main" id="{60D6774F-5B75-44F3-82C8-11CB4300C8DE}"/>
              </a:ext>
            </a:extLst>
          </p:cNvPr>
          <p:cNvSpPr/>
          <p:nvPr/>
        </p:nvSpPr>
        <p:spPr>
          <a:xfrm>
            <a:off x="6238428" y="476673"/>
            <a:ext cx="4464496" cy="1584175"/>
          </a:xfrm>
          <a:prstGeom prst="flowChartProcess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БЫТОВАЯ КОРРУПЦИЯ </a:t>
            </a:r>
          </a:p>
          <a:p>
            <a:pPr algn="ctr"/>
            <a:r>
              <a:rPr lang="ru-RU" dirty="0"/>
              <a:t>–порождается взаимодействием рядовых граждан и органов власти </a:t>
            </a:r>
          </a:p>
        </p:txBody>
      </p:sp>
      <p:sp>
        <p:nvSpPr>
          <p:cNvPr id="23" name="Блок-схема: процесс 22">
            <a:extLst>
              <a:ext uri="{FF2B5EF4-FFF2-40B4-BE49-F238E27FC236}">
                <a16:creationId xmlns="" xmlns:a16="http://schemas.microsoft.com/office/drawing/2014/main" id="{4BA8327B-9F31-41DD-AC7B-DA1B580B544D}"/>
              </a:ext>
            </a:extLst>
          </p:cNvPr>
          <p:cNvSpPr/>
          <p:nvPr/>
        </p:nvSpPr>
        <p:spPr>
          <a:xfrm>
            <a:off x="6252183" y="2564905"/>
            <a:ext cx="4464496" cy="1751856"/>
          </a:xfrm>
          <a:prstGeom prst="flowChartProcess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ДЕЛОВАЯ КОРРУПЦИЯ </a:t>
            </a:r>
          </a:p>
          <a:p>
            <a:pPr algn="ctr"/>
            <a:r>
              <a:rPr lang="ru-RU" dirty="0"/>
              <a:t>– возникает при взаимодействии власти и бизнеса </a:t>
            </a:r>
          </a:p>
        </p:txBody>
      </p:sp>
      <p:sp>
        <p:nvSpPr>
          <p:cNvPr id="24" name="Блок-схема: процесс 23">
            <a:extLst>
              <a:ext uri="{FF2B5EF4-FFF2-40B4-BE49-F238E27FC236}">
                <a16:creationId xmlns="" xmlns:a16="http://schemas.microsoft.com/office/drawing/2014/main" id="{03B78B24-5B91-449B-97BC-4AAB06C99F25}"/>
              </a:ext>
            </a:extLst>
          </p:cNvPr>
          <p:cNvSpPr/>
          <p:nvPr/>
        </p:nvSpPr>
        <p:spPr>
          <a:xfrm>
            <a:off x="6238428" y="4581128"/>
            <a:ext cx="4464496" cy="2088232"/>
          </a:xfrm>
          <a:prstGeom prst="flowChartProcess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 КОРРУПЦИЯ ВЕРХОВНОЙ ВЛАСТИ</a:t>
            </a:r>
          </a:p>
          <a:p>
            <a:pPr algn="ctr"/>
            <a:r>
              <a:rPr lang="ru-RU" dirty="0"/>
              <a:t>– коррупция относящаяся к политическому руководству и верховным судам в демократических системах</a:t>
            </a:r>
          </a:p>
        </p:txBody>
      </p:sp>
    </p:spTree>
    <p:extLst>
      <p:ext uri="{BB962C8B-B14F-4D97-AF65-F5344CB8AC3E}">
        <p14:creationId xmlns:p14="http://schemas.microsoft.com/office/powerpoint/2010/main" val="427302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440B09-4972-466B-8184-2F03DAFA8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868" y="332657"/>
            <a:ext cx="8684017" cy="576063"/>
          </a:xfrm>
        </p:spPr>
        <p:txBody>
          <a:bodyPr>
            <a:norm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Основные причины коррупции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A3B6584-E260-4294-8B4A-CF1D4B129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1804" y="1052737"/>
            <a:ext cx="10585176" cy="5472606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несовершенство государственного управления;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неэффективность законодательства;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избыточное администрирование со стороны государства;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желание получить преимущества в </a:t>
            </a:r>
            <a:r>
              <a:rPr lang="ru-RU" sz="22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конкурентной </a:t>
            </a:r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борьбе любой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ценой;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правовая неграмотность населения;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традиция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низкий уровень доходов государственных и муниципальных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служащих, врачей, учителей и представителей других профессий;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круговая порука госслужащих и представителей других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профессий;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неразвитость институтов гражданского общества;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кумовство и политическое покровительство, которые приводят к формированию тайных соглашений, ослабляющих механизмы контроля над коррупцией;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отсутствие единства в системе исполнительной власти, т. е., регулирование одной и той же деятельности различными инстанциями;</a:t>
            </a:r>
          </a:p>
          <a:p>
            <a: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❖ низкий уровень участия граждан в контроле над государством.</a:t>
            </a:r>
            <a:br>
              <a:rPr lang="ru-RU" sz="2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endParaRPr lang="ru-RU" sz="22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endParaRPr lang="ru-RU" sz="2200" dirty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4181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B9367A-EFFA-4E6B-A4BA-CCB1D2D5A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828" y="332657"/>
            <a:ext cx="9044057" cy="792087"/>
          </a:xfrm>
        </p:spPr>
        <p:txBody>
          <a:bodyPr>
            <a:normAutofit/>
          </a:bodyPr>
          <a:lstStyle/>
          <a:p>
            <a:r>
              <a:rPr lang="ru-RU" sz="2800" dirty="0"/>
              <a:t>ОБЩЕСТВЕННАЯ ОПАСНОСТЬ КОРРУПЦИИ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4626015-DBCE-43A8-A722-BE0A4E749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812" y="1700808"/>
            <a:ext cx="10513167" cy="4536504"/>
          </a:xfrm>
        </p:spPr>
        <p:txBody>
          <a:bodyPr>
            <a:noAutofit/>
          </a:bodyPr>
          <a:lstStyle/>
          <a:p>
            <a:r>
              <a:rPr lang="ru-RU" sz="2500" dirty="0"/>
              <a:t>→ коррупция угрожает верховенству закона, правам  человек;  →нарушает принципы равенства и социальной справедливости; </a:t>
            </a:r>
          </a:p>
          <a:p>
            <a:r>
              <a:rPr lang="ru-RU" sz="2500" dirty="0"/>
              <a:t>→угрожает стабильности демократических институтов и моральных устоев общества;</a:t>
            </a:r>
          </a:p>
          <a:p>
            <a:r>
              <a:rPr lang="ru-RU" sz="2500" dirty="0"/>
              <a:t>→препятствует  </a:t>
            </a:r>
            <a:r>
              <a:rPr lang="ru-RU" sz="2500" dirty="0" smtClean="0"/>
              <a:t>конкуренции</a:t>
            </a:r>
            <a:r>
              <a:rPr lang="ru-RU" sz="2500" dirty="0"/>
              <a:t>;</a:t>
            </a:r>
            <a:r>
              <a:rPr lang="ru-RU" sz="2500" dirty="0" smtClean="0"/>
              <a:t> </a:t>
            </a:r>
            <a:endParaRPr lang="ru-RU" sz="2500" dirty="0"/>
          </a:p>
          <a:p>
            <a:r>
              <a:rPr lang="ru-RU" sz="2500" dirty="0"/>
              <a:t>→затрудняет  экономическое  развитие общества и государства,  </a:t>
            </a:r>
          </a:p>
          <a:p>
            <a:r>
              <a:rPr lang="ru-RU" sz="2500" dirty="0"/>
              <a:t>→пагубно  влияет на  рост  профессионализма;</a:t>
            </a:r>
          </a:p>
          <a:p>
            <a:r>
              <a:rPr lang="ru-RU" sz="2500" dirty="0"/>
              <a:t>→нарушается механизм конкуренции;</a:t>
            </a:r>
          </a:p>
          <a:p>
            <a:r>
              <a:rPr lang="ru-RU" sz="2500" dirty="0"/>
              <a:t>→происходит смещение целей политики от общенациональных к обеспечению властвования олигархических кланов и группировок;</a:t>
            </a:r>
          </a:p>
          <a:p>
            <a:r>
              <a:rPr lang="ru-RU" sz="2500" dirty="0"/>
              <a:t>→носит латентный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363964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CE9A78-A326-4703-BD31-DCCBFBFE02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10369550" cy="136842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highlight>
                  <a:srgbClr val="000000"/>
                </a:highlight>
              </a:rPr>
              <a:t>ОТВЕТСТВЕННОСТЬ ЗА КОРРУПЦИОННЫЕ ПРАВОНАРУШЕНИЯ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42C99583-2105-4B8A-B1B2-9FBD394C85DB}"/>
              </a:ext>
            </a:extLst>
          </p:cNvPr>
          <p:cNvSpPr/>
          <p:nvPr/>
        </p:nvSpPr>
        <p:spPr>
          <a:xfrm>
            <a:off x="261764" y="2276872"/>
            <a:ext cx="4608512" cy="3024336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highlight>
                  <a:srgbClr val="000000"/>
                </a:highlight>
              </a:rPr>
              <a:t>ДИСЦИПЛИНАРНАЯ ОТВЕТСТВЕННОСТЬ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="" xmlns:a16="http://schemas.microsoft.com/office/drawing/2014/main" id="{EA412992-1FFC-401A-9199-DA61EC9EE96E}"/>
              </a:ext>
            </a:extLst>
          </p:cNvPr>
          <p:cNvSpPr/>
          <p:nvPr/>
        </p:nvSpPr>
        <p:spPr>
          <a:xfrm>
            <a:off x="5014292" y="3429000"/>
            <a:ext cx="2304258" cy="484632"/>
          </a:xfrm>
          <a:prstGeom prst="righ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4EFF515-B343-4F19-B59C-8AAF9EE0E30D}"/>
              </a:ext>
            </a:extLst>
          </p:cNvPr>
          <p:cNvSpPr/>
          <p:nvPr/>
        </p:nvSpPr>
        <p:spPr>
          <a:xfrm>
            <a:off x="7390558" y="1916832"/>
            <a:ext cx="3888430" cy="41044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ЗАМЕЧАНИЕ</a:t>
            </a:r>
          </a:p>
          <a:p>
            <a:pPr algn="ctr"/>
            <a:endParaRPr lang="ru-RU" dirty="0"/>
          </a:p>
          <a:p>
            <a:pPr algn="ctr"/>
            <a:r>
              <a:rPr lang="ru-RU" b="1" dirty="0"/>
              <a:t>ВЫГОВОР 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УВОЛЬНЕНИЕ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(несоблюдение ограничений и запретов, требований о предотвращении и урегулировании конфликта интересов;</a:t>
            </a:r>
          </a:p>
          <a:p>
            <a:pPr algn="ctr"/>
            <a:r>
              <a:rPr lang="ru-RU" dirty="0"/>
              <a:t>непредоставление, либо </a:t>
            </a:r>
            <a:r>
              <a:rPr lang="ru-RU" dirty="0" smtClean="0"/>
              <a:t>предоставление </a:t>
            </a:r>
            <a:r>
              <a:rPr lang="ru-RU" dirty="0"/>
              <a:t>заведомо ложных сведении о доходах )</a:t>
            </a:r>
          </a:p>
        </p:txBody>
      </p:sp>
    </p:spTree>
    <p:extLst>
      <p:ext uri="{BB962C8B-B14F-4D97-AF65-F5344CB8AC3E}">
        <p14:creationId xmlns:p14="http://schemas.microsoft.com/office/powerpoint/2010/main" val="257007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7E8D96EB-1C63-4AD3-8BF6-24306C6CA373}"/>
              </a:ext>
            </a:extLst>
          </p:cNvPr>
          <p:cNvSpPr/>
          <p:nvPr/>
        </p:nvSpPr>
        <p:spPr>
          <a:xfrm>
            <a:off x="261764" y="1412776"/>
            <a:ext cx="4752528" cy="3024336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>
                <a:highlight>
                  <a:srgbClr val="000000"/>
                </a:highlight>
              </a:rPr>
              <a:t>Административная ответственность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CBE0FBB-1355-4ABD-A6F6-A161B6A5A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8308" y="2847465"/>
            <a:ext cx="2322777" cy="51820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D57969C4-ABDC-4C72-BBF7-C96CBF9F1959}"/>
              </a:ext>
            </a:extLst>
          </p:cNvPr>
          <p:cNvSpPr/>
          <p:nvPr/>
        </p:nvSpPr>
        <p:spPr>
          <a:xfrm>
            <a:off x="7481084" y="1412776"/>
            <a:ext cx="3869911" cy="4392489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Административный штраф </a:t>
            </a:r>
            <a:r>
              <a:rPr lang="ru-RU" dirty="0"/>
              <a:t>(нарушения в сфере избирательных прав, подкуп избирателей, проступки в области охраны собственности, предпринимательства, налогов и сборов и т.д.)</a:t>
            </a:r>
          </a:p>
        </p:txBody>
      </p:sp>
    </p:spTree>
    <p:extLst>
      <p:ext uri="{BB962C8B-B14F-4D97-AF65-F5344CB8AC3E}">
        <p14:creationId xmlns:p14="http://schemas.microsoft.com/office/powerpoint/2010/main" val="18493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с оформлением «Пазл»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_15685347_TF03460527.potx" id="{99C91A8C-5203-429A-B418-23D7FB4A4884}" vid="{63F9CC03-F557-4FD6-980C-0742CEF4EF2E}"/>
    </a:ext>
  </a:extLst>
</a:theme>
</file>

<file path=ppt/theme/theme2.xml><?xml version="1.0" encoding="utf-8"?>
<a:theme xmlns:a="http://schemas.openxmlformats.org/drawingml/2006/main" name="Тема Offic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с оформлением «Пазл»</Template>
  <TotalTime>1707</TotalTime>
  <Words>1242</Words>
  <Application>Microsoft Office PowerPoint</Application>
  <PresentationFormat>Произвольный</PresentationFormat>
  <Paragraphs>143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Шаблон с оформлением «Пазл»</vt:lpstr>
      <vt:lpstr>Формирование антикоррупционной устойчивости личности</vt:lpstr>
      <vt:lpstr>ПОНЯТИЕ КОРРУПЦИИ </vt:lpstr>
      <vt:lpstr>   Коррупция - это деструктивная по отношению к действующим на данной территории общественным нормам и господствующей морали система социальных связей, которые характеризовались использованием должностных полномочий для получения материальной и (или) нематериальной выгоды.  Коррупция - это разновидность оппортунистического поведения наделенного властью лица, возникающая вследствие высокого уровня асимметрии информации между ним и гражданами (затрудненного контроля со стороны граждан).  Коррупция – это девиантное, отклоняющееся от общепринятого, поведение, проявляющееся в нелегитимном использовании социальных благ. </vt:lpstr>
      <vt:lpstr>В соответствии с Федеральным законом «О противодействии коррупции» № 273-ФЗ от 25.12.2008 г.  (ст. 1)</vt:lpstr>
      <vt:lpstr>Виды коррупции   </vt:lpstr>
      <vt:lpstr>Основные причины коррупции</vt:lpstr>
      <vt:lpstr>ОБЩЕСТВЕННАЯ ОПАСНОСТЬ КОРРУПЦИИ </vt:lpstr>
      <vt:lpstr>ОТВЕТСТВЕННОСТЬ ЗА КОРРУПЦИОННЫЕ ПРАВОНАРУШЕНИЯ</vt:lpstr>
      <vt:lpstr>Презентация PowerPoint</vt:lpstr>
      <vt:lpstr>Презентация PowerPoint</vt:lpstr>
      <vt:lpstr>Презентация PowerPoint</vt:lpstr>
      <vt:lpstr>                                       Противодействие коррупции (ФЗ «О противодействии коррупции» № 273-ФЗ от 25.12.2008 г.  (ст. 1)  </vt:lpstr>
      <vt:lpstr>НОРМАТИВНО-ПРАВОВОЕ ОБЕСПЕЧЕНИЕ ПРОТИВОДЕЙСТВИЯ КОРРУПЦИИ </vt:lpstr>
      <vt:lpstr>ПРИНЦИПЫ ПРОТИВОДЕЙСТВИЯ КОРРУПЦИИ</vt:lpstr>
      <vt:lpstr>Антикоррупционная воспитание личности </vt:lpstr>
      <vt:lpstr>Формирование представлений о нормах морали у  обучающихся</vt:lpstr>
      <vt:lpstr>Образовательная программа  начального (общего) образования</vt:lpstr>
      <vt:lpstr>Презентация PowerPoint</vt:lpstr>
      <vt:lpstr>Презентация PowerPoint</vt:lpstr>
      <vt:lpstr>МЕРОПРИЯТИЯ АНТИКОРРУПЦИОННОЙ НАПРАВЛЕННОСТИ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антикоррупционной устойчивости личности</dc:title>
  <dc:creator>User</dc:creator>
  <cp:lastModifiedBy>Yandex1</cp:lastModifiedBy>
  <cp:revision>46</cp:revision>
  <dcterms:created xsi:type="dcterms:W3CDTF">2022-09-20T10:02:41Z</dcterms:created>
  <dcterms:modified xsi:type="dcterms:W3CDTF">2023-04-24T07:42:25Z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