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61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23" d="100"/>
          <a:sy n="123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C3453BB-A022-4D09-8862-E5DB29E33B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7F11CE35-691D-48BA-BB23-8CEED33F2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032113B-0BD8-4CA5-80FF-8AB72D677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740A-7C9B-4723-BD02-81C6ACE2114C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95D02E9-47B7-4C23-9682-21684057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B99D624-CF30-4DF0-A5AF-7122697B2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7E619-F184-442B-9EFD-40C215911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017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29745F8-A8D6-4D4A-AE36-89A415EDB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26EA596C-ED62-4232-A71E-FD57EFF59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5267A3F-34F4-4403-AD75-2F1B5D46B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740A-7C9B-4723-BD02-81C6ACE2114C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F942E94-A53C-452D-B403-BDD460A11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4206802-09EF-43D2-949A-DBB3DB903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7E619-F184-442B-9EFD-40C215911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113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CBB760B2-EF60-492A-81BF-B5AB8C6172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BA19546B-B8EF-4CF5-83AD-7852E69D61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D2A195A-E000-4A91-AB91-06C477031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740A-7C9B-4723-BD02-81C6ACE2114C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869F0A0-3CB4-4C94-99D7-9540B6483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989C0EB-9A57-4649-BF42-CAE833D78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7E619-F184-442B-9EFD-40C215911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41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A4D6313-6BF9-44E2-98A4-B6E2305C7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25F2D0A-26FB-4262-A896-FD02A085C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78D03D1-C710-46C9-AF6B-C1B0F8430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740A-7C9B-4723-BD02-81C6ACE2114C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BC1E225-D9BE-4472-8A53-1DA4B5430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53C92C3-547E-4BA0-893F-E2D032CD3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7E619-F184-442B-9EFD-40C215911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714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DA91F85-716A-42B0-8A81-DE9BCAAB2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25A5621-A17B-4835-B051-30C3A849A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E376B7D-5878-42B1-A926-007BFAAD7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740A-7C9B-4723-BD02-81C6ACE2114C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13FABF3-4366-4FBA-A6BB-E2456B199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6E5D385-6CE2-435F-899F-D8181A9B0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7E619-F184-442B-9EFD-40C215911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898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6635FA3-B0E3-4254-A5DC-298ED33D6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EE36BB1-FD72-4925-B3A9-C8E4E5B3CF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5A09D1C3-CDAA-40B8-8B9F-D51CE221CF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A34961A-62B6-47BE-ACE4-0C7CFF3CF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740A-7C9B-4723-BD02-81C6ACE2114C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A4D1A77-0894-47BB-A7D5-4962CC4A7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BE1458B-C65A-4177-A11D-C01187CF8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7E619-F184-442B-9EFD-40C215911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353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9A7229D-FDC1-44DD-AADC-07B07048E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DC9C0DC-D43B-47DA-964D-2CE8C912F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322FC09-CF34-4146-8ADC-198E884597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0B85CFC6-C5AB-40B9-877F-410E4228A0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5D943505-4575-4544-A38C-64FCA6CA48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89A84797-7657-427B-9869-3765C196F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740A-7C9B-4723-BD02-81C6ACE2114C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F7F60D59-3EC1-4987-A6F1-A802E65B4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FEAFD582-F1CB-496E-BC4E-47C1D482D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7E619-F184-442B-9EFD-40C215911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76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1F76739-5C35-4A3A-A491-B8CCC00B8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444BFEC8-8043-454A-95C4-4EB938F3E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740A-7C9B-4723-BD02-81C6ACE2114C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253CEC68-714C-4201-95F7-2D5043BCF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542E29CF-87BF-4283-A7CD-A721699B1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7E619-F184-442B-9EFD-40C215911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308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71DE8730-593C-4C32-9C92-AD3CB66A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740A-7C9B-4723-BD02-81C6ACE2114C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D4A37CB5-5CA5-4E2C-BF45-27488ADD4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94B6AA59-14B3-4F2F-AE41-2BFED13C7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7E619-F184-442B-9EFD-40C215911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422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258AA42-A69B-4878-BABA-CAF25ED66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1EA40FE-51D5-44AD-A641-BFC1F5A60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12475AA0-EE23-4583-8D4A-3D088E5989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12CE6100-862C-4115-9BAD-C06D7C843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740A-7C9B-4723-BD02-81C6ACE2114C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5D9A9CD-5AE6-465F-BFF5-4D2B31FFE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F3382EB-4E33-4A24-83E0-F499A2232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7E619-F184-442B-9EFD-40C215911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440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95A270D-BF0D-468A-85BE-6B078E627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3AE7415E-64AA-4C82-9ACD-EE64517706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6E310420-5651-45B3-A9DC-056DA90001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44EE6848-5A56-4071-8B4C-5799C25BA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740A-7C9B-4723-BD02-81C6ACE2114C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5F1150B-32FF-4726-88AF-9FDF2212D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79E2AE7-AE14-4213-B6D5-50F599632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7E619-F184-442B-9EFD-40C215911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403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F6DA2F9-3779-4B44-AA85-7E8A6493E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197A3AC-270C-487C-9689-003190CB1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F29DF73-FC1B-4DDB-B833-046BEE834D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0740A-7C9B-4723-BD02-81C6ACE2114C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791D6FB-FD14-4D9C-8919-22D2A84707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5EC47F1-E893-452B-9A75-1BA0A9FAD4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7E619-F184-442B-9EFD-40C215911F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51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310326/35859dcb2bc3d81362f30ad4cf86229c07c05ecd/" TargetMode="External"/><Relationship Id="rId2" Type="http://schemas.openxmlformats.org/officeDocument/2006/relationships/hyperlink" Target="http://www.consultant.ru/document/cons_doc_LAW_310419/d5f7468fdcaf8f5d4d221b235fa8734f2f91f1df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D0426AC-3025-464A-9F69-CC4773E7C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6330"/>
            <a:ext cx="9361118" cy="2201297"/>
          </a:xfrm>
          <a:solidFill>
            <a:schemeClr val="bg2"/>
          </a:solidFill>
        </p:spPr>
        <p:txBody>
          <a:bodyPr/>
          <a:lstStyle/>
          <a:p>
            <a:r>
              <a:rPr lang="ru-RU" b="1" dirty="0"/>
              <a:t>ГРАЖДАНСТВО в Российской Федерации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63195449-0863-4029-B283-330A323C98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549008" cy="2836340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0B7C0E6B-E3D9-4C00-B101-8E9BAD14A4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392471"/>
            <a:ext cx="9386170" cy="251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059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D97E43DF-1819-47E1-A9EA-9E2CB40CE702}"/>
              </a:ext>
            </a:extLst>
          </p:cNvPr>
          <p:cNvSpPr/>
          <p:nvPr/>
        </p:nvSpPr>
        <p:spPr>
          <a:xfrm>
            <a:off x="639192" y="177553"/>
            <a:ext cx="1123912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/>
              <a:t>Приобретение гражданства РФ в общем порядке возможно путем обращения с заявлением при наличии следующих условий:</a:t>
            </a:r>
          </a:p>
          <a:p>
            <a:r>
              <a:rPr lang="ru-RU" i="1" dirty="0"/>
              <a:t>1) достижение возраста 18 лет;</a:t>
            </a:r>
          </a:p>
          <a:p>
            <a:r>
              <a:rPr lang="ru-RU" i="1" dirty="0"/>
              <a:t>2) дееспособность, </a:t>
            </a:r>
          </a:p>
          <a:p>
            <a:r>
              <a:rPr lang="ru-RU" i="1" dirty="0"/>
              <a:t>3) лица, претендующие на получение российского гражданства, проживают на территории России со дня получения вида на жительство и до дня обращения с заявлениями о приеме в гражданство РФ в течение пяти лет непрерывно</a:t>
            </a:r>
          </a:p>
          <a:p>
            <a:r>
              <a:rPr lang="ru-RU" i="1" dirty="0"/>
              <a:t>4) лица, претендующие на получение российского гражданства, обязуются соблюдать Конституцию и законодательство Российской Федерации;</a:t>
            </a:r>
          </a:p>
          <a:p>
            <a:r>
              <a:rPr lang="ru-RU" i="1" dirty="0"/>
              <a:t>5) лица, претендующие на получение российского гражданства, имеют законный источник средств к существованию (справка о доходах физического лица, справка с места работы, трудовая книжка, пенсионное удостоверение и др.). Подтверждение законного источника средств к существованию возможно при условии оформления иностранным гражданином или лицом без гражданства разрешения на работу (ст. 18 Закона «О правовом положении иностранных граждан в РФ»);</a:t>
            </a:r>
          </a:p>
          <a:p>
            <a:r>
              <a:rPr lang="ru-RU" i="1" dirty="0"/>
              <a:t>6) лица, претендующие на получение российского гражданства, обратились в полномочный орган иностранного государства с заявлениями об отказе от имеющегося у них иного гражданства. Отказ от иного гражданства не требуется, если это предусмотрено международным договором Российской Федерации или Законом о гражданстве либо если отказ от иного гражданства невозможен в силу не зависящих от лица причин;</a:t>
            </a:r>
          </a:p>
          <a:p>
            <a:r>
              <a:rPr lang="ru-RU" i="1" dirty="0"/>
              <a:t>7) лица, претендующие на получение российского гражданства, владеют русским языком.</a:t>
            </a:r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719859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D2CAB7F7-EF7C-471A-95A3-F80E4B62E8D0}"/>
              </a:ext>
            </a:extLst>
          </p:cNvPr>
          <p:cNvSpPr/>
          <p:nvPr/>
        </p:nvSpPr>
        <p:spPr>
          <a:xfrm>
            <a:off x="639192" y="417250"/>
            <a:ext cx="1115035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/>
              <a:t>В соответствии с ч. 3 ст. 13 Закона о гражданстве от соблюдения всех условий, установленных для приема в гражданство в общем порядке, освобождается лицо, имеющее особые заслуги перед Российской Федерацией.</a:t>
            </a:r>
          </a:p>
          <a:p>
            <a:pPr algn="just"/>
            <a:r>
              <a:rPr lang="ru-RU" i="1" dirty="0"/>
              <a:t>Прием в гражданство РФ такого лица осуществляется на основании обращения к Президенту РФ федерального органа государственной власти или высшего должностного лица (руководителя высшего исполнительного органа государственной власти) субъекта РФ. В обращении указываются особые заслуги лица перед Российской Федерацией, а также обосновывается целесообразность его принятия в гражданство. </a:t>
            </a:r>
          </a:p>
          <a:p>
            <a:pPr algn="just"/>
            <a:r>
              <a:rPr lang="ru-RU" i="1" dirty="0"/>
              <a:t>Решение о предоставлении гражданства лицу, имеющему особые заслуги перед Российской Федерацией, принимается Президентом РФ при наличии волеизъявления этого лица. </a:t>
            </a:r>
          </a:p>
          <a:p>
            <a:pPr algn="just"/>
            <a:endParaRPr lang="ru-RU" i="1" dirty="0"/>
          </a:p>
          <a:p>
            <a:pPr algn="just"/>
            <a:r>
              <a:rPr lang="ru-RU" b="1" i="1" dirty="0"/>
              <a:t>Под особыми заслугами следует понимать: </a:t>
            </a:r>
          </a:p>
          <a:p>
            <a:r>
              <a:rPr lang="ru-RU" i="1" dirty="0"/>
              <a:t>1. внесение инвестиций в экономику России, которые способствовали сохранению рабочих мест либо привели к созданию новых рабочих мест;</a:t>
            </a:r>
          </a:p>
          <a:p>
            <a:r>
              <a:rPr lang="ru-RU" i="1" dirty="0"/>
              <a:t>2. возможность и желание лица выступать за сборную России по какому-либо виду спорта в результате обладания лицом профессиональными способностями в спорте;</a:t>
            </a:r>
          </a:p>
          <a:p>
            <a:r>
              <a:rPr lang="ru-RU" i="1" dirty="0"/>
              <a:t>3. предоставление информации для Российской Федерации, которая способствовала укреплению ее обороноспособности и безопасности. </a:t>
            </a:r>
          </a:p>
          <a:p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2393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A50D8507-6B54-4C42-AC6C-A4059AE5D5EC}"/>
              </a:ext>
            </a:extLst>
          </p:cNvPr>
          <p:cNvSpPr/>
          <p:nvPr/>
        </p:nvSpPr>
        <p:spPr>
          <a:xfrm>
            <a:off x="754601" y="355107"/>
            <a:ext cx="11052699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/>
              <a:t>Закон о гражданстве предусматривает право на обращение с заявлением о приеме в гражданство РФ в упрощенном порядке иностранным гражданам и лицам без гражданства, которые:</a:t>
            </a:r>
          </a:p>
          <a:p>
            <a:pPr marL="285750" indent="-285750" algn="just">
              <a:buFontTx/>
              <a:buChar char="-"/>
            </a:pPr>
            <a:r>
              <a:rPr lang="ru-RU" sz="2000" i="1" dirty="0"/>
              <a:t>являются гражданами государств, входивших в состав СССР,</a:t>
            </a:r>
          </a:p>
          <a:p>
            <a:pPr marL="285750" indent="-285750" algn="just">
              <a:buFontTx/>
              <a:buChar char="-"/>
            </a:pPr>
            <a:r>
              <a:rPr lang="ru-RU" sz="2000" i="1" dirty="0"/>
              <a:t> получили среднее профессиональное или высшее профессиональное образование в образовательных учреждениях Российской Федерации после 01 июля 2002 года, то есть на момент введения в действие настоящего Закона о гражданстве;</a:t>
            </a:r>
          </a:p>
          <a:p>
            <a:pPr marL="285750" indent="-285750" algn="just">
              <a:buFontTx/>
              <a:buChar char="-"/>
            </a:pPr>
            <a:r>
              <a:rPr lang="ru-RU" sz="2000" i="1" dirty="0"/>
              <a:t>родились на территории РСФСР и имели гражданство бывшего СССР;</a:t>
            </a:r>
          </a:p>
          <a:p>
            <a:pPr marL="285750" indent="-285750" algn="just">
              <a:buFontTx/>
              <a:buChar char="-"/>
            </a:pPr>
            <a:r>
              <a:rPr lang="ru-RU" sz="2000" i="1" dirty="0"/>
              <a:t> состоят в браке с гражданином России не менее трех лет;</a:t>
            </a:r>
          </a:p>
          <a:p>
            <a:pPr marL="285750" indent="-285750" algn="just">
              <a:buFontTx/>
              <a:buChar char="-"/>
            </a:pPr>
            <a:r>
              <a:rPr lang="ru-RU" sz="2000" i="1" dirty="0"/>
              <a:t> являются нетрудоспособными и имеют дееспособных сына или дочь, достигших возраста 18 лет и являющихся гражданами Российской Федерации;</a:t>
            </a:r>
          </a:p>
          <a:p>
            <a:pPr marL="285750" indent="-285750" algn="just">
              <a:buFontTx/>
              <a:buChar char="-"/>
            </a:pPr>
            <a:r>
              <a:rPr lang="ru-RU" sz="2000" i="1" dirty="0"/>
              <a:t>имевшие гражданство СССР, прибывшие в Российскую Федерацию из государств, входивших в состав СССР, зарегистрированные по месту жительства в Российской Федерации по состоянию на 01 июля 2002 года либо получившие разрешение на временное проживание в Российской Федерации</a:t>
            </a:r>
          </a:p>
          <a:p>
            <a:pPr marL="285750" indent="-285750" algn="just">
              <a:buFontTx/>
              <a:buChar char="-"/>
            </a:pPr>
            <a:r>
              <a:rPr lang="ru-RU" sz="2000" i="1" dirty="0"/>
              <a:t>ветераны Великой Отечественной войны, имевших гражданство бывшего СССР и проживающих на территории России. </a:t>
            </a:r>
          </a:p>
          <a:p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6947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24ED3D50-6081-4700-A60F-CE2AC23AF4CF}"/>
              </a:ext>
            </a:extLst>
          </p:cNvPr>
          <p:cNvSpPr/>
          <p:nvPr/>
        </p:nvSpPr>
        <p:spPr>
          <a:xfrm>
            <a:off x="790113" y="426128"/>
            <a:ext cx="1091953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/>
              <a:t>Прекращение гражданства наступает по следующим основаниям:</a:t>
            </a:r>
          </a:p>
          <a:p>
            <a:pPr lvl="1" algn="just"/>
            <a:r>
              <a:rPr lang="ru-RU" sz="2800" i="1" dirty="0"/>
              <a:t>1) в результате выхода из гражданства РФ по собственному желанию;</a:t>
            </a:r>
          </a:p>
          <a:p>
            <a:pPr lvl="1" algn="just"/>
            <a:r>
              <a:rPr lang="ru-RU" sz="2800" i="1" dirty="0"/>
              <a:t>2) по иным основаниям, предусмотренным Законом о гражданстве или международным договором Российской Федерации.</a:t>
            </a:r>
          </a:p>
          <a:p>
            <a:pPr lvl="1" algn="just"/>
            <a:r>
              <a:rPr lang="ru-RU" sz="2800" i="1" dirty="0"/>
              <a:t>Иными основаниями следует считать:</a:t>
            </a:r>
          </a:p>
          <a:p>
            <a:pPr lvl="1" algn="just"/>
            <a:r>
              <a:rPr lang="ru-RU" sz="2800" i="1" dirty="0"/>
              <a:t>1) случаи изменения территории РФ;</a:t>
            </a:r>
          </a:p>
          <a:p>
            <a:pPr lvl="1" algn="just"/>
            <a:r>
              <a:rPr lang="ru-RU" sz="2800" i="1" dirty="0"/>
              <a:t>2) отмену решения о приеме в гражданство;</a:t>
            </a:r>
          </a:p>
          <a:p>
            <a:pPr lvl="1" algn="just"/>
            <a:r>
              <a:rPr lang="ru-RU" sz="2800" i="1" dirty="0"/>
              <a:t>3) автоматическое прекращение российского гражданства;</a:t>
            </a:r>
          </a:p>
          <a:p>
            <a:pPr lvl="1" algn="just"/>
            <a:r>
              <a:rPr lang="ru-RU" sz="2800" i="1" dirty="0"/>
              <a:t>4) смерть гражданина</a:t>
            </a:r>
          </a:p>
        </p:txBody>
      </p:sp>
    </p:spTree>
    <p:extLst>
      <p:ext uri="{BB962C8B-B14F-4D97-AF65-F5344CB8AC3E}">
        <p14:creationId xmlns:p14="http://schemas.microsoft.com/office/powerpoint/2010/main" val="429159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502518CB-9FC9-4DF0-8981-A2CBF4BC5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416" y="449205"/>
            <a:ext cx="11426067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Полномочными органами, ведающими делами о гражданстве Российской Федерации, являются:</a:t>
            </a:r>
          </a:p>
          <a:p>
            <a:pPr marL="0" marR="0" lvl="0" indent="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2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Президент Российской Федерации;</a:t>
            </a: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федеральный 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орган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исполнительной власти в сфере внутренних дел и его территориальные органы;</a:t>
            </a: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 федеральный 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орган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исполнительной власти, ведающий вопросами иностранных дел, и </a:t>
            </a:r>
            <a:r>
              <a:rPr kumimoji="0" lang="ru-RU" altLang="ru-RU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дипломатические  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представительства и консульские учреждения Российской Федерации, находящиеся за </a:t>
            </a:r>
            <a:r>
              <a:rPr kumimoji="0" lang="ru-RU" altLang="ru-RU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пределами Российской 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2248377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A1637C40-9453-4B1D-BAB0-10DD9A61B2B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26" y="514905"/>
            <a:ext cx="10875145" cy="62719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7366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1718F0BE-D829-498F-9FEB-6647D9807FD8}"/>
              </a:ext>
            </a:extLst>
          </p:cNvPr>
          <p:cNvSpPr/>
          <p:nvPr/>
        </p:nvSpPr>
        <p:spPr>
          <a:xfrm>
            <a:off x="807868" y="550416"/>
            <a:ext cx="1055554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/>
              <a:t>Статья 15 Всеобщей декларации прав человека гласит: </a:t>
            </a:r>
          </a:p>
          <a:p>
            <a:pPr algn="ctr"/>
            <a:endParaRPr lang="ru-RU" sz="3600" i="1" dirty="0"/>
          </a:p>
          <a:p>
            <a:pPr lvl="1" algn="just"/>
            <a:r>
              <a:rPr lang="ru-RU" sz="3600" b="1" i="1" dirty="0"/>
              <a:t>«Каждый человек имеет право на гражданство. Никто не может быть произвольно лишен своего гражданства или права изменить свое гражданство» </a:t>
            </a:r>
          </a:p>
          <a:p>
            <a:pPr lvl="1" algn="just"/>
            <a:endParaRPr lang="ru-RU" sz="3600" b="1" i="1" dirty="0"/>
          </a:p>
          <a:p>
            <a:pPr algn="just"/>
            <a:r>
              <a:rPr lang="ru-RU" sz="3600" i="1" dirty="0"/>
              <a:t>Всеобщая Декларация прав человека : Принята 10 декабря 1948 года Генеральной Ассамблеей ООН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043591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C8337A0F-06D6-4CF4-9A27-754B160F1F1C}"/>
              </a:ext>
            </a:extLst>
          </p:cNvPr>
          <p:cNvSpPr/>
          <p:nvPr/>
        </p:nvSpPr>
        <p:spPr>
          <a:xfrm>
            <a:off x="1429305" y="1003176"/>
            <a:ext cx="9348186" cy="526297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800" i="1" dirty="0"/>
              <a:t>В рекомендательном законодательном акте «О согласованных принципах регулирования гражданства», одобренном Межпарламентской Ассамблеей государств - участников Содружества Независимых Государств 29 декабря 1992 года, в ст. 1 содержится определение понятия гражданства:</a:t>
            </a:r>
          </a:p>
          <a:p>
            <a:pPr algn="ctr"/>
            <a:r>
              <a:rPr lang="ru-RU" sz="2800" i="1" dirty="0"/>
              <a:t> «</a:t>
            </a:r>
            <a:r>
              <a:rPr lang="ru-RU" sz="2800" b="1" i="1" dirty="0"/>
              <a:t>Гражданство определяет устойчивую политико-правовую связь лица с государством, выражающую совокупность их взаимных прав и обязанностей. Гражданство - совокупность их взаимных прав и обязанностей. Гражданство - неотъемлемый атрибут государственного суверенитета»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3962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9B8C914E-5B08-439D-8CAA-F5EEB024A9AF}"/>
              </a:ext>
            </a:extLst>
          </p:cNvPr>
          <p:cNvSpPr/>
          <p:nvPr/>
        </p:nvSpPr>
        <p:spPr>
          <a:xfrm>
            <a:off x="1083076" y="523781"/>
            <a:ext cx="1025370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i="1" dirty="0"/>
              <a:t>Определение гражданства закреплено в ст. 3 Федерального закона «О гражданстве Российской Федерации» </a:t>
            </a:r>
          </a:p>
          <a:p>
            <a:pPr algn="just"/>
            <a:r>
              <a:rPr lang="ru-RU" sz="4000" b="1" i="1" dirty="0"/>
              <a:t>гражданство Российской Федерации - устойчивая правовая связь лица с Российской Федерацией, выражающаяся в совокупности их взаимных прав и обязанностей.</a:t>
            </a:r>
          </a:p>
        </p:txBody>
      </p:sp>
    </p:spTree>
    <p:extLst>
      <p:ext uri="{BB962C8B-B14F-4D97-AF65-F5344CB8AC3E}">
        <p14:creationId xmlns:p14="http://schemas.microsoft.com/office/powerpoint/2010/main" val="206687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10ADF755-38FF-476C-9A83-F9EC456A659D}"/>
              </a:ext>
            </a:extLst>
          </p:cNvPr>
          <p:cNvSpPr/>
          <p:nvPr/>
        </p:nvSpPr>
        <p:spPr>
          <a:xfrm>
            <a:off x="1171852" y="621437"/>
            <a:ext cx="1039575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/>
              <a:t>Гражданство в РФ оформляется документами, подтверждающими гражданство человека:</a:t>
            </a:r>
          </a:p>
          <a:p>
            <a:pPr marL="742950" lvl="1" indent="-285750">
              <a:buFontTx/>
              <a:buChar char="-"/>
            </a:pPr>
            <a:r>
              <a:rPr lang="ru-RU" sz="3200" i="1" dirty="0"/>
              <a:t>паспорт гражданина России, </a:t>
            </a:r>
          </a:p>
          <a:p>
            <a:pPr marL="742950" lvl="1" indent="-285750">
              <a:buFontTx/>
              <a:buChar char="-"/>
            </a:pPr>
            <a:r>
              <a:rPr lang="ru-RU" sz="3200" i="1" dirty="0"/>
              <a:t>свидетельство о рождении, </a:t>
            </a:r>
          </a:p>
          <a:p>
            <a:pPr marL="742950" lvl="1" indent="-285750">
              <a:buFontTx/>
              <a:buChar char="-"/>
            </a:pPr>
            <a:r>
              <a:rPr lang="ru-RU" sz="3200" i="1" dirty="0"/>
              <a:t>заграничный паспорт; </a:t>
            </a:r>
          </a:p>
          <a:p>
            <a:pPr marL="742950" lvl="1" indent="-285750">
              <a:buFontTx/>
              <a:buChar char="-"/>
            </a:pPr>
            <a:r>
              <a:rPr lang="ru-RU" sz="3200" i="1" dirty="0"/>
              <a:t>дипломатический паспорт; </a:t>
            </a:r>
          </a:p>
          <a:p>
            <a:pPr marL="742950" lvl="1" indent="-285750">
              <a:buFontTx/>
              <a:buChar char="-"/>
            </a:pPr>
            <a:r>
              <a:rPr lang="ru-RU" sz="3200" i="1" dirty="0"/>
              <a:t>служебный паспорт; </a:t>
            </a:r>
          </a:p>
          <a:p>
            <a:pPr marL="742950" lvl="1" indent="-285750">
              <a:buFontTx/>
              <a:buChar char="-"/>
            </a:pPr>
            <a:r>
              <a:rPr lang="ru-RU" sz="3200" i="1" dirty="0"/>
              <a:t>удостоверение личности (военный билет) военнослужащего с вкладышем, свидетельствующим о наличии гражданства РФ.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61223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151B386C-AE97-4018-B88D-8778C83608AB}"/>
              </a:ext>
            </a:extLst>
          </p:cNvPr>
          <p:cNvSpPr/>
          <p:nvPr/>
        </p:nvSpPr>
        <p:spPr>
          <a:xfrm>
            <a:off x="870012" y="603682"/>
            <a:ext cx="10688714" cy="5721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со ст. 11 Закона о гражданстве гражданство РФ приобретается:</a:t>
            </a:r>
            <a:endParaRPr lang="ru-RU" sz="36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r>
              <a:rPr lang="ru-RU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по рождению;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r>
              <a:rPr lang="ru-RU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в результате приема в гражданство РФ;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r>
              <a:rPr lang="ru-RU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в результате восстановления в гражданстве РФ;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/>
            <a:r>
              <a:rPr lang="ru-RU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4) по иным основаниям, предусмотренным Законом о гражданстве или международным договором Российской Федерации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50655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D20C308D-147D-4096-A425-CFFFE2B0B1C8}"/>
              </a:ext>
            </a:extLst>
          </p:cNvPr>
          <p:cNvSpPr/>
          <p:nvPr/>
        </p:nvSpPr>
        <p:spPr>
          <a:xfrm>
            <a:off x="834501" y="532660"/>
            <a:ext cx="10777491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/>
              <a:t>Приобретение гражданства РФ по рождению: </a:t>
            </a:r>
          </a:p>
          <a:p>
            <a:r>
              <a:rPr lang="ru-RU" sz="2400" i="1" dirty="0"/>
              <a:t>ребенок приобретает гражданство РФ по рождению, если на день его рождения:</a:t>
            </a:r>
          </a:p>
          <a:p>
            <a:pPr lvl="1" algn="just"/>
            <a:r>
              <a:rPr lang="ru-RU" sz="2000" i="1" dirty="0"/>
              <a:t>1) оба родителя или единственный родитель имеют гражданство РФ (независимо от места рождения ребенка);</a:t>
            </a:r>
          </a:p>
          <a:p>
            <a:pPr lvl="1" algn="just"/>
            <a:r>
              <a:rPr lang="ru-RU" sz="2000" i="1" dirty="0"/>
              <a:t>2) один из родителей имеет гражданство РФ, а другой является лицом без гражданства, или признан безвестно отсутствующим, или место его нахождения неизвестно (независимо от места рождения ребенка);</a:t>
            </a:r>
          </a:p>
          <a:p>
            <a:pPr lvl="1" algn="just"/>
            <a:r>
              <a:rPr lang="ru-RU" sz="2000" i="1" dirty="0"/>
              <a:t>3) один из родителей имеет гражданство РФ, а другой является иностранным гражданином, при условии, что ребенок родился на территории России, в ином случае он станет лицом без гражданства;</a:t>
            </a:r>
          </a:p>
          <a:p>
            <a:pPr lvl="1" algn="just"/>
            <a:r>
              <a:rPr lang="ru-RU" sz="2000" i="1" dirty="0"/>
              <a:t>4) оба родителя, проживающие на территории России, являются иностранными гражданами или лицами без гражданства, при условии, что ребенок родился на территории России, а государства, гражданами которых являются его родители, не предоставляют ему свое гражданство.</a:t>
            </a:r>
          </a:p>
          <a:p>
            <a:pPr algn="just"/>
            <a:r>
              <a:rPr lang="ru-RU" sz="2000" dirty="0"/>
              <a:t>Ребенок, который находится на территории Российской Федерации и родители которого неизвестны, становится гражданином Российской Федерации в случае, если родители не объявятся в течение шести месяцев со дня его обнаружения.</a:t>
            </a:r>
            <a:endParaRPr 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3795474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CFDC2A8-F157-4D12-84CA-7447F02B64FE}"/>
              </a:ext>
            </a:extLst>
          </p:cNvPr>
          <p:cNvSpPr/>
          <p:nvPr/>
        </p:nvSpPr>
        <p:spPr>
          <a:xfrm>
            <a:off x="1047565" y="701336"/>
            <a:ext cx="1065320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/>
              <a:t>Приобретение гражданства РФ в результате приема в гражданство.</a:t>
            </a:r>
          </a:p>
          <a:p>
            <a:r>
              <a:rPr lang="ru-RU" sz="3600" i="1" dirty="0"/>
              <a:t>Закон о гражданстве закрепляет равноправие всех лиц при приобретении гражданства, ходатайствовать о приобретении гражданства они могут независимо от происхождения, социального положения, расовой и национальной принадлежности, пола, образования, отношения к религии, политических и иных убеждений; и предусматривает прием в гражданство РФ в общем порядке (ст. 13) и упрощенном (ст. 14)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844345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1182</Words>
  <Application>Microsoft Office PowerPoint</Application>
  <PresentationFormat>Произвольный</PresentationFormat>
  <Paragraphs>69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ГРАЖДАНСТВО в Российской Федерации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ГРАЖДАНСТВО в Российской Федерации</dc:title>
  <dc:creator>галина мощенко</dc:creator>
  <cp:lastModifiedBy>ЛАУРА</cp:lastModifiedBy>
  <cp:revision>15</cp:revision>
  <dcterms:created xsi:type="dcterms:W3CDTF">2019-11-19T12:55:29Z</dcterms:created>
  <dcterms:modified xsi:type="dcterms:W3CDTF">2024-01-31T11:48:12Z</dcterms:modified>
</cp:coreProperties>
</file>